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90" r:id="rId2"/>
    <p:sldId id="256" r:id="rId3"/>
    <p:sldId id="274" r:id="rId4"/>
    <p:sldId id="277" r:id="rId5"/>
    <p:sldId id="278" r:id="rId6"/>
    <p:sldId id="273" r:id="rId7"/>
    <p:sldId id="276" r:id="rId8"/>
    <p:sldId id="262" r:id="rId9"/>
    <p:sldId id="279" r:id="rId10"/>
    <p:sldId id="264" r:id="rId11"/>
    <p:sldId id="280" r:id="rId12"/>
    <p:sldId id="275" r:id="rId13"/>
    <p:sldId id="266" r:id="rId14"/>
    <p:sldId id="282" r:id="rId15"/>
    <p:sldId id="281" r:id="rId16"/>
    <p:sldId id="283" r:id="rId17"/>
    <p:sldId id="284" r:id="rId18"/>
    <p:sldId id="285" r:id="rId19"/>
    <p:sldId id="268" r:id="rId20"/>
    <p:sldId id="265" r:id="rId21"/>
    <p:sldId id="258" r:id="rId22"/>
    <p:sldId id="270" r:id="rId23"/>
    <p:sldId id="271" r:id="rId24"/>
    <p:sldId id="259" r:id="rId25"/>
    <p:sldId id="289" r:id="rId26"/>
    <p:sldId id="286" r:id="rId27"/>
    <p:sldId id="263" r:id="rId28"/>
    <p:sldId id="288" r:id="rId29"/>
    <p:sldId id="267" r:id="rId30"/>
    <p:sldId id="257" r:id="rId31"/>
    <p:sldId id="269" r:id="rId32"/>
    <p:sldId id="261" r:id="rId33"/>
    <p:sldId id="287" r:id="rId34"/>
    <p:sldId id="272" r:id="rId35"/>
    <p:sldId id="291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7531" autoAdjust="0"/>
  </p:normalViewPr>
  <p:slideViewPr>
    <p:cSldViewPr>
      <p:cViewPr varScale="1">
        <p:scale>
          <a:sx n="107" d="100"/>
          <a:sy n="107" d="100"/>
        </p:scale>
        <p:origin x="-1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E5D6DE9-20A7-4EF7-AA05-8200D2B8A28A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480352A-EB3B-41A2-9D5B-82CE4556F5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e/ef/Leberbl%C3%BCmchenHepaticaNoblis.jp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4/4c/Konwalia_w_deszczu.jpg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403350" y="4509121"/>
            <a:ext cx="6264275" cy="1944216"/>
          </a:xfrm>
          <a:prstGeom prst="rect">
            <a:avLst/>
          </a:prstGeom>
        </p:spPr>
        <p:txBody>
          <a:bodyPr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	Mgr. Světlana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07 Rostliny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říjen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8" name="TextovéPole 16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9" name="Obrázek 8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404664"/>
            <a:ext cx="6172200" cy="108012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Rostliny na Břeclavsku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1484784"/>
            <a:ext cx="6172200" cy="1224136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Encyklopedický seznam a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popis rostlin</a:t>
            </a:r>
          </a:p>
          <a:p>
            <a:r>
              <a:rPr lang="cs-CZ" smtClean="0">
                <a:solidFill>
                  <a:schemeClr val="accent1">
                    <a:lumMod val="50000"/>
                  </a:schemeClr>
                </a:solidFill>
              </a:rPr>
              <a:t>Karty je možno vytisknout a používat jako doplňkový materiál při výuce.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r>
              <a:rPr lang="cs-CZ" dirty="0" smtClean="0"/>
              <a:t>Seznam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072098"/>
          </a:xfrm>
        </p:spPr>
        <p:txBody>
          <a:bodyPr numCol="2">
            <a:normAutofit fontScale="77500" lnSpcReduction="20000"/>
          </a:bodyPr>
          <a:lstStyle/>
          <a:p>
            <a:r>
              <a:rPr lang="cs-CZ" dirty="0" smtClean="0"/>
              <a:t>Bledule jarní</a:t>
            </a:r>
          </a:p>
          <a:p>
            <a:r>
              <a:rPr lang="cs-CZ" dirty="0" smtClean="0"/>
              <a:t>Čekanka obecná</a:t>
            </a:r>
          </a:p>
          <a:p>
            <a:r>
              <a:rPr lang="cs-CZ" dirty="0" smtClean="0"/>
              <a:t>Česnek medvědí	</a:t>
            </a:r>
          </a:p>
          <a:p>
            <a:r>
              <a:rPr lang="cs-CZ" dirty="0" smtClean="0"/>
              <a:t>Dymnivka  dutá</a:t>
            </a:r>
          </a:p>
          <a:p>
            <a:r>
              <a:rPr lang="cs-CZ" dirty="0" smtClean="0"/>
              <a:t>Jaterník podléška</a:t>
            </a:r>
          </a:p>
          <a:p>
            <a:r>
              <a:rPr lang="cs-CZ" dirty="0" smtClean="0"/>
              <a:t>Jitrocel kopinatý</a:t>
            </a:r>
          </a:p>
          <a:p>
            <a:r>
              <a:rPr lang="cs-CZ" dirty="0" smtClean="0"/>
              <a:t>Kakost smrdutý</a:t>
            </a:r>
          </a:p>
          <a:p>
            <a:r>
              <a:rPr lang="cs-CZ" dirty="0" smtClean="0"/>
              <a:t>Knotovka bílá</a:t>
            </a:r>
          </a:p>
          <a:p>
            <a:r>
              <a:rPr lang="cs-CZ" dirty="0" smtClean="0"/>
              <a:t>Kokoška pastuší tobolka</a:t>
            </a:r>
          </a:p>
          <a:p>
            <a:r>
              <a:rPr lang="cs-CZ" dirty="0" smtClean="0"/>
              <a:t>Konvalinka vonná </a:t>
            </a:r>
          </a:p>
          <a:p>
            <a:r>
              <a:rPr lang="cs-CZ" dirty="0" smtClean="0"/>
              <a:t>Kopretina bílá</a:t>
            </a:r>
          </a:p>
          <a:p>
            <a:r>
              <a:rPr lang="cs-CZ" dirty="0" smtClean="0"/>
              <a:t>Kopřiva dvoudomá</a:t>
            </a:r>
          </a:p>
          <a:p>
            <a:r>
              <a:rPr lang="cs-CZ" dirty="0" smtClean="0"/>
              <a:t>Kostival lékařský</a:t>
            </a:r>
          </a:p>
          <a:p>
            <a:r>
              <a:rPr lang="cs-CZ" dirty="0" smtClean="0"/>
              <a:t>Křivatec žlutý</a:t>
            </a:r>
          </a:p>
          <a:p>
            <a:r>
              <a:rPr lang="cs-CZ" dirty="0" smtClean="0"/>
              <a:t>Mák vlčí</a:t>
            </a:r>
          </a:p>
          <a:p>
            <a:r>
              <a:rPr lang="cs-CZ" dirty="0" smtClean="0"/>
              <a:t>Mateřídouška obecná</a:t>
            </a:r>
          </a:p>
          <a:p>
            <a:r>
              <a:rPr lang="cs-CZ" dirty="0" smtClean="0"/>
              <a:t>Orsej jarní</a:t>
            </a:r>
          </a:p>
          <a:p>
            <a:r>
              <a:rPr lang="cs-CZ" dirty="0" smtClean="0"/>
              <a:t>Plicník lékařský</a:t>
            </a:r>
          </a:p>
          <a:p>
            <a:r>
              <a:rPr lang="cs-CZ" dirty="0" smtClean="0"/>
              <a:t>Pomněnka bahenní</a:t>
            </a:r>
          </a:p>
          <a:p>
            <a:r>
              <a:rPr lang="cs-CZ" dirty="0" smtClean="0"/>
              <a:t>Prvosenka jarní</a:t>
            </a:r>
          </a:p>
          <a:p>
            <a:r>
              <a:rPr lang="cs-CZ" dirty="0" smtClean="0"/>
              <a:t>Rmen rolní</a:t>
            </a:r>
          </a:p>
          <a:p>
            <a:r>
              <a:rPr lang="cs-CZ" dirty="0" smtClean="0"/>
              <a:t>Rozrazil rezekvítek</a:t>
            </a:r>
          </a:p>
          <a:p>
            <a:r>
              <a:rPr lang="cs-CZ" dirty="0" smtClean="0"/>
              <a:t>Řebříček obecný</a:t>
            </a:r>
          </a:p>
          <a:p>
            <a:r>
              <a:rPr lang="cs-CZ" dirty="0" smtClean="0"/>
              <a:t>Sasanka pryskyřníkovitá</a:t>
            </a:r>
          </a:p>
          <a:p>
            <a:r>
              <a:rPr lang="cs-CZ" dirty="0" smtClean="0"/>
              <a:t>Sedmikráska vonná</a:t>
            </a:r>
          </a:p>
          <a:p>
            <a:r>
              <a:rPr lang="cs-CZ" dirty="0" smtClean="0"/>
              <a:t>Sléz přehlížený</a:t>
            </a:r>
          </a:p>
          <a:p>
            <a:r>
              <a:rPr lang="cs-CZ" dirty="0" smtClean="0"/>
              <a:t>Smetanka lékařská</a:t>
            </a:r>
          </a:p>
          <a:p>
            <a:r>
              <a:rPr lang="cs-CZ" dirty="0" smtClean="0"/>
              <a:t>Sněženka podsněžník</a:t>
            </a:r>
          </a:p>
          <a:p>
            <a:r>
              <a:rPr lang="cs-CZ" dirty="0" smtClean="0"/>
              <a:t>Violka vonná</a:t>
            </a:r>
          </a:p>
          <a:p>
            <a:r>
              <a:rPr lang="cs-CZ" dirty="0" smtClean="0"/>
              <a:t>Vlaštovičník větší</a:t>
            </a:r>
          </a:p>
          <a:p>
            <a:r>
              <a:rPr lang="cs-CZ" dirty="0" smtClean="0"/>
              <a:t>Vraní oko čtyřlisté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Bledule jarní</a:t>
            </a:r>
            <a:endParaRPr lang="cs-CZ" sz="4000" dirty="0"/>
          </a:p>
        </p:txBody>
      </p:sp>
      <p:pic>
        <p:nvPicPr>
          <p:cNvPr id="5" name="Zástupný symbol pro obsah 4" descr="bledul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64568"/>
            <a:ext cx="3657600" cy="324326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amarylkovité</a:t>
            </a:r>
            <a:endParaRPr lang="cs-CZ" dirty="0" smtClean="0"/>
          </a:p>
          <a:p>
            <a:r>
              <a:rPr lang="cs-CZ" dirty="0" smtClean="0"/>
              <a:t>vytrvalá lesní bylina</a:t>
            </a:r>
          </a:p>
          <a:p>
            <a:r>
              <a:rPr lang="cs-CZ" dirty="0" smtClean="0"/>
              <a:t>charakteristika: 10-30 cm vysoká vytrvalá rostlina s podzemní cibulí, květy jsou bílé barvy, pod špičkou mají žlutou až zelenou skvrnu.</a:t>
            </a:r>
          </a:p>
          <a:p>
            <a:r>
              <a:rPr lang="cs-CZ" dirty="0" smtClean="0"/>
              <a:t>kdy kvete:	únor - duben</a:t>
            </a:r>
          </a:p>
          <a:p>
            <a:r>
              <a:rPr lang="cs-CZ" dirty="0" smtClean="0"/>
              <a:t>kde roste:	vlhké lužní lesy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Čekanka obecná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čeleď: hvězdicovité</a:t>
            </a:r>
          </a:p>
          <a:p>
            <a:r>
              <a:rPr lang="cs-CZ" dirty="0" smtClean="0"/>
              <a:t>vytrvalá rostlina</a:t>
            </a:r>
          </a:p>
          <a:p>
            <a:r>
              <a:rPr lang="cs-CZ" dirty="0" smtClean="0"/>
              <a:t>charakteristika: až jeden metr vysoká bylina s tuhým stonkem, květy jsou jasně modré barvy</a:t>
            </a:r>
          </a:p>
          <a:p>
            <a:r>
              <a:rPr lang="cs-CZ" dirty="0" smtClean="0"/>
              <a:t>kdy roste: červenec – říjen</a:t>
            </a:r>
          </a:p>
          <a:p>
            <a:r>
              <a:rPr lang="cs-CZ" dirty="0" smtClean="0"/>
              <a:t>kde roste: v okolí cest, polí, luk</a:t>
            </a:r>
          </a:p>
          <a:p>
            <a:r>
              <a:rPr lang="cs-CZ" dirty="0" smtClean="0"/>
              <a:t>zajímavosti: Právě díky modré barvě květů pravděpodobně vznikl i český název této rostliny </a:t>
            </a:r>
            <a:endParaRPr lang="cs-CZ" dirty="0"/>
          </a:p>
        </p:txBody>
      </p:sp>
      <p:pic>
        <p:nvPicPr>
          <p:cNvPr id="8" name="Zástupný symbol pro obsah 7" descr="cekanka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2428868"/>
            <a:ext cx="3657600" cy="2429301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Česnek medvědí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9338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Česnek medvědí</a:t>
            </a:r>
          </a:p>
          <a:p>
            <a:r>
              <a:rPr lang="cs-CZ" dirty="0" smtClean="0"/>
              <a:t>čeleď: česnekovité</a:t>
            </a:r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10 - 40 cm vysoká bylina, květy jsou bílé, velmi aromatické</a:t>
            </a:r>
          </a:p>
          <a:p>
            <a:r>
              <a:rPr lang="cs-CZ" dirty="0" smtClean="0"/>
              <a:t>kdy kvete: duben - červen</a:t>
            </a:r>
          </a:p>
          <a:p>
            <a:r>
              <a:rPr lang="cs-CZ" dirty="0" smtClean="0"/>
              <a:t>kde roste: listnaté a smíšené lesy</a:t>
            </a:r>
          </a:p>
          <a:p>
            <a:r>
              <a:rPr lang="cs-CZ" dirty="0" smtClean="0"/>
              <a:t>zajímavosti:	Léčivá bylina má výraznou chuť, zelenina a pěstuje se i pro okrasu. Podporuje chuť k jídlu, trávení a tvorbu krve.</a:t>
            </a:r>
            <a:endParaRPr lang="cs-CZ" dirty="0"/>
          </a:p>
        </p:txBody>
      </p:sp>
      <p:pic>
        <p:nvPicPr>
          <p:cNvPr id="10" name="Zástupný symbol pro obsah 9" descr="česnek medvědí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628800"/>
            <a:ext cx="3096344" cy="41284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Dymnivka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zemědýmovité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15 – 30 cm vysoká bylina, květy jsou purpurové barvy, někdy bílé</a:t>
            </a:r>
          </a:p>
          <a:p>
            <a:r>
              <a:rPr lang="cs-CZ" dirty="0" smtClean="0"/>
              <a:t>kdy roste: v časném jaře</a:t>
            </a:r>
          </a:p>
          <a:p>
            <a:r>
              <a:rPr lang="cs-CZ" dirty="0" smtClean="0"/>
              <a:t>kde roste: vlhké lesy</a:t>
            </a:r>
          </a:p>
          <a:p>
            <a:r>
              <a:rPr lang="cs-CZ" dirty="0" smtClean="0"/>
              <a:t>zajímavosti: Lidové názvy: </a:t>
            </a:r>
            <a:r>
              <a:rPr lang="cs-CZ" dirty="0" err="1" smtClean="0"/>
              <a:t>blúd</a:t>
            </a:r>
            <a:r>
              <a:rPr lang="cs-CZ" dirty="0" smtClean="0"/>
              <a:t>, </a:t>
            </a:r>
            <a:r>
              <a:rPr lang="cs-CZ" dirty="0" err="1" smtClean="0"/>
              <a:t>dýmnica</a:t>
            </a:r>
            <a:r>
              <a:rPr lang="cs-CZ" dirty="0" smtClean="0"/>
              <a:t>, </a:t>
            </a:r>
            <a:r>
              <a:rPr lang="cs-CZ" dirty="0" err="1" smtClean="0"/>
              <a:t>dýmnivka</a:t>
            </a:r>
            <a:r>
              <a:rPr lang="cs-CZ" dirty="0" smtClean="0"/>
              <a:t>, holubí vole, housátka, hrbolec, </a:t>
            </a:r>
            <a:r>
              <a:rPr lang="cs-CZ" dirty="0" err="1" smtClean="0"/>
              <a:t>hulvor</a:t>
            </a:r>
            <a:r>
              <a:rPr lang="cs-CZ" dirty="0" smtClean="0"/>
              <a:t>, husičky, </a:t>
            </a:r>
            <a:r>
              <a:rPr lang="cs-CZ" dirty="0" err="1" smtClean="0"/>
              <a:t>hužvor</a:t>
            </a:r>
            <a:r>
              <a:rPr lang="cs-CZ" dirty="0" smtClean="0"/>
              <a:t>, jablko vlčí, kohouti, kohoutky, kukačka, </a:t>
            </a:r>
            <a:r>
              <a:rPr lang="cs-CZ" dirty="0" err="1" smtClean="0"/>
              <a:t>kukučky</a:t>
            </a:r>
            <a:r>
              <a:rPr lang="cs-CZ" dirty="0" smtClean="0"/>
              <a:t>, pižmo, </a:t>
            </a:r>
            <a:r>
              <a:rPr lang="cs-CZ" dirty="0" err="1" smtClean="0"/>
              <a:t>podrazec</a:t>
            </a:r>
            <a:r>
              <a:rPr lang="cs-CZ" dirty="0" smtClean="0"/>
              <a:t>, podražec bílý, </a:t>
            </a:r>
            <a:r>
              <a:rPr lang="cs-CZ" dirty="0" err="1" smtClean="0"/>
              <a:t>podražej</a:t>
            </a:r>
            <a:r>
              <a:rPr lang="cs-CZ" dirty="0" smtClean="0"/>
              <a:t>, </a:t>
            </a:r>
            <a:r>
              <a:rPr lang="cs-CZ" dirty="0" err="1" smtClean="0"/>
              <a:t>podražek</a:t>
            </a:r>
            <a:r>
              <a:rPr lang="cs-CZ" dirty="0" smtClean="0"/>
              <a:t> </a:t>
            </a:r>
            <a:r>
              <a:rPr lang="cs-CZ" dirty="0" err="1" smtClean="0"/>
              <a:t>bílej</a:t>
            </a:r>
            <a:r>
              <a:rPr lang="cs-CZ" dirty="0" smtClean="0"/>
              <a:t>, podražec okrouhlý, podražec červený, polní </a:t>
            </a:r>
            <a:r>
              <a:rPr lang="cs-CZ" dirty="0" err="1" smtClean="0"/>
              <a:t>rutka</a:t>
            </a:r>
            <a:r>
              <a:rPr lang="cs-CZ" dirty="0" smtClean="0"/>
              <a:t> planá, </a:t>
            </a:r>
            <a:r>
              <a:rPr lang="cs-CZ" dirty="0" err="1" smtClean="0"/>
              <a:t>rostoka</a:t>
            </a:r>
            <a:r>
              <a:rPr lang="cs-CZ" dirty="0" smtClean="0"/>
              <a:t>, </a:t>
            </a:r>
            <a:r>
              <a:rPr lang="cs-CZ" dirty="0" err="1" smtClean="0"/>
              <a:t>séreček</a:t>
            </a:r>
            <a:r>
              <a:rPr lang="cs-CZ" dirty="0" smtClean="0"/>
              <a:t>, slepičky, </a:t>
            </a:r>
            <a:r>
              <a:rPr lang="cs-CZ" dirty="0" err="1" smtClean="0"/>
              <a:t>smetaník</a:t>
            </a:r>
            <a:r>
              <a:rPr lang="cs-CZ" dirty="0" smtClean="0"/>
              <a:t>, tvarožník, zeměžluč.</a:t>
            </a:r>
          </a:p>
          <a:p>
            <a:endParaRPr lang="cs-CZ" dirty="0"/>
          </a:p>
        </p:txBody>
      </p:sp>
      <p:pic>
        <p:nvPicPr>
          <p:cNvPr id="7" name="Zástupný symbol pro obsah 6" descr="dymniv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04750" y="2110903"/>
            <a:ext cx="4085898" cy="30644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Jaterník podléška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Jaterník podléška</a:t>
            </a:r>
          </a:p>
          <a:p>
            <a:r>
              <a:rPr lang="cs-CZ" dirty="0" smtClean="0"/>
              <a:t>čeleď: pryskyřníkovité</a:t>
            </a:r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5 - 25 cm vysoká bylina, květy jsou blankytné modré nebo fialové</a:t>
            </a:r>
          </a:p>
          <a:p>
            <a:r>
              <a:rPr lang="cs-CZ" dirty="0" smtClean="0"/>
              <a:t>kdy kvete: duben - květen</a:t>
            </a:r>
          </a:p>
          <a:p>
            <a:r>
              <a:rPr lang="cs-CZ" dirty="0" smtClean="0"/>
              <a:t>kde roste: listnaté lesy</a:t>
            </a:r>
          </a:p>
          <a:p>
            <a:r>
              <a:rPr lang="cs-CZ" dirty="0" smtClean="0"/>
              <a:t>Zajímavosti: trojlaločné listy připomínají játra. Květy jaterníku se k večeru a při dešti sklánějí dolů a zavírají se. Jaterník je léčivá, lehce jedovatá bylina.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072074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http://upload.wikimedia.org/wikipedia/commons/e/ef/Leberbl%C3%BCmchenHepaticaNoblis.jpg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484784"/>
            <a:ext cx="2962672" cy="34250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Jitrocel kopinatý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143372" y="1600200"/>
            <a:ext cx="3784476" cy="457200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jitrocelovité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7 – 30 cm vysoká bylina, listy má uspořádány do několika přízemních růžic z nichž vyrůstají podélně pětihranné stvoly. Stvoly jsou typicky delší než listy. Zakončené jsou kulovitými až válcovitými klasy o délce 1–3 cm. Klasy obsahují tmavé drobné květy s bělavými až hnědými listeny.</a:t>
            </a:r>
          </a:p>
          <a:p>
            <a:r>
              <a:rPr lang="cs-CZ" dirty="0" smtClean="0"/>
              <a:t>Kdy roste: květen - říjen</a:t>
            </a:r>
          </a:p>
          <a:p>
            <a:r>
              <a:rPr lang="cs-CZ" dirty="0" smtClean="0"/>
              <a:t>Kde roste: louky, meze, pastviny, slunné stráně</a:t>
            </a:r>
          </a:p>
          <a:p>
            <a:r>
              <a:rPr lang="cs-CZ" dirty="0" smtClean="0"/>
              <a:t>Zajímavosti: Pro své pozitivní účinky se jitrocel využívá převážně k výrobě čajových směsí, které mají působit protizánětlivě a na trávení. Současně se z jitrocele vaří odvar při problémech s dýchacími cestami. Je to díky jeho schopnosti </a:t>
            </a:r>
            <a:r>
              <a:rPr lang="cs-CZ" dirty="0" err="1" smtClean="0"/>
              <a:t>odhlenit</a:t>
            </a:r>
            <a:r>
              <a:rPr lang="cs-CZ" dirty="0" smtClean="0"/>
              <a:t> dutiny.</a:t>
            </a:r>
            <a:endParaRPr lang="cs-CZ" dirty="0"/>
          </a:p>
        </p:txBody>
      </p:sp>
      <p:pic>
        <p:nvPicPr>
          <p:cNvPr id="10" name="Zástupný symbol pro obsah 9" descr="jitrocel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33984" y="1628800"/>
            <a:ext cx="2773920" cy="41764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Kakost smrdutý</a:t>
            </a:r>
            <a:endParaRPr lang="cs-CZ" sz="4000" b="1" dirty="0"/>
          </a:p>
        </p:txBody>
      </p:sp>
      <p:pic>
        <p:nvPicPr>
          <p:cNvPr id="5" name="Zástupný symbol pro obsah 4" descr="kakost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024336" cy="403244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Kakost smrdutý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kakostovité</a:t>
            </a:r>
            <a:endParaRPr lang="cs-CZ" dirty="0" smtClean="0"/>
          </a:p>
          <a:p>
            <a:r>
              <a:rPr lang="cs-CZ" dirty="0" smtClean="0"/>
              <a:t>jednoletá bylina</a:t>
            </a:r>
          </a:p>
          <a:p>
            <a:r>
              <a:rPr lang="cs-CZ" dirty="0" smtClean="0"/>
              <a:t>charakteristika: 20 - 50 cm vysoká bylina, pronikavě páchnoucí, s tmavě růžovými květy</a:t>
            </a:r>
          </a:p>
          <a:p>
            <a:r>
              <a:rPr lang="cs-CZ" dirty="0" smtClean="0"/>
              <a:t>kdy kvete: květen - říjen</a:t>
            </a:r>
          </a:p>
          <a:p>
            <a:r>
              <a:rPr lang="cs-CZ" dirty="0" smtClean="0"/>
              <a:t>kde roste: lužní a "luhové" lesy, louky</a:t>
            </a:r>
          </a:p>
          <a:p>
            <a:r>
              <a:rPr lang="cs-CZ" dirty="0" smtClean="0"/>
              <a:t>Zajímavosti: Kakost je známý také pod lidovým názvem </a:t>
            </a:r>
            <a:r>
              <a:rPr lang="cs-CZ" dirty="0" err="1" smtClean="0"/>
              <a:t>čápí</a:t>
            </a:r>
            <a:r>
              <a:rPr lang="cs-CZ" dirty="0" smtClean="0"/>
              <a:t> nůsek, </a:t>
            </a:r>
            <a:r>
              <a:rPr lang="cs-CZ" dirty="0" err="1" smtClean="0"/>
              <a:t>býčík</a:t>
            </a:r>
            <a:r>
              <a:rPr lang="cs-CZ" dirty="0" smtClean="0"/>
              <a:t> nebo </a:t>
            </a:r>
            <a:r>
              <a:rPr lang="cs-CZ" dirty="0" err="1" smtClean="0"/>
              <a:t>čapina</a:t>
            </a:r>
            <a:r>
              <a:rPr lang="cs-CZ" dirty="0" smtClean="0"/>
              <a:t>. Vzhledem k velmi nepříjemnému zápachu rostliny může u některých citlivých osob užití kakostu vyvolávat odpor až zvracení. Sbírá se pro léčivé účinky.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Knotovka bílá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silenkovité</a:t>
            </a:r>
            <a:endParaRPr lang="cs-CZ" dirty="0" smtClean="0"/>
          </a:p>
          <a:p>
            <a:r>
              <a:rPr lang="cs-CZ" dirty="0" smtClean="0"/>
              <a:t>jednoletá až vytrvalá bylina</a:t>
            </a:r>
          </a:p>
          <a:p>
            <a:r>
              <a:rPr lang="cs-CZ" dirty="0" smtClean="0"/>
              <a:t>charakteristika: 20 – 30 cm vysoká bylina, samičí rostliny mají nafouklý kalich s tobolkou, samčí bývají štíhlejší, s válcovitým kalichem, okvětní lístky jsou bílé barvy</a:t>
            </a:r>
          </a:p>
          <a:p>
            <a:r>
              <a:rPr lang="cs-CZ" dirty="0" smtClean="0"/>
              <a:t>kdy roste: červen – říjen</a:t>
            </a:r>
          </a:p>
          <a:p>
            <a:r>
              <a:rPr lang="cs-CZ" dirty="0" smtClean="0"/>
              <a:t>kde roste: meze, louky, u cest</a:t>
            </a:r>
          </a:p>
        </p:txBody>
      </p:sp>
      <p:pic>
        <p:nvPicPr>
          <p:cNvPr id="8" name="Zástupný symbol pro obsah 7" descr="knotov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428736"/>
            <a:ext cx="3036627" cy="4572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Kokoška pastuší tobolka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čeleď: brukvovité </a:t>
            </a:r>
          </a:p>
          <a:p>
            <a:r>
              <a:rPr lang="cs-CZ" dirty="0" smtClean="0"/>
              <a:t>jednoletá až dvouletá bylina</a:t>
            </a:r>
          </a:p>
          <a:p>
            <a:r>
              <a:rPr lang="cs-CZ" dirty="0" smtClean="0"/>
              <a:t>charakteristika: 20 – 30 cm, může být i vyšší, květy jsou drobné, bílé - tvoří koncový hrozen</a:t>
            </a:r>
          </a:p>
          <a:p>
            <a:r>
              <a:rPr lang="cs-CZ" dirty="0" smtClean="0"/>
              <a:t>kdy roste: březen – říjen</a:t>
            </a:r>
          </a:p>
          <a:p>
            <a:r>
              <a:rPr lang="cs-CZ" dirty="0" smtClean="0"/>
              <a:t>kde roste: rumiště, pole, zahrady, okraje cest</a:t>
            </a:r>
          </a:p>
          <a:p>
            <a:r>
              <a:rPr lang="cs-CZ" dirty="0" smtClean="0"/>
              <a:t>zajímavosti: Jedná se o léčivku. Dokáže zastavit krvácení.</a:t>
            </a:r>
          </a:p>
        </p:txBody>
      </p:sp>
      <p:pic>
        <p:nvPicPr>
          <p:cNvPr id="9" name="Zástupný symbol pro obsah 8" descr="kokos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857364"/>
            <a:ext cx="3657600" cy="2743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Konvalinka vonná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Konvalinka vonná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listnatcovité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20 cm vysoká bylina, květy jsou bílé až narůžovělé nebo nažloutlé</a:t>
            </a:r>
          </a:p>
          <a:p>
            <a:r>
              <a:rPr lang="cs-CZ" dirty="0" smtClean="0"/>
              <a:t>kdy kvete: duben - květen</a:t>
            </a:r>
          </a:p>
          <a:p>
            <a:r>
              <a:rPr lang="cs-CZ" dirty="0" smtClean="0"/>
              <a:t>kde roste: lužní lesy</a:t>
            </a:r>
          </a:p>
          <a:p>
            <a:r>
              <a:rPr lang="cs-CZ" dirty="0" smtClean="0"/>
              <a:t>zajímavosti: Konvalinka je léčivá rostlina. Je jedovatá. Otrava je možná při žvýkání stonků či listů, ale také po vypití vody z vázy, ve které konvalinky byly. Využívaná v parfémovém průmyslu.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367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http://upload.wikimedia.org/wikipedia/commons/4/4c/Konwalia_w_deszczu.jpg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837928"/>
            <a:ext cx="3657600" cy="2743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Kopretina bílá</a:t>
            </a:r>
            <a:endParaRPr lang="cs-CZ" sz="4000" b="1" dirty="0"/>
          </a:p>
        </p:txBody>
      </p:sp>
      <p:pic>
        <p:nvPicPr>
          <p:cNvPr id="5" name="Zástupný symbol pro obsah 4" descr="kopretin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43089" y="1600200"/>
            <a:ext cx="3280839" cy="437338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20 - 80 cm vysoká bylina, květy mají bílé okvětní plátky se žlutým středem</a:t>
            </a:r>
          </a:p>
          <a:p>
            <a:r>
              <a:rPr lang="cs-CZ" dirty="0" smtClean="0"/>
              <a:t>Kdy kvete: květen - srpen</a:t>
            </a:r>
          </a:p>
          <a:p>
            <a:r>
              <a:rPr lang="cs-CZ" dirty="0" smtClean="0"/>
              <a:t>kde roste: louky, okraje cest, světlé lesy</a:t>
            </a:r>
          </a:p>
          <a:p>
            <a:r>
              <a:rPr lang="cs-CZ" dirty="0" smtClean="0"/>
              <a:t>zajímavosti: Lidové názvy</a:t>
            </a:r>
          </a:p>
          <a:p>
            <a:r>
              <a:rPr lang="cs-CZ" dirty="0" err="1" smtClean="0"/>
              <a:t>rmenec</a:t>
            </a:r>
            <a:r>
              <a:rPr lang="cs-CZ" dirty="0" smtClean="0"/>
              <a:t>, husička, slunéčko, čáp, svatojánské kvítko. Tato rostlina se prý používala při věštění a rituálech označovaných jako čarování. Dnes se pěstuje jako okrasná rostlina.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Kopřiva dvoudomá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čeleď: kopřivovité</a:t>
            </a:r>
          </a:p>
          <a:p>
            <a:r>
              <a:rPr lang="cs-CZ" dirty="0" smtClean="0"/>
              <a:t>vytrvalá rostlina</a:t>
            </a:r>
          </a:p>
          <a:p>
            <a:r>
              <a:rPr lang="cs-CZ" dirty="0" smtClean="0"/>
              <a:t>charakteristika: 50 - 150 cm vysoká bylina, okvětí je zelenavé. Listy kopřivy jsou pokryty žahavými chlupy.</a:t>
            </a:r>
          </a:p>
          <a:p>
            <a:r>
              <a:rPr lang="cs-CZ" dirty="0" smtClean="0"/>
              <a:t>kdy kvete: květen</a:t>
            </a:r>
          </a:p>
          <a:p>
            <a:r>
              <a:rPr lang="cs-CZ" dirty="0" smtClean="0"/>
              <a:t>kde roste: rumiště, podél cest, lužní lesy</a:t>
            </a:r>
          </a:p>
          <a:p>
            <a:r>
              <a:rPr lang="cs-CZ" dirty="0" smtClean="0"/>
              <a:t>zajímavosti: Kopřiva dvoudomá je léčivá rostlina velmi širokého použití. Za zdraví prospěšné se považují pokrmy z ní připravené – kopřivové polévky, saláty či nádivky. Jako důležité obohacení potravy se sekané listy kopřivy přidávají do potravy drůbeži.</a:t>
            </a:r>
          </a:p>
        </p:txBody>
      </p:sp>
      <p:pic>
        <p:nvPicPr>
          <p:cNvPr id="8" name="Zástupný symbol pro obsah 7" descr="kopriv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671549"/>
            <a:ext cx="3657600" cy="2429301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Kostival lékařský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brutnákovité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poměrně velká rostlina s chlupatými listy, květy jsou fialové barvy</a:t>
            </a:r>
          </a:p>
          <a:p>
            <a:r>
              <a:rPr lang="cs-CZ" dirty="0" smtClean="0"/>
              <a:t>kdy kvete: květen - červenec</a:t>
            </a:r>
          </a:p>
          <a:p>
            <a:r>
              <a:rPr lang="cs-CZ" dirty="0" smtClean="0"/>
              <a:t>kde roste: příkopy, břehy vlhké louky, lužní lesy</a:t>
            </a:r>
          </a:p>
          <a:p>
            <a:r>
              <a:rPr lang="cs-CZ" dirty="0" smtClean="0"/>
              <a:t>zajímavosti: léčivá rostlina, sbírá se zejména kořen - nastrouhaný se dává na regeneraci kloubů, při bolestech svalů, velmi dobrý na popáleniny</a:t>
            </a:r>
            <a:endParaRPr lang="cs-CZ" dirty="0"/>
          </a:p>
        </p:txBody>
      </p:sp>
      <p:pic>
        <p:nvPicPr>
          <p:cNvPr id="7" name="Zástupný symbol pro obsah 6" descr="kostiva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1571612"/>
            <a:ext cx="3036627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Křivatec žlutý</a:t>
            </a:r>
            <a:endParaRPr lang="cs-CZ" sz="4000" b="1" dirty="0"/>
          </a:p>
        </p:txBody>
      </p:sp>
      <p:pic>
        <p:nvPicPr>
          <p:cNvPr id="5" name="Zástupný symbol pro obsah 4" descr="krivatec_zlut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802214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čeleď: liliovité</a:t>
            </a:r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10 - 15 cm vysoká bylina, květy jsou žluté, zvnějšku zelenavě proužkované</a:t>
            </a:r>
          </a:p>
          <a:p>
            <a:r>
              <a:rPr lang="cs-CZ" dirty="0" smtClean="0"/>
              <a:t>kdy kvete: březen - duben </a:t>
            </a:r>
          </a:p>
          <a:p>
            <a:r>
              <a:rPr lang="cs-CZ" dirty="0" smtClean="0"/>
              <a:t>kde roste: vlhké louky, lužní lesy</a:t>
            </a:r>
          </a:p>
          <a:p>
            <a:r>
              <a:rPr lang="cs-CZ" dirty="0" smtClean="0"/>
              <a:t>zajímavosti:	Léčivá bylina, zelenina a pěstuje se i pro okrasu. Podporuje chuť k jídlu, trávení a tvorbu krve.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Mák vlčí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makovité</a:t>
            </a:r>
            <a:endParaRPr lang="cs-CZ" dirty="0" smtClean="0"/>
          </a:p>
          <a:p>
            <a:r>
              <a:rPr lang="cs-CZ" dirty="0" smtClean="0"/>
              <a:t>jednoletá bylina</a:t>
            </a:r>
          </a:p>
          <a:p>
            <a:r>
              <a:rPr lang="cs-CZ" dirty="0" smtClean="0"/>
              <a:t>charakteristika: 20 - 90 cm vysoká rostlina,  má nápadné květy složené ze čtyř velkých, jasně červených korunních lístků, semena jsou ukryta v 1 - 2 cm velké tobolce tzv. makovici</a:t>
            </a:r>
          </a:p>
          <a:p>
            <a:r>
              <a:rPr lang="cs-CZ" dirty="0" smtClean="0"/>
              <a:t>kdy kvete: květen - srpen</a:t>
            </a:r>
          </a:p>
          <a:p>
            <a:r>
              <a:rPr lang="cs-CZ" dirty="0" smtClean="0"/>
              <a:t>kde roste: plevel v obilných polích</a:t>
            </a:r>
          </a:p>
          <a:p>
            <a:r>
              <a:rPr lang="cs-CZ" dirty="0" smtClean="0"/>
              <a:t>zajímavosti:  Jeho domovinou bývá nejčastěji označována Severní Amerika, odkud byl pravděpodobně přepraven na evropský kontinent.</a:t>
            </a:r>
          </a:p>
        </p:txBody>
      </p:sp>
      <p:pic>
        <p:nvPicPr>
          <p:cNvPr id="8" name="Zástupný symbol pro obsah 7" descr="vlci ma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500174"/>
            <a:ext cx="3429000" cy="45720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Mateřídouška obecná</a:t>
            </a:r>
            <a:endParaRPr lang="cs-CZ" sz="4000" b="1" dirty="0"/>
          </a:p>
        </p:txBody>
      </p:sp>
      <p:pic>
        <p:nvPicPr>
          <p:cNvPr id="5" name="Zástupný symbol pro obsah 4" descr="materidous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57021"/>
            <a:ext cx="3657600" cy="2429301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Mateřídouška obecná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hluchavkovité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kdy kvete:	květen - srpen</a:t>
            </a:r>
          </a:p>
          <a:p>
            <a:r>
              <a:rPr lang="cs-CZ" dirty="0" smtClean="0"/>
              <a:t>kde roste:	suché travnaté stráně, písčiny, louky</a:t>
            </a:r>
          </a:p>
          <a:p>
            <a:r>
              <a:rPr lang="cs-CZ" dirty="0" smtClean="0"/>
              <a:t>charakteristika: maximálně 30 cm vysoká rostlina,  květy jsou drobné, fialové</a:t>
            </a:r>
          </a:p>
          <a:p>
            <a:r>
              <a:rPr lang="cs-CZ" dirty="0" smtClean="0"/>
              <a:t>zajímavosti: Mateřídouškový čaj je účinný pří onemocněních horních cest dýchacích (kašel, chřipka, zánět průdušek). Rovněž navozuje klid, příjemný spánek, pomáhá při bolestech hlavy.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Orsej jarní</a:t>
            </a:r>
            <a:endParaRPr lang="cs-CZ" sz="4000" b="1" dirty="0"/>
          </a:p>
        </p:txBody>
      </p:sp>
      <p:pic>
        <p:nvPicPr>
          <p:cNvPr id="5" name="Zástupný symbol pro obsah 4" descr="orsej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214554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Orsej jarní</a:t>
            </a:r>
          </a:p>
          <a:p>
            <a:r>
              <a:rPr lang="cs-CZ" dirty="0" smtClean="0"/>
              <a:t>čeleď: pryskyřníkovité</a:t>
            </a:r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15 - 20 cm vysoká bylina, květy jsou žluté barvy</a:t>
            </a:r>
          </a:p>
          <a:p>
            <a:r>
              <a:rPr lang="cs-CZ" dirty="0" smtClean="0"/>
              <a:t>kdy kvete: od časného jara do dubna</a:t>
            </a:r>
          </a:p>
          <a:p>
            <a:r>
              <a:rPr lang="cs-CZ" dirty="0" smtClean="0"/>
              <a:t>kde roste: listnaté a lužní lesy</a:t>
            </a:r>
          </a:p>
          <a:p>
            <a:r>
              <a:rPr lang="cs-CZ" dirty="0" smtClean="0"/>
              <a:t>zajímavosti: Pro vysoký obsah vitamínu C se z ní dělával salát. Pouze však do odkvetení. Potom se bylina stává jedovatou!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Plicník lékařský</a:t>
            </a:r>
            <a:endParaRPr lang="cs-CZ" sz="4000" b="1" dirty="0"/>
          </a:p>
        </p:txBody>
      </p:sp>
      <p:pic>
        <p:nvPicPr>
          <p:cNvPr id="5" name="Zástupný symbol pro obsah 4" descr="plicni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7159" y="2285992"/>
            <a:ext cx="4062452" cy="307183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29124" y="1643050"/>
            <a:ext cx="3802214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Plicník lékařský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brutnákovité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květy jsou nejdříve růžové, v plném rozkvětu fialové, po opylení modré</a:t>
            </a:r>
          </a:p>
          <a:p>
            <a:r>
              <a:rPr lang="cs-CZ" dirty="0" smtClean="0"/>
              <a:t>kdy kvete:	březen - duben </a:t>
            </a:r>
          </a:p>
          <a:p>
            <a:r>
              <a:rPr lang="cs-CZ" dirty="0" smtClean="0"/>
              <a:t>kde roste:	ve stínu listnatých a smíšených lesů</a:t>
            </a:r>
          </a:p>
          <a:p>
            <a:r>
              <a:rPr lang="cs-CZ" dirty="0" smtClean="0"/>
              <a:t>zajímavosti:	léčivá bylina. Využívá se při léčbě plicních nemocí, usnadňuje vykašlávání.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Pomněnka bahenní</a:t>
            </a:r>
            <a:endParaRPr lang="cs-CZ" sz="4000" b="1" dirty="0"/>
          </a:p>
        </p:txBody>
      </p:sp>
      <p:pic>
        <p:nvPicPr>
          <p:cNvPr id="5" name="Zástupný symbol pro obsah 4" descr="pomnenky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15097" y="1600200"/>
            <a:ext cx="3352847" cy="446937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Pomněnka bahenní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brutnákovité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kdy kvete:	na jaře a v létě</a:t>
            </a:r>
          </a:p>
          <a:p>
            <a:r>
              <a:rPr lang="cs-CZ" dirty="0" smtClean="0"/>
              <a:t>kde roste:	bažiny, mokřiny, lužní lesy, břehy</a:t>
            </a:r>
          </a:p>
          <a:p>
            <a:r>
              <a:rPr lang="cs-CZ" dirty="0" smtClean="0"/>
              <a:t>charakteristika:	nízká rostlina s bleděmodrými květy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Prvosenka jarní</a:t>
            </a:r>
            <a:endParaRPr lang="cs-CZ" sz="4000" b="1" dirty="0"/>
          </a:p>
        </p:txBody>
      </p:sp>
      <p:pic>
        <p:nvPicPr>
          <p:cNvPr id="5" name="Zástupný symbol pro obsah 4" descr="prvosen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19545" y="1600200"/>
            <a:ext cx="3204383" cy="428257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Prvosenka jarní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prvosenkovité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výška 15 - 20 cm, žluté květy</a:t>
            </a:r>
          </a:p>
          <a:p>
            <a:r>
              <a:rPr lang="cs-CZ" dirty="0" smtClean="0"/>
              <a:t>kdy kvete: duben - květen</a:t>
            </a:r>
          </a:p>
          <a:p>
            <a:r>
              <a:rPr lang="cs-CZ" dirty="0" smtClean="0"/>
              <a:t>kde roste: teplá stanoviště - lesy, stráně, zahrady</a:t>
            </a:r>
          </a:p>
          <a:p>
            <a:r>
              <a:rPr lang="cs-CZ" dirty="0" smtClean="0"/>
              <a:t>zajímavosti:	lidový název - Petrklíč (znamená klíč sv. Petra, kterým otevírá jaro), léčivá bylina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Rezekvítek rozrazil</a:t>
            </a:r>
            <a:endParaRPr lang="cs-CZ" sz="4000" b="1" dirty="0"/>
          </a:p>
        </p:txBody>
      </p:sp>
      <p:pic>
        <p:nvPicPr>
          <p:cNvPr id="5" name="Zástupný symbol pro obsah 4" descr="rozrazil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65424" y="2165692"/>
            <a:ext cx="4181146" cy="3135861"/>
          </a:xfrm>
        </p:spPr>
      </p:pic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krtičníkovité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10 – 40 cm vysoká bylina</a:t>
            </a:r>
          </a:p>
          <a:p>
            <a:r>
              <a:rPr lang="cs-CZ" dirty="0" smtClean="0"/>
              <a:t>kdy kvete: duben – říjen</a:t>
            </a:r>
          </a:p>
          <a:p>
            <a:r>
              <a:rPr lang="cs-CZ" dirty="0" smtClean="0"/>
              <a:t>kde roste: louky, křoviny, světlé lesy</a:t>
            </a:r>
          </a:p>
          <a:p>
            <a:r>
              <a:rPr lang="cs-CZ" dirty="0" smtClean="0"/>
              <a:t>zajímavosti. Latinsky se rezekvítku říká </a:t>
            </a:r>
            <a:r>
              <a:rPr lang="cs-CZ" dirty="0" err="1" smtClean="0"/>
              <a:t>Veronica</a:t>
            </a:r>
            <a:r>
              <a:rPr lang="cs-CZ" dirty="0" smtClean="0"/>
              <a:t> </a:t>
            </a:r>
            <a:r>
              <a:rPr lang="cs-CZ" dirty="0" err="1" smtClean="0"/>
              <a:t>chamaedrys</a:t>
            </a:r>
            <a:r>
              <a:rPr lang="cs-CZ" dirty="0" smtClean="0"/>
              <a:t>. Legenda ze 13. století tvrdí, že rozrazil byl pojmenován na počest bohaté Římanky Veroniky, která vyléčila císaře </a:t>
            </a:r>
            <a:r>
              <a:rPr lang="cs-CZ" dirty="0" err="1" smtClean="0"/>
              <a:t>Tiberia</a:t>
            </a:r>
            <a:r>
              <a:rPr lang="cs-CZ" dirty="0" smtClean="0"/>
              <a:t> (1. stol. n. l.) z malomocenství, podle jiných vznikl název zkomolením </a:t>
            </a:r>
            <a:r>
              <a:rPr lang="cs-CZ" dirty="0" err="1" smtClean="0"/>
              <a:t>Pliniova</a:t>
            </a:r>
            <a:r>
              <a:rPr lang="cs-CZ" dirty="0" smtClean="0"/>
              <a:t> názvu </a:t>
            </a:r>
            <a:r>
              <a:rPr lang="cs-CZ" dirty="0" err="1" smtClean="0"/>
              <a:t>Betonica</a:t>
            </a:r>
            <a:r>
              <a:rPr lang="cs-CZ" dirty="0" smtClean="0"/>
              <a:t>, patřícího podobné bukvici a odvozeného od </a:t>
            </a:r>
            <a:r>
              <a:rPr lang="cs-CZ" dirty="0" err="1" smtClean="0"/>
              <a:t>Vetonů</a:t>
            </a:r>
            <a:r>
              <a:rPr lang="cs-CZ" dirty="0" smtClean="0"/>
              <a:t>, starověkých obyvatel Pyrenejského poloostrova, kteří ji používali jako léčivou.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Rmen</a:t>
            </a:r>
            <a:endParaRPr lang="cs-CZ" dirty="0"/>
          </a:p>
        </p:txBody>
      </p:sp>
      <p:pic>
        <p:nvPicPr>
          <p:cNvPr id="5" name="Zástupný symbol pro obsah 4" descr="rmen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43508" y="1600200"/>
            <a:ext cx="3280420" cy="437389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jednoletá bylina</a:t>
            </a:r>
          </a:p>
          <a:p>
            <a:r>
              <a:rPr lang="cs-CZ" dirty="0" smtClean="0"/>
              <a:t>charakteristika: až 50 cm vysoká bylina, kvete v úboru bílými květy se žlutým středem, plodem je nažka</a:t>
            </a:r>
          </a:p>
          <a:p>
            <a:r>
              <a:rPr lang="cs-CZ" dirty="0" smtClean="0"/>
              <a:t>kdy kvete: květen – září</a:t>
            </a:r>
          </a:p>
          <a:p>
            <a:r>
              <a:rPr lang="cs-CZ" dirty="0" smtClean="0"/>
              <a:t>kde roste: okraje cest, plevel na polích, rumištích</a:t>
            </a:r>
          </a:p>
          <a:p>
            <a:r>
              <a:rPr lang="cs-CZ" dirty="0" smtClean="0"/>
              <a:t>Zajímavosti - často </a:t>
            </a:r>
            <a:r>
              <a:rPr lang="cs-CZ" dirty="0" smtClean="0"/>
              <a:t>zaměňován za heřmánek.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Řebříček obecný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charakteristika: Řebříček obecný je bylina dorůstající až 80 cm. Květenstvím je chocholík. Květy bílé nebo narůžovělé.</a:t>
            </a:r>
          </a:p>
          <a:p>
            <a:r>
              <a:rPr lang="cs-CZ" dirty="0" smtClean="0"/>
              <a:t>kdy kvete: červen - říjen</a:t>
            </a:r>
          </a:p>
          <a:p>
            <a:r>
              <a:rPr lang="cs-CZ" dirty="0" smtClean="0"/>
              <a:t>kde roste: travnaté plochy, kamenité nebo písčité půdy</a:t>
            </a:r>
          </a:p>
          <a:p>
            <a:r>
              <a:rPr lang="cs-CZ" dirty="0" smtClean="0"/>
              <a:t>zajímavosti: léčivá rostlina - uvolňuje křeče, povzbuzuje vylučování žaludečních šťáv, utišuje kašel, kladně působí na krevní oběh</a:t>
            </a:r>
          </a:p>
        </p:txBody>
      </p:sp>
      <p:pic>
        <p:nvPicPr>
          <p:cNvPr id="8" name="Zástupný symbol pro obsah 7" descr="rebrice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87524" y="1600200"/>
            <a:ext cx="3064396" cy="408586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Sasanka pryskyřníkovitá</a:t>
            </a:r>
            <a:endParaRPr lang="cs-CZ" sz="4000" b="1" dirty="0"/>
          </a:p>
        </p:txBody>
      </p:sp>
      <p:pic>
        <p:nvPicPr>
          <p:cNvPr id="5" name="Zástupný symbol pro obsah 4" descr="sasanka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čeleď: pryskyřníkovité</a:t>
            </a:r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15 - 25 cm vysoká bylina, květy jsou zlatožluté</a:t>
            </a:r>
          </a:p>
          <a:p>
            <a:r>
              <a:rPr lang="cs-CZ" dirty="0" smtClean="0"/>
              <a:t>kdy kvete: duben - květen</a:t>
            </a:r>
          </a:p>
          <a:p>
            <a:r>
              <a:rPr lang="cs-CZ" dirty="0" smtClean="0"/>
              <a:t>kde roste: louky, lužní lesy, břehy vodních toků</a:t>
            </a:r>
          </a:p>
          <a:p>
            <a:r>
              <a:rPr lang="cs-CZ" dirty="0" smtClean="0"/>
              <a:t>zajímavosti:	je jedovatá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Sedmikráska vonná</a:t>
            </a:r>
            <a:endParaRPr lang="cs-CZ" sz="4000" b="1" dirty="0"/>
          </a:p>
        </p:txBody>
      </p:sp>
      <p:pic>
        <p:nvPicPr>
          <p:cNvPr id="5" name="Zástupný symbol pro obsah 4" descr="sedmikrás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vytrvalá léčivá bylina</a:t>
            </a:r>
          </a:p>
          <a:p>
            <a:r>
              <a:rPr lang="cs-CZ" dirty="0" smtClean="0"/>
              <a:t>charakteristika: nízká, do 10 cm vysoká vytrvalá bylina s přízemně růžicovitě uspořádanými listy, </a:t>
            </a:r>
            <a:r>
              <a:rPr lang="en-US" dirty="0" err="1" smtClean="0"/>
              <a:t>střed</a:t>
            </a:r>
            <a:r>
              <a:rPr lang="en-US" dirty="0" smtClean="0"/>
              <a:t> </a:t>
            </a:r>
            <a:r>
              <a:rPr lang="en-US" dirty="0" err="1" smtClean="0"/>
              <a:t>květů</a:t>
            </a:r>
            <a:r>
              <a:rPr lang="en-US" dirty="0" smtClean="0"/>
              <a:t> je </a:t>
            </a:r>
            <a:r>
              <a:rPr lang="en-US" dirty="0" err="1" smtClean="0"/>
              <a:t>žlutý</a:t>
            </a:r>
            <a:r>
              <a:rPr lang="en-US" dirty="0" smtClean="0"/>
              <a:t>, o</a:t>
            </a:r>
            <a:r>
              <a:rPr lang="cs-CZ" dirty="0" smtClean="0"/>
              <a:t>květní lístky má </a:t>
            </a:r>
            <a:r>
              <a:rPr lang="en-US" dirty="0" err="1" smtClean="0"/>
              <a:t>bílé</a:t>
            </a:r>
            <a:r>
              <a:rPr lang="en-US" dirty="0" smtClean="0"/>
              <a:t> </a:t>
            </a:r>
            <a:r>
              <a:rPr lang="en-US" dirty="0" err="1" smtClean="0"/>
              <a:t>až</a:t>
            </a:r>
            <a:r>
              <a:rPr lang="en-US" dirty="0" smtClean="0"/>
              <a:t> </a:t>
            </a:r>
            <a:r>
              <a:rPr lang="en-US" dirty="0" err="1" smtClean="0"/>
              <a:t>narůžovělé</a:t>
            </a:r>
            <a:r>
              <a:rPr lang="cs-CZ" dirty="0" smtClean="0"/>
              <a:t>, t</a:t>
            </a:r>
            <a:r>
              <a:rPr lang="en-US" dirty="0" err="1" smtClean="0"/>
              <a:t>varem</a:t>
            </a:r>
            <a:r>
              <a:rPr lang="en-US" dirty="0" smtClean="0"/>
              <a:t> </a:t>
            </a:r>
            <a:r>
              <a:rPr lang="en-US" dirty="0" err="1" smtClean="0"/>
              <a:t>připomínají</a:t>
            </a:r>
            <a:r>
              <a:rPr lang="en-US" dirty="0" smtClean="0"/>
              <a:t> </a:t>
            </a:r>
            <a:r>
              <a:rPr lang="en-US" dirty="0" err="1" smtClean="0"/>
              <a:t>vyplazený</a:t>
            </a:r>
            <a:r>
              <a:rPr lang="en-US" dirty="0" smtClean="0"/>
              <a:t> </a:t>
            </a:r>
            <a:r>
              <a:rPr lang="cs-CZ" dirty="0" smtClean="0"/>
              <a:t>jazyk</a:t>
            </a:r>
          </a:p>
          <a:p>
            <a:r>
              <a:rPr lang="cs-CZ" dirty="0" smtClean="0"/>
              <a:t>kdy kvete: únor - listopad</a:t>
            </a:r>
          </a:p>
          <a:p>
            <a:r>
              <a:rPr lang="cs-CZ" dirty="0" smtClean="0"/>
              <a:t>kde roste: v</a:t>
            </a:r>
            <a:r>
              <a:rPr lang="en-US" dirty="0" err="1" smtClean="0"/>
              <a:t>yskytuje</a:t>
            </a:r>
            <a:r>
              <a:rPr lang="en-US" dirty="0" smtClean="0"/>
              <a:t> se v </a:t>
            </a:r>
            <a:r>
              <a:rPr lang="en-US" dirty="0" err="1" smtClean="0"/>
              <a:t>travních</a:t>
            </a:r>
            <a:r>
              <a:rPr lang="en-US" dirty="0" smtClean="0"/>
              <a:t> </a:t>
            </a:r>
            <a:r>
              <a:rPr lang="en-US" dirty="0" err="1" smtClean="0"/>
              <a:t>společenstvech</a:t>
            </a:r>
            <a:r>
              <a:rPr lang="cs-CZ" dirty="0" smtClean="0"/>
              <a:t>, p</a:t>
            </a:r>
            <a:r>
              <a:rPr lang="en-US" dirty="0" err="1" smtClean="0"/>
              <a:t>otřebuje</a:t>
            </a:r>
            <a:r>
              <a:rPr lang="en-US" dirty="0" smtClean="0"/>
              <a:t> </a:t>
            </a:r>
            <a:r>
              <a:rPr lang="en-US" dirty="0" err="1" smtClean="0"/>
              <a:t>dostatek</a:t>
            </a:r>
            <a:r>
              <a:rPr lang="en-US" dirty="0" smtClean="0"/>
              <a:t> </a:t>
            </a:r>
            <a:r>
              <a:rPr lang="en-US" dirty="0" err="1" smtClean="0"/>
              <a:t>slunečního</a:t>
            </a:r>
            <a:r>
              <a:rPr lang="en-US" dirty="0" smtClean="0"/>
              <a:t> </a:t>
            </a:r>
            <a:r>
              <a:rPr lang="en-US" dirty="0" err="1" smtClean="0"/>
              <a:t>záření</a:t>
            </a:r>
            <a:r>
              <a:rPr lang="cs-CZ" dirty="0" smtClean="0"/>
              <a:t>, j</a:t>
            </a:r>
            <a:r>
              <a:rPr lang="en-US" dirty="0" smtClean="0"/>
              <a:t>e </a:t>
            </a:r>
            <a:r>
              <a:rPr lang="en-US" dirty="0" err="1" smtClean="0"/>
              <a:t>závislá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cs-CZ" dirty="0" err="1"/>
              <a:t>s</a:t>
            </a:r>
            <a:r>
              <a:rPr lang="en-US" dirty="0" err="1" smtClean="0"/>
              <a:t>lunci</a:t>
            </a:r>
            <a:r>
              <a:rPr lang="en-US" dirty="0" smtClean="0"/>
              <a:t> a </a:t>
            </a:r>
            <a:r>
              <a:rPr lang="en-US" dirty="0" err="1" smtClean="0"/>
              <a:t>vybírá</a:t>
            </a:r>
            <a:r>
              <a:rPr lang="en-US" dirty="0" smtClean="0"/>
              <a:t> </a:t>
            </a:r>
            <a:r>
              <a:rPr lang="en-US" dirty="0" err="1" smtClean="0"/>
              <a:t>si</a:t>
            </a:r>
            <a:r>
              <a:rPr lang="en-US" dirty="0" smtClean="0"/>
              <a:t> </a:t>
            </a:r>
            <a:r>
              <a:rPr lang="en-US" dirty="0" err="1" smtClean="0"/>
              <a:t>pouze</a:t>
            </a:r>
            <a:r>
              <a:rPr lang="en-US" dirty="0" smtClean="0"/>
              <a:t> </a:t>
            </a:r>
            <a:r>
              <a:rPr lang="en-US" dirty="0" err="1" smtClean="0"/>
              <a:t>světlem</a:t>
            </a:r>
            <a:r>
              <a:rPr lang="en-US" dirty="0" smtClean="0"/>
              <a:t> </a:t>
            </a:r>
            <a:r>
              <a:rPr lang="en-US" dirty="0" err="1" smtClean="0"/>
              <a:t>plně</a:t>
            </a:r>
            <a:r>
              <a:rPr lang="en-US" dirty="0" smtClean="0"/>
              <a:t> </a:t>
            </a:r>
            <a:r>
              <a:rPr lang="en-US" dirty="0" err="1" smtClean="0"/>
              <a:t>prostoupená</a:t>
            </a:r>
            <a:r>
              <a:rPr lang="en-US" dirty="0" smtClean="0"/>
              <a:t> </a:t>
            </a:r>
            <a:r>
              <a:rPr lang="en-US" dirty="0" err="1" smtClean="0"/>
              <a:t>místa</a:t>
            </a:r>
            <a:endParaRPr lang="cs-CZ" dirty="0" smtClean="0"/>
          </a:p>
          <a:p>
            <a:r>
              <a:rPr lang="cs-CZ" dirty="0" smtClean="0"/>
              <a:t>zajímavosti: C</a:t>
            </a:r>
            <a:r>
              <a:rPr lang="en-US" dirty="0" err="1" smtClean="0"/>
              <a:t>hudobka</a:t>
            </a:r>
            <a:r>
              <a:rPr lang="en-US" dirty="0" smtClean="0"/>
              <a:t> je </a:t>
            </a:r>
            <a:r>
              <a:rPr lang="en-US" dirty="0" err="1" smtClean="0"/>
              <a:t>léčivá</a:t>
            </a:r>
            <a:r>
              <a:rPr lang="en-US" dirty="0" smtClean="0"/>
              <a:t>. </a:t>
            </a:r>
            <a:r>
              <a:rPr lang="en-US" dirty="0" err="1" smtClean="0"/>
              <a:t>Vnitřně</a:t>
            </a:r>
            <a:r>
              <a:rPr lang="en-US" dirty="0" smtClean="0"/>
              <a:t> se </a:t>
            </a:r>
            <a:r>
              <a:rPr lang="en-US" dirty="0" err="1" smtClean="0"/>
              <a:t>používá</a:t>
            </a:r>
            <a:r>
              <a:rPr lang="en-US" dirty="0" smtClean="0"/>
              <a:t> </a:t>
            </a:r>
            <a:r>
              <a:rPr lang="en-US" dirty="0" err="1" smtClean="0"/>
              <a:t>např</a:t>
            </a:r>
            <a:r>
              <a:rPr lang="en-US" dirty="0" smtClean="0"/>
              <a:t>. </a:t>
            </a:r>
            <a:r>
              <a:rPr lang="en-US" dirty="0" err="1" smtClean="0"/>
              <a:t>při</a:t>
            </a:r>
            <a:r>
              <a:rPr lang="en-US" dirty="0" smtClean="0"/>
              <a:t> z</a:t>
            </a:r>
            <a:r>
              <a:rPr lang="cs-CZ" dirty="0" err="1" smtClean="0"/>
              <a:t>ánětlivých</a:t>
            </a:r>
            <a:r>
              <a:rPr lang="en-US" dirty="0" smtClean="0"/>
              <a:t> </a:t>
            </a:r>
            <a:r>
              <a:rPr lang="en-US" dirty="0" err="1" smtClean="0"/>
              <a:t>onemocněních</a:t>
            </a:r>
            <a:r>
              <a:rPr lang="en-US" dirty="0" smtClean="0"/>
              <a:t> </a:t>
            </a:r>
            <a:r>
              <a:rPr lang="cs-CZ" dirty="0" smtClean="0"/>
              <a:t>dýchacích cest</a:t>
            </a:r>
            <a:r>
              <a:rPr lang="en-US" dirty="0" smtClean="0"/>
              <a:t>, </a:t>
            </a:r>
            <a:r>
              <a:rPr lang="en-US" dirty="0" err="1" smtClean="0"/>
              <a:t>kdy</a:t>
            </a:r>
            <a:r>
              <a:rPr lang="en-US" dirty="0" smtClean="0"/>
              <a:t> </a:t>
            </a:r>
            <a:r>
              <a:rPr lang="en-US" dirty="0" err="1" smtClean="0"/>
              <a:t>napomáhá</a:t>
            </a:r>
            <a:r>
              <a:rPr lang="en-US" dirty="0" smtClean="0"/>
              <a:t> </a:t>
            </a:r>
            <a:r>
              <a:rPr lang="en-US" dirty="0" err="1" smtClean="0"/>
              <a:t>vykašlávání</a:t>
            </a:r>
            <a:r>
              <a:rPr lang="en-US" dirty="0" smtClean="0"/>
              <a:t> a </a:t>
            </a:r>
            <a:r>
              <a:rPr lang="en-US" dirty="0" err="1" smtClean="0"/>
              <a:t>působí</a:t>
            </a:r>
            <a:r>
              <a:rPr lang="en-US" dirty="0" smtClean="0"/>
              <a:t> </a:t>
            </a:r>
            <a:r>
              <a:rPr lang="en-US" dirty="0" err="1" smtClean="0"/>
              <a:t>protizánětlivě</a:t>
            </a:r>
            <a:r>
              <a:rPr lang="en-US" dirty="0" smtClean="0"/>
              <a:t>. </a:t>
            </a:r>
            <a:r>
              <a:rPr lang="en-US" dirty="0" err="1" smtClean="0"/>
              <a:t>Použít</a:t>
            </a:r>
            <a:r>
              <a:rPr lang="en-US" dirty="0" smtClean="0"/>
              <a:t> </a:t>
            </a:r>
            <a:r>
              <a:rPr lang="en-US" dirty="0" err="1" smtClean="0"/>
              <a:t>ji</a:t>
            </a:r>
            <a:r>
              <a:rPr lang="en-US" dirty="0" smtClean="0"/>
              <a:t> </a:t>
            </a:r>
            <a:r>
              <a:rPr lang="en-US" dirty="0" err="1" smtClean="0"/>
              <a:t>lze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v </a:t>
            </a:r>
            <a:r>
              <a:rPr lang="en-US" dirty="0" err="1" smtClean="0"/>
              <a:t>kuchyni</a:t>
            </a:r>
            <a:r>
              <a:rPr lang="en-US" dirty="0" smtClean="0"/>
              <a:t>, do </a:t>
            </a:r>
            <a:r>
              <a:rPr lang="en-US" dirty="0" err="1" smtClean="0"/>
              <a:t>jarních</a:t>
            </a:r>
            <a:r>
              <a:rPr lang="en-US" dirty="0" smtClean="0"/>
              <a:t> s</a:t>
            </a:r>
            <a:r>
              <a:rPr lang="cs-CZ" dirty="0" err="1" smtClean="0"/>
              <a:t>alátů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Sléz přehlížený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slézovité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10 - 100 cm vysoká bylina,  květy jsou růžové až bílé barvy</a:t>
            </a:r>
          </a:p>
          <a:p>
            <a:r>
              <a:rPr lang="cs-CZ" dirty="0" smtClean="0"/>
              <a:t>kdy kvete: červen až říjen</a:t>
            </a:r>
          </a:p>
          <a:p>
            <a:r>
              <a:rPr lang="cs-CZ" dirty="0" smtClean="0"/>
              <a:t>kde roste: podél cest, pusté dvory, podél plotů</a:t>
            </a:r>
          </a:p>
          <a:p>
            <a:r>
              <a:rPr lang="cs-CZ" dirty="0" smtClean="0"/>
              <a:t>zajímavosti:	Bylina, hojně používaná v léčitelství. Sbírá se květ, nať i list.</a:t>
            </a:r>
          </a:p>
          <a:p>
            <a:endParaRPr lang="cs-CZ" dirty="0"/>
          </a:p>
        </p:txBody>
      </p:sp>
      <p:pic>
        <p:nvPicPr>
          <p:cNvPr id="8" name="Zástupný symbol pro obsah 7" descr="slez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2143116"/>
            <a:ext cx="3657600" cy="242930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Smetanka lékařská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14810" y="1600200"/>
            <a:ext cx="3713038" cy="45720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Smetanka lékařská - Pampeliška lékařská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hvězdnicovité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	5 - 40 cm vysoká bylina,  květy jsou nápadně žluté barvy, které se posléze mění  v ochmýřené nažky </a:t>
            </a:r>
          </a:p>
          <a:p>
            <a:r>
              <a:rPr lang="cs-CZ" dirty="0" smtClean="0"/>
              <a:t>kdy kvete: duben - srpen</a:t>
            </a:r>
          </a:p>
          <a:p>
            <a:r>
              <a:rPr lang="cs-CZ" dirty="0" smtClean="0"/>
              <a:t>kde roste: na loukách, u cest, na trávnících</a:t>
            </a:r>
          </a:p>
          <a:p>
            <a:r>
              <a:rPr lang="cs-CZ" dirty="0" smtClean="0"/>
              <a:t>Zajímavosti: Pampeliška je významná léčivka. Celá rostlina je prostoupená mléčnicemi, které při utržení roní bílou hořkou šťávu – latex, zanechávající po zaschnutí na kůži tmavé skvrny.</a:t>
            </a:r>
          </a:p>
        </p:txBody>
      </p:sp>
      <p:pic>
        <p:nvPicPr>
          <p:cNvPr id="7" name="Zástupný symbol pro obsah 6" descr="pampelis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4800" y="274638"/>
            <a:ext cx="7467600" cy="1143000"/>
          </a:xfrm>
        </p:spPr>
        <p:txBody>
          <a:bodyPr/>
          <a:lstStyle/>
          <a:p>
            <a:r>
              <a:rPr lang="cs-CZ" dirty="0" smtClean="0"/>
              <a:t>Sněženka podsněžník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čeleď: </a:t>
            </a:r>
            <a:r>
              <a:rPr lang="cs-CZ" dirty="0" err="1" smtClean="0"/>
              <a:t>amarylkovité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kdy kvete: konec února - březen</a:t>
            </a:r>
          </a:p>
          <a:p>
            <a:r>
              <a:rPr lang="cs-CZ" dirty="0" smtClean="0"/>
              <a:t>kde roste: listnaté a smíšené lesy</a:t>
            </a:r>
          </a:p>
          <a:p>
            <a:r>
              <a:rPr lang="cs-CZ" dirty="0" smtClean="0"/>
              <a:t>charakteristika: výška 15 - 20 cm, bílé květy</a:t>
            </a:r>
          </a:p>
          <a:p>
            <a:r>
              <a:rPr lang="cs-CZ" dirty="0" smtClean="0"/>
              <a:t>zajímavosti: Sněženka podsněžník patří mezi mírně jedovaté rostliny. Její části, zejména pak cibulka, obsahují látky, které se u člověka po pozření projevují průjmem, zvracením a bolestmi břicha.V minulosti patřila sněženka podsněžník mezi naše nejrozšířenější jarní rostliny, v současné době ji řadíme již mezi ohrožené a částečně chráněné druhy.</a:t>
            </a:r>
          </a:p>
          <a:p>
            <a:endParaRPr lang="cs-CZ" dirty="0"/>
          </a:p>
        </p:txBody>
      </p:sp>
      <p:pic>
        <p:nvPicPr>
          <p:cNvPr id="7" name="Zástupný symbol pro obsah 6" descr="snezenka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87524" y="1600200"/>
            <a:ext cx="3136404" cy="41818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Violka vonná</a:t>
            </a:r>
            <a:endParaRPr lang="cs-CZ" sz="4000" b="1" dirty="0"/>
          </a:p>
        </p:txBody>
      </p:sp>
      <p:pic>
        <p:nvPicPr>
          <p:cNvPr id="5" name="Zástupný symbol pro obsah 4" descr="fial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Violka vonná</a:t>
            </a:r>
          </a:p>
          <a:p>
            <a:r>
              <a:rPr lang="cs-CZ" dirty="0" smtClean="0"/>
              <a:t>čeleď: </a:t>
            </a:r>
            <a:r>
              <a:rPr lang="cs-CZ" dirty="0" err="1" smtClean="0"/>
              <a:t>violkovité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10 - 15 cm vysoká byliny, květy jsou modrofialové barvy</a:t>
            </a:r>
          </a:p>
          <a:p>
            <a:r>
              <a:rPr lang="cs-CZ" dirty="0" smtClean="0"/>
              <a:t>kdy kvete: březen - duben</a:t>
            </a:r>
          </a:p>
          <a:p>
            <a:r>
              <a:rPr lang="cs-CZ" dirty="0" smtClean="0"/>
              <a:t>kde roste: listnaté lesy, zahrádky</a:t>
            </a:r>
          </a:p>
          <a:p>
            <a:r>
              <a:rPr lang="cs-CZ" dirty="0" smtClean="0"/>
              <a:t>zajímavosti:	používána v parfémovém průmyslu - květy velmi intenzivně voní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Vlaštovičník větší</a:t>
            </a:r>
            <a:endParaRPr lang="cs-CZ" sz="4000" b="1" dirty="0"/>
          </a:p>
        </p:txBody>
      </p:sp>
      <p:pic>
        <p:nvPicPr>
          <p:cNvPr id="5" name="Zástupný symbol pro obsah 4" descr="vlastovicni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14600"/>
            <a:ext cx="3657600" cy="2743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čeleď: </a:t>
            </a:r>
            <a:r>
              <a:rPr lang="cs-CZ" dirty="0" err="1" smtClean="0"/>
              <a:t>makovité</a:t>
            </a:r>
            <a:endParaRPr lang="cs-CZ" dirty="0" smtClean="0"/>
          </a:p>
          <a:p>
            <a:r>
              <a:rPr lang="cs-CZ" dirty="0" smtClean="0"/>
              <a:t>vytrvalá bylina</a:t>
            </a:r>
          </a:p>
          <a:p>
            <a:r>
              <a:rPr lang="cs-CZ" dirty="0" smtClean="0"/>
              <a:t>charakteristika: dorůstá výšky až 1 metru, květy </a:t>
            </a:r>
            <a:r>
              <a:rPr lang="en-US" dirty="0" err="1" smtClean="0"/>
              <a:t>vyrůstají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dlouhých</a:t>
            </a:r>
            <a:r>
              <a:rPr lang="en-US" dirty="0" smtClean="0"/>
              <a:t> </a:t>
            </a:r>
            <a:r>
              <a:rPr lang="en-US" dirty="0" err="1" smtClean="0"/>
              <a:t>stopkách</a:t>
            </a:r>
            <a:r>
              <a:rPr lang="en-US" dirty="0" smtClean="0"/>
              <a:t> a </a:t>
            </a:r>
            <a:r>
              <a:rPr lang="en-US" dirty="0" err="1" smtClean="0"/>
              <a:t>vytvářejí</a:t>
            </a:r>
            <a:r>
              <a:rPr lang="en-US" dirty="0" smtClean="0"/>
              <a:t> </a:t>
            </a:r>
            <a:r>
              <a:rPr lang="cs-CZ" dirty="0" smtClean="0"/>
              <a:t>okolíky, l</a:t>
            </a:r>
            <a:r>
              <a:rPr lang="en-US" dirty="0" err="1" smtClean="0"/>
              <a:t>odyhy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listy</a:t>
            </a:r>
            <a:r>
              <a:rPr lang="en-US" dirty="0" smtClean="0"/>
              <a:t> se </a:t>
            </a:r>
            <a:r>
              <a:rPr lang="en-US" dirty="0" err="1" smtClean="0"/>
              <a:t>snadno</a:t>
            </a:r>
            <a:r>
              <a:rPr lang="en-US" dirty="0" smtClean="0"/>
              <a:t> </a:t>
            </a:r>
            <a:r>
              <a:rPr lang="en-US" dirty="0" err="1" smtClean="0"/>
              <a:t>lámou</a:t>
            </a:r>
            <a:r>
              <a:rPr lang="en-US" dirty="0" smtClean="0"/>
              <a:t> a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lomu</a:t>
            </a:r>
            <a:r>
              <a:rPr lang="en-US" dirty="0" smtClean="0"/>
              <a:t> </a:t>
            </a:r>
            <a:r>
              <a:rPr lang="en-US" dirty="0" err="1" smtClean="0"/>
              <a:t>roní</a:t>
            </a:r>
            <a:r>
              <a:rPr lang="en-US" dirty="0" smtClean="0"/>
              <a:t> </a:t>
            </a:r>
            <a:r>
              <a:rPr lang="en-US" dirty="0" err="1" smtClean="0"/>
              <a:t>tmavě</a:t>
            </a:r>
            <a:r>
              <a:rPr lang="en-US" dirty="0" smtClean="0"/>
              <a:t> </a:t>
            </a:r>
            <a:r>
              <a:rPr lang="en-US" dirty="0" err="1" smtClean="0"/>
              <a:t>žluté</a:t>
            </a:r>
            <a:r>
              <a:rPr lang="en-US" dirty="0" smtClean="0"/>
              <a:t> </a:t>
            </a:r>
            <a:r>
              <a:rPr lang="en-US" dirty="0" err="1" smtClean="0"/>
              <a:t>až</a:t>
            </a:r>
            <a:r>
              <a:rPr lang="en-US" dirty="0" smtClean="0"/>
              <a:t> </a:t>
            </a:r>
            <a:r>
              <a:rPr lang="en-US" dirty="0" err="1" smtClean="0"/>
              <a:t>oranžové</a:t>
            </a:r>
            <a:r>
              <a:rPr lang="en-US" dirty="0" smtClean="0"/>
              <a:t> </a:t>
            </a:r>
            <a:r>
              <a:rPr lang="en-US" dirty="0" err="1" smtClean="0"/>
              <a:t>mléko</a:t>
            </a:r>
            <a:r>
              <a:rPr lang="en-US" dirty="0" smtClean="0"/>
              <a:t>. </a:t>
            </a:r>
            <a:endParaRPr lang="cs-CZ" dirty="0" smtClean="0"/>
          </a:p>
          <a:p>
            <a:r>
              <a:rPr lang="cs-CZ" dirty="0" smtClean="0"/>
              <a:t>kdy kvete: květen - září </a:t>
            </a:r>
          </a:p>
          <a:p>
            <a:r>
              <a:rPr lang="cs-CZ" dirty="0" smtClean="0"/>
              <a:t>kde roste: r</a:t>
            </a:r>
            <a:r>
              <a:rPr lang="en-US" dirty="0" err="1" smtClean="0"/>
              <a:t>oste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půdách</a:t>
            </a:r>
            <a:r>
              <a:rPr lang="en-US" dirty="0" smtClean="0"/>
              <a:t> s </a:t>
            </a:r>
            <a:r>
              <a:rPr lang="en-US" dirty="0" err="1" smtClean="0"/>
              <a:t>dostatečnou</a:t>
            </a:r>
            <a:r>
              <a:rPr lang="en-US" dirty="0" smtClean="0"/>
              <a:t> </a:t>
            </a:r>
            <a:r>
              <a:rPr lang="en-US" dirty="0" err="1" smtClean="0"/>
              <a:t>vlhkostí</a:t>
            </a:r>
            <a:r>
              <a:rPr lang="en-US" dirty="0" smtClean="0"/>
              <a:t>, </a:t>
            </a:r>
            <a:r>
              <a:rPr lang="en-US" dirty="0" err="1" smtClean="0"/>
              <a:t>nejčastěji</a:t>
            </a:r>
            <a:r>
              <a:rPr lang="en-US" dirty="0" smtClean="0"/>
              <a:t> </a:t>
            </a:r>
            <a:r>
              <a:rPr lang="en-US" dirty="0" err="1" smtClean="0"/>
              <a:t>podél</a:t>
            </a:r>
            <a:r>
              <a:rPr lang="en-US" dirty="0" smtClean="0"/>
              <a:t> </a:t>
            </a:r>
            <a:r>
              <a:rPr lang="en-US" dirty="0" err="1" smtClean="0"/>
              <a:t>cest</a:t>
            </a:r>
            <a:r>
              <a:rPr lang="en-US" dirty="0" smtClean="0"/>
              <a:t> a </a:t>
            </a:r>
            <a:r>
              <a:rPr lang="en-US" dirty="0" err="1" smtClean="0"/>
              <a:t>plotů</a:t>
            </a:r>
            <a:r>
              <a:rPr lang="en-US" dirty="0" smtClean="0"/>
              <a:t>,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rumištích</a:t>
            </a:r>
            <a:r>
              <a:rPr lang="en-US" dirty="0" smtClean="0"/>
              <a:t>, v </a:t>
            </a:r>
            <a:r>
              <a:rPr lang="en-US" dirty="0" err="1" smtClean="0"/>
              <a:t>zahradách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 smtClean="0"/>
              <a:t>zajímavosti: O</a:t>
            </a:r>
            <a:r>
              <a:rPr lang="en-US" dirty="0" err="1" smtClean="0"/>
              <a:t>dvar</a:t>
            </a:r>
            <a:r>
              <a:rPr lang="en-US" dirty="0" smtClean="0"/>
              <a:t> z </a:t>
            </a:r>
            <a:r>
              <a:rPr lang="en-US" dirty="0" err="1" smtClean="0"/>
              <a:t>vlaštovičníku</a:t>
            </a:r>
            <a:r>
              <a:rPr lang="en-US" dirty="0" smtClean="0"/>
              <a:t> </a:t>
            </a:r>
            <a:r>
              <a:rPr lang="en-US" dirty="0" err="1" smtClean="0"/>
              <a:t>působí</a:t>
            </a:r>
            <a:r>
              <a:rPr lang="en-US" dirty="0" smtClean="0"/>
              <a:t> </a:t>
            </a:r>
            <a:r>
              <a:rPr lang="en-US" dirty="0" err="1" smtClean="0"/>
              <a:t>proti</a:t>
            </a:r>
            <a:r>
              <a:rPr lang="en-US" dirty="0" smtClean="0"/>
              <a:t> </a:t>
            </a:r>
            <a:r>
              <a:rPr lang="en-US" dirty="0" err="1" smtClean="0"/>
              <a:t>dráždivému</a:t>
            </a:r>
            <a:r>
              <a:rPr lang="cs-CZ" dirty="0" smtClean="0"/>
              <a:t> kašli. </a:t>
            </a:r>
            <a:r>
              <a:rPr lang="en-US" dirty="0" err="1" smtClean="0"/>
              <a:t>Opakovaným</a:t>
            </a:r>
            <a:r>
              <a:rPr lang="en-US" dirty="0" smtClean="0"/>
              <a:t> </a:t>
            </a:r>
            <a:r>
              <a:rPr lang="en-US" dirty="0" err="1" smtClean="0"/>
              <a:t>potíráním</a:t>
            </a:r>
            <a:r>
              <a:rPr lang="en-US" dirty="0" smtClean="0"/>
              <a:t> </a:t>
            </a:r>
            <a:r>
              <a:rPr lang="en-US" dirty="0" err="1" smtClean="0"/>
              <a:t>čerstvě</a:t>
            </a:r>
            <a:r>
              <a:rPr lang="en-US" dirty="0" smtClean="0"/>
              <a:t> </a:t>
            </a:r>
            <a:r>
              <a:rPr lang="en-US" dirty="0" err="1" smtClean="0"/>
              <a:t>prýštícím</a:t>
            </a:r>
            <a:r>
              <a:rPr lang="en-US" dirty="0" smtClean="0"/>
              <a:t> </a:t>
            </a:r>
            <a:r>
              <a:rPr lang="en-US" dirty="0" err="1" smtClean="0"/>
              <a:t>mlékem</a:t>
            </a:r>
            <a:r>
              <a:rPr lang="en-US" dirty="0" smtClean="0"/>
              <a:t> s </a:t>
            </a:r>
            <a:r>
              <a:rPr lang="en-US" dirty="0" err="1" smtClean="0"/>
              <a:t>leptavým</a:t>
            </a:r>
            <a:r>
              <a:rPr lang="en-US" dirty="0" smtClean="0"/>
              <a:t> </a:t>
            </a:r>
            <a:r>
              <a:rPr lang="en-US" dirty="0" err="1" smtClean="0"/>
              <a:t>účinkem</a:t>
            </a:r>
            <a:r>
              <a:rPr lang="en-US" dirty="0" smtClean="0"/>
              <a:t> </a:t>
            </a:r>
            <a:r>
              <a:rPr lang="en-US" dirty="0" err="1" smtClean="0"/>
              <a:t>lze</a:t>
            </a:r>
            <a:r>
              <a:rPr lang="en-US" dirty="0" smtClean="0"/>
              <a:t> </a:t>
            </a:r>
            <a:r>
              <a:rPr lang="en-US" dirty="0" err="1" smtClean="0"/>
              <a:t>odstraňovat</a:t>
            </a:r>
            <a:r>
              <a:rPr lang="en-US" dirty="0" smtClean="0"/>
              <a:t> </a:t>
            </a:r>
            <a:r>
              <a:rPr lang="cs-CZ" dirty="0" smtClean="0"/>
              <a:t>bradavice</a:t>
            </a:r>
            <a:r>
              <a:rPr lang="en-US" dirty="0" smtClean="0"/>
              <a:t>. </a:t>
            </a:r>
            <a:r>
              <a:rPr lang="en-US" dirty="0" err="1" smtClean="0"/>
              <a:t>Přestože</a:t>
            </a:r>
            <a:r>
              <a:rPr lang="en-US" dirty="0" smtClean="0"/>
              <a:t> </a:t>
            </a:r>
            <a:r>
              <a:rPr lang="en-US" dirty="0" err="1" smtClean="0"/>
              <a:t>šťáva</a:t>
            </a:r>
            <a:r>
              <a:rPr lang="en-US" dirty="0" smtClean="0"/>
              <a:t> je </a:t>
            </a:r>
            <a:r>
              <a:rPr lang="en-US" dirty="0" err="1" smtClean="0"/>
              <a:t>očím</a:t>
            </a:r>
            <a:r>
              <a:rPr lang="en-US" dirty="0" smtClean="0"/>
              <a:t> </a:t>
            </a:r>
            <a:r>
              <a:rPr lang="en-US" dirty="0" err="1" smtClean="0"/>
              <a:t>nebezpečná</a:t>
            </a:r>
            <a:r>
              <a:rPr lang="en-US" dirty="0" smtClean="0"/>
              <a:t> a </a:t>
            </a:r>
            <a:r>
              <a:rPr lang="en-US" dirty="0" err="1" smtClean="0"/>
              <a:t>vyvolává</a:t>
            </a:r>
            <a:r>
              <a:rPr lang="en-US" dirty="0" smtClean="0"/>
              <a:t> </a:t>
            </a:r>
            <a:r>
              <a:rPr lang="en-US" dirty="0" err="1" smtClean="0"/>
              <a:t>silné</a:t>
            </a:r>
            <a:r>
              <a:rPr lang="en-US" dirty="0" smtClean="0"/>
              <a:t> </a:t>
            </a:r>
            <a:r>
              <a:rPr lang="en-US" dirty="0" err="1" smtClean="0"/>
              <a:t>pálení</a:t>
            </a:r>
            <a:r>
              <a:rPr lang="en-US" dirty="0" smtClean="0"/>
              <a:t>, </a:t>
            </a:r>
            <a:r>
              <a:rPr lang="en-US" dirty="0" err="1" smtClean="0"/>
              <a:t>někteří</a:t>
            </a:r>
            <a:r>
              <a:rPr lang="en-US" dirty="0" smtClean="0"/>
              <a:t> </a:t>
            </a:r>
            <a:r>
              <a:rPr lang="en-US" dirty="0" err="1" smtClean="0"/>
              <a:t>léčitelé</a:t>
            </a:r>
            <a:r>
              <a:rPr lang="en-US" dirty="0" smtClean="0"/>
              <a:t> v </a:t>
            </a:r>
            <a:r>
              <a:rPr lang="en-US" dirty="0" err="1" smtClean="0"/>
              <a:t>minulosti</a:t>
            </a:r>
            <a:r>
              <a:rPr lang="en-US" dirty="0" smtClean="0"/>
              <a:t> </a:t>
            </a:r>
            <a:r>
              <a:rPr lang="en-US" dirty="0" err="1" smtClean="0"/>
              <a:t>aplikovali</a:t>
            </a:r>
            <a:r>
              <a:rPr lang="en-US" dirty="0" smtClean="0"/>
              <a:t> </a:t>
            </a:r>
            <a:r>
              <a:rPr lang="en-US" dirty="0" err="1" smtClean="0"/>
              <a:t>malé</a:t>
            </a:r>
            <a:r>
              <a:rPr lang="en-US" dirty="0" smtClean="0"/>
              <a:t> </a:t>
            </a:r>
            <a:r>
              <a:rPr lang="en-US" dirty="0" err="1" smtClean="0"/>
              <a:t>množství</a:t>
            </a:r>
            <a:r>
              <a:rPr lang="en-US" dirty="0" smtClean="0"/>
              <a:t> do </a:t>
            </a:r>
            <a:r>
              <a:rPr lang="en-US" dirty="0" err="1" smtClean="0"/>
              <a:t>očního</a:t>
            </a:r>
            <a:r>
              <a:rPr lang="en-US" dirty="0" smtClean="0"/>
              <a:t> </a:t>
            </a:r>
            <a:r>
              <a:rPr lang="en-US" dirty="0" err="1" smtClean="0"/>
              <a:t>koutku</a:t>
            </a:r>
            <a:r>
              <a:rPr lang="en-US" dirty="0" smtClean="0"/>
              <a:t> </a:t>
            </a:r>
            <a:r>
              <a:rPr lang="en-US" dirty="0" err="1" smtClean="0"/>
              <a:t>při</a:t>
            </a:r>
            <a:r>
              <a:rPr lang="en-US" dirty="0" smtClean="0"/>
              <a:t> </a:t>
            </a:r>
            <a:r>
              <a:rPr lang="en-US" dirty="0" err="1" smtClean="0"/>
              <a:t>léčbě</a:t>
            </a:r>
            <a:r>
              <a:rPr lang="en-US" dirty="0" smtClean="0"/>
              <a:t> </a:t>
            </a:r>
            <a:r>
              <a:rPr lang="en-US" dirty="0" err="1" smtClean="0"/>
              <a:t>některých</a:t>
            </a:r>
            <a:r>
              <a:rPr lang="en-US" dirty="0" smtClean="0"/>
              <a:t> </a:t>
            </a:r>
            <a:r>
              <a:rPr lang="en-US" dirty="0" err="1" smtClean="0"/>
              <a:t>zákalů</a:t>
            </a:r>
            <a:r>
              <a:rPr lang="en-US" dirty="0" smtClean="0"/>
              <a:t>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Vraní oko čtyřlisté</a:t>
            </a:r>
            <a:endParaRPr lang="cs-CZ" dirty="0"/>
          </a:p>
        </p:txBody>
      </p:sp>
      <p:pic>
        <p:nvPicPr>
          <p:cNvPr id="5" name="Zástupný symbol pro obsah 4" descr="vranioko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l="2754" r="8263"/>
          <a:stretch>
            <a:fillRect/>
          </a:stretch>
        </p:blipFill>
        <p:spPr>
          <a:xfrm>
            <a:off x="395536" y="2357430"/>
            <a:ext cx="3694602" cy="2757715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čeleď: </a:t>
            </a:r>
            <a:r>
              <a:rPr lang="cs-CZ" dirty="0" err="1" smtClean="0"/>
              <a:t>kýchavicovité</a:t>
            </a:r>
            <a:endParaRPr lang="cs-CZ" dirty="0" smtClean="0"/>
          </a:p>
          <a:p>
            <a:r>
              <a:rPr lang="cs-CZ" dirty="0" smtClean="0"/>
              <a:t>vytrvalá lesní bylina</a:t>
            </a:r>
          </a:p>
          <a:p>
            <a:r>
              <a:rPr lang="cs-CZ" dirty="0" smtClean="0"/>
              <a:t>charakteristika: 10 - 40 cm vysoká bylina, přisedlé listy vraního oka jsou uspořádány ve </a:t>
            </a:r>
            <a:r>
              <a:rPr lang="cs-CZ" dirty="0" err="1" smtClean="0"/>
              <a:t>čtyřčetném</a:t>
            </a:r>
            <a:r>
              <a:rPr lang="cs-CZ" dirty="0" smtClean="0"/>
              <a:t> přeslenu</a:t>
            </a:r>
          </a:p>
          <a:p>
            <a:r>
              <a:rPr lang="cs-CZ" dirty="0" smtClean="0"/>
              <a:t>kdy kvete: duben - červen</a:t>
            </a:r>
          </a:p>
          <a:p>
            <a:r>
              <a:rPr lang="cs-CZ" dirty="0" smtClean="0"/>
              <a:t>kde roste: listnaté, smíšené a lužní lesy</a:t>
            </a:r>
          </a:p>
          <a:p>
            <a:r>
              <a:rPr lang="cs-CZ" dirty="0" smtClean="0"/>
              <a:t>Zajímavosti: Jedovatá bylina, kulatý černý plod je zaměňován s plody brusnice borůvky.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935088"/>
          </a:xfrm>
        </p:spPr>
        <p:txBody>
          <a:bodyPr>
            <a:normAutofit/>
          </a:bodyPr>
          <a:lstStyle/>
          <a:p>
            <a:r>
              <a:rPr lang="cs-CZ" smtClean="0"/>
              <a:t>Foto: Jaroslav Minařík</a:t>
            </a:r>
            <a:br>
              <a:rPr lang="cs-CZ" smtClean="0"/>
            </a:br>
            <a:r>
              <a:rPr lang="cs-CZ"/>
              <a:t/>
            </a:r>
            <a:br>
              <a:rPr lang="cs-CZ"/>
            </a:b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052736"/>
            <a:ext cx="792088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ŠÁRA, Lubomír a David ŠÁRA. </a:t>
            </a:r>
            <a:r>
              <a:rPr lang="cs-CZ" i="1" dirty="0"/>
              <a:t>Přírodní společenství</a:t>
            </a:r>
            <a:r>
              <a:rPr lang="cs-CZ" dirty="0"/>
              <a:t>: </a:t>
            </a:r>
            <a:r>
              <a:rPr lang="cs-CZ" i="1" dirty="0"/>
              <a:t>Svět našich živočichů a rostlin</a:t>
            </a:r>
            <a:r>
              <a:rPr lang="cs-CZ" dirty="0"/>
              <a:t> [CD-ROM]. Praha: firma </a:t>
            </a:r>
            <a:r>
              <a:rPr lang="cs-CZ" dirty="0" err="1"/>
              <a:t>Pachner</a:t>
            </a:r>
            <a:r>
              <a:rPr lang="cs-CZ" dirty="0"/>
              <a:t>, 2002 [cit. 2012-03-28]. Dostupné z: Přírodní společenství/</a:t>
            </a:r>
            <a:r>
              <a:rPr lang="cs-CZ" dirty="0" err="1"/>
              <a:t>Images</a:t>
            </a:r>
            <a:endParaRPr lang="cs-CZ" dirty="0"/>
          </a:p>
          <a:p>
            <a:endParaRPr lang="cs-CZ" dirty="0"/>
          </a:p>
          <a:p>
            <a:r>
              <a:rPr lang="cs-CZ" i="1" dirty="0"/>
              <a:t>Naše příroda</a:t>
            </a:r>
            <a:r>
              <a:rPr lang="cs-CZ" dirty="0"/>
              <a:t>: </a:t>
            </a:r>
            <a:r>
              <a:rPr lang="cs-CZ" i="1" dirty="0"/>
              <a:t>živočichové a rostliny střední Evropy</a:t>
            </a:r>
            <a:r>
              <a:rPr lang="cs-CZ" dirty="0"/>
              <a:t>. Vyd. 1. Praha: </a:t>
            </a:r>
            <a:r>
              <a:rPr lang="cs-CZ" dirty="0" err="1"/>
              <a:t>Reader's</a:t>
            </a:r>
            <a:r>
              <a:rPr lang="cs-CZ" dirty="0"/>
              <a:t> Digest Výběr, 2000, 432 s. ISBN 80-861-9615-1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HRON, František. </a:t>
            </a:r>
            <a:r>
              <a:rPr lang="cs-CZ" i="1" dirty="0"/>
              <a:t>Kapesní atlas</a:t>
            </a:r>
            <a:r>
              <a:rPr lang="cs-CZ" dirty="0"/>
              <a:t>: </a:t>
            </a:r>
            <a:r>
              <a:rPr lang="cs-CZ" i="1" dirty="0"/>
              <a:t>rostliny luk, pastvin vod a bažin</a:t>
            </a:r>
            <a:r>
              <a:rPr lang="cs-CZ" dirty="0"/>
              <a:t>. 2. vyd. Praha: SPN, 1983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Obrázky a fotografie z vlastního a školního fotoarchivu.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855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469</TotalTime>
  <Words>1740</Words>
  <Application>Microsoft Office PowerPoint</Application>
  <PresentationFormat>Předvádění na obrazovce (4:3)</PresentationFormat>
  <Paragraphs>279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Arkýř</vt:lpstr>
      <vt:lpstr>Snímek 1</vt:lpstr>
      <vt:lpstr>Anotace Rostliny na Břeclavsku</vt:lpstr>
      <vt:lpstr>Seznam rostlin</vt:lpstr>
      <vt:lpstr>Bledule jarní</vt:lpstr>
      <vt:lpstr>Čekanka obecná</vt:lpstr>
      <vt:lpstr>Česnek medvědí</vt:lpstr>
      <vt:lpstr>Dymnivka</vt:lpstr>
      <vt:lpstr>Jaterník podléška</vt:lpstr>
      <vt:lpstr>Jitrocel kopinatý</vt:lpstr>
      <vt:lpstr>Kakost smrdutý</vt:lpstr>
      <vt:lpstr>Knotovka bílá</vt:lpstr>
      <vt:lpstr>Kokoška pastuší tobolka</vt:lpstr>
      <vt:lpstr>Konvalinka vonná</vt:lpstr>
      <vt:lpstr>Kopretina bílá</vt:lpstr>
      <vt:lpstr>Kopřiva dvoudomá</vt:lpstr>
      <vt:lpstr>Kostival lékařský</vt:lpstr>
      <vt:lpstr>Křivatec žlutý</vt:lpstr>
      <vt:lpstr>Mák vlčí</vt:lpstr>
      <vt:lpstr>Mateřídouška obecná</vt:lpstr>
      <vt:lpstr>Orsej jarní</vt:lpstr>
      <vt:lpstr>Plicník lékařský</vt:lpstr>
      <vt:lpstr>Pomněnka bahenní</vt:lpstr>
      <vt:lpstr>Prvosenka jarní</vt:lpstr>
      <vt:lpstr>Rezekvítek rozrazil</vt:lpstr>
      <vt:lpstr>Rmen</vt:lpstr>
      <vt:lpstr>Řebříček obecný</vt:lpstr>
      <vt:lpstr>Sasanka pryskyřníkovitá</vt:lpstr>
      <vt:lpstr>Sedmikráska vonná</vt:lpstr>
      <vt:lpstr>Sléz přehlížený</vt:lpstr>
      <vt:lpstr>Smetanka lékařská</vt:lpstr>
      <vt:lpstr>Sněženka podsněžník</vt:lpstr>
      <vt:lpstr>Violka vonná</vt:lpstr>
      <vt:lpstr>Vlaštovičník větší</vt:lpstr>
      <vt:lpstr>Vraní oko čtyřlisté</vt:lpstr>
      <vt:lpstr>Foto: Jaroslav Minařík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na Břeclavsku</dc:title>
  <dc:creator>A1</dc:creator>
  <cp:lastModifiedBy>Dum</cp:lastModifiedBy>
  <cp:revision>108</cp:revision>
  <dcterms:created xsi:type="dcterms:W3CDTF">2011-04-13T12:10:36Z</dcterms:created>
  <dcterms:modified xsi:type="dcterms:W3CDTF">2013-09-28T16:38:18Z</dcterms:modified>
</cp:coreProperties>
</file>