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215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3754-1B37-4DAC-A0B2-71C2C64ADE0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07BC8-72B5-481D-A937-F313C4776E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3754-1B37-4DAC-A0B2-71C2C64ADE0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07BC8-72B5-481D-A937-F313C4776E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3754-1B37-4DAC-A0B2-71C2C64ADE0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07BC8-72B5-481D-A937-F313C4776E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3754-1B37-4DAC-A0B2-71C2C64ADE0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07BC8-72B5-481D-A937-F313C4776E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3754-1B37-4DAC-A0B2-71C2C64ADE0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07BC8-72B5-481D-A937-F313C4776E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3754-1B37-4DAC-A0B2-71C2C64ADE0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07BC8-72B5-481D-A937-F313C4776E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3754-1B37-4DAC-A0B2-71C2C64ADE0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07BC8-72B5-481D-A937-F313C4776E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3754-1B37-4DAC-A0B2-71C2C64ADE0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07BC8-72B5-481D-A937-F313C4776E8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3754-1B37-4DAC-A0B2-71C2C64ADE0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607BC8-72B5-481D-A937-F313C4776E8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3754-1B37-4DAC-A0B2-71C2C64ADE0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07BC8-72B5-481D-A937-F313C4776E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3754-1B37-4DAC-A0B2-71C2C64ADE0B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07BC8-72B5-481D-A937-F313C4776E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8607BC8-72B5-481D-A937-F313C4776E8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3BC3754-1B37-4DAC-A0B2-71C2C64ADE0B}" type="datetimeFigureOut">
              <a:rPr lang="cs-CZ" smtClean="0"/>
              <a:t>29.5.2012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Český jazyk</a:t>
            </a:r>
            <a:endParaRPr lang="cs-CZ" dirty="0"/>
          </a:p>
          <a:p>
            <a:r>
              <a:rPr lang="cs-CZ" dirty="0"/>
              <a:t>ROČNÍK: </a:t>
            </a:r>
            <a:r>
              <a:rPr lang="cs-CZ" dirty="0" smtClean="0"/>
              <a:t>6. - 9.</a:t>
            </a:r>
            <a:endParaRPr lang="cs-CZ" dirty="0"/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smtClean="0"/>
              <a:t>Slovní druhy – podstatná jména</a:t>
            </a:r>
            <a:endParaRPr lang="cs-CZ" b="1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10</a:t>
            </a:r>
            <a:r>
              <a:rPr lang="cs-CZ" dirty="0" smtClean="0"/>
              <a:t>. </a:t>
            </a:r>
            <a:r>
              <a:rPr lang="cs-CZ" dirty="0" smtClean="0"/>
              <a:t>10</a:t>
            </a:r>
            <a:r>
              <a:rPr lang="cs-CZ" dirty="0" smtClean="0"/>
              <a:t>. </a:t>
            </a:r>
            <a:r>
              <a:rPr lang="cs-CZ" smtClean="0"/>
              <a:t>2011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VY_32_INOVACE_01_MF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29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vytvořena jako výukový materiál k tématu rozdělení podstatných jmen. Možno použít jako zápis, součástí je kontrolní úkol s následným řešením.</a:t>
            </a:r>
          </a:p>
          <a:p>
            <a:endParaRPr lang="cs-CZ" dirty="0"/>
          </a:p>
          <a:p>
            <a:r>
              <a:rPr lang="cs-CZ" dirty="0"/>
              <a:t>O</a:t>
            </a:r>
            <a:r>
              <a:rPr lang="cs-CZ" dirty="0" smtClean="0"/>
              <a:t>čekávaný výstup – žáci jsou schopni rozlišovat jednotlivé druhy podstatných jmen.</a:t>
            </a:r>
          </a:p>
          <a:p>
            <a:endParaRPr lang="cs-CZ" dirty="0"/>
          </a:p>
          <a:p>
            <a:r>
              <a:rPr lang="cs-CZ" dirty="0" smtClean="0"/>
              <a:t>Pilotáž – na 2. stupni je učivo již opakováním, přesto je přínosem opětovné názorné vysvětlení. Kontrolní úkol následně většina žáků zvládla bez větších potíží.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31252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dirty="0" smtClean="0"/>
              <a:t>Podstatná jména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/>
              <a:t>hromadná</a:t>
            </a:r>
          </a:p>
          <a:p>
            <a:pPr algn="ctr"/>
            <a:endParaRPr lang="cs-CZ" sz="4800" dirty="0" smtClean="0"/>
          </a:p>
          <a:p>
            <a:pPr algn="ctr"/>
            <a:r>
              <a:rPr lang="cs-CZ" sz="4800" dirty="0" smtClean="0"/>
              <a:t>pomnožná</a:t>
            </a:r>
          </a:p>
          <a:p>
            <a:pPr algn="ctr"/>
            <a:endParaRPr lang="cs-CZ" sz="4800" dirty="0" smtClean="0"/>
          </a:p>
          <a:p>
            <a:pPr algn="ctr"/>
            <a:r>
              <a:rPr lang="cs-CZ" sz="4800" dirty="0" smtClean="0"/>
              <a:t>látková</a:t>
            </a:r>
            <a:endParaRPr lang="cs-CZ" sz="4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1683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36510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2380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Podstatná jména </a:t>
            </a:r>
            <a:r>
              <a:rPr lang="cs-CZ" b="1" dirty="0" smtClean="0"/>
              <a:t>hromadná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označují </a:t>
            </a:r>
            <a:r>
              <a:rPr lang="cs-CZ" sz="2400" b="1" dirty="0" smtClean="0"/>
              <a:t>skupinu </a:t>
            </a:r>
            <a:r>
              <a:rPr lang="cs-CZ" sz="2400" dirty="0" smtClean="0"/>
              <a:t>(hromadu) věcí </a:t>
            </a:r>
            <a:r>
              <a:rPr lang="cs-CZ" sz="2400" b="1" dirty="0" smtClean="0"/>
              <a:t>jednotným číslem</a:t>
            </a:r>
          </a:p>
          <a:p>
            <a:endParaRPr lang="cs-CZ" sz="2400" b="1" dirty="0"/>
          </a:p>
          <a:p>
            <a:r>
              <a:rPr lang="cs-CZ" sz="2400" dirty="0" smtClean="0"/>
              <a:t>často končí na: </a:t>
            </a:r>
            <a:r>
              <a:rPr lang="cs-CZ" sz="2400" b="1" dirty="0" smtClean="0"/>
              <a:t>- í      kamení</a:t>
            </a:r>
          </a:p>
          <a:p>
            <a:pPr marL="11430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            - </a:t>
            </a:r>
            <a:r>
              <a:rPr lang="cs-CZ" sz="2400" b="1" dirty="0" err="1" smtClean="0"/>
              <a:t>oví</a:t>
            </a:r>
            <a:r>
              <a:rPr lang="cs-CZ" sz="2400" b="1" dirty="0" smtClean="0"/>
              <a:t>     stromoví</a:t>
            </a:r>
          </a:p>
          <a:p>
            <a:pPr marL="11430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            - </a:t>
            </a:r>
            <a:r>
              <a:rPr lang="cs-CZ" sz="2400" b="1" dirty="0" err="1" smtClean="0"/>
              <a:t>stvo</a:t>
            </a:r>
            <a:r>
              <a:rPr lang="cs-CZ" sz="2400" b="1" dirty="0" smtClean="0"/>
              <a:t>     lidstvo</a:t>
            </a:r>
          </a:p>
          <a:p>
            <a:pPr marL="11430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            - </a:t>
            </a:r>
            <a:r>
              <a:rPr lang="cs-CZ" sz="2400" b="1" dirty="0" err="1" smtClean="0"/>
              <a:t>ctvo</a:t>
            </a:r>
            <a:r>
              <a:rPr lang="cs-CZ" sz="2400" b="1" dirty="0" smtClean="0"/>
              <a:t>     ptactvo</a:t>
            </a:r>
          </a:p>
          <a:p>
            <a:pPr marL="114300" indent="0">
              <a:buNone/>
            </a:pPr>
            <a:endParaRPr lang="cs-CZ" sz="2400" b="1" dirty="0"/>
          </a:p>
          <a:p>
            <a:pPr marL="114300" indent="0">
              <a:buNone/>
            </a:pPr>
            <a:r>
              <a:rPr lang="cs-CZ" sz="2400" b="1" dirty="0" smtClean="0"/>
              <a:t>anebo taky ne </a:t>
            </a:r>
            <a:r>
              <a:rPr lang="cs-CZ" sz="2400" b="1" dirty="0" smtClean="0">
                <a:sym typeface="Wingdings" pitchFamily="2" charset="2"/>
              </a:rPr>
              <a:t>….. dobytek, zelenina, jídlo...</a:t>
            </a:r>
          </a:p>
          <a:p>
            <a:pPr marL="114300" indent="0">
              <a:buNone/>
            </a:pPr>
            <a:endParaRPr lang="cs-CZ" sz="2400" b="1" dirty="0">
              <a:sym typeface="Wingdings" pitchFamily="2" charset="2"/>
            </a:endParaRPr>
          </a:p>
          <a:p>
            <a:pPr marL="114300" indent="0">
              <a:buNone/>
            </a:pPr>
            <a:endParaRPr lang="cs-CZ" sz="2400" b="1" dirty="0" smtClean="0">
              <a:sym typeface="Wingdings" pitchFamily="2" charset="2"/>
            </a:endParaRPr>
          </a:p>
          <a:p>
            <a:pPr marL="114300" indent="0" algn="ctr">
              <a:buNone/>
            </a:pPr>
            <a:r>
              <a:rPr lang="cs-CZ" sz="2400" b="1" dirty="0" smtClean="0">
                <a:sym typeface="Wingdings" pitchFamily="2" charset="2"/>
              </a:rPr>
              <a:t>POZOR!!!  Jsou vždy neživotná a mají jen jednotné číslo!!!</a:t>
            </a:r>
          </a:p>
          <a:p>
            <a:pPr marL="114300" indent="0">
              <a:buNone/>
            </a:pPr>
            <a:endParaRPr lang="cs-CZ" sz="2400" b="1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404" y="234888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45520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Podstatná jména </a:t>
            </a:r>
            <a:r>
              <a:rPr lang="cs-CZ" b="1" dirty="0" smtClean="0"/>
              <a:t>pomnožná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tvarem </a:t>
            </a:r>
            <a:r>
              <a:rPr lang="cs-CZ" sz="2800" b="1" dirty="0" smtClean="0"/>
              <a:t>množného čísla </a:t>
            </a:r>
            <a:r>
              <a:rPr lang="cs-CZ" sz="2800" dirty="0" smtClean="0"/>
              <a:t>označují </a:t>
            </a:r>
            <a:r>
              <a:rPr lang="cs-CZ" sz="2800" b="1" dirty="0" smtClean="0"/>
              <a:t>jednu věc nebo více věcí</a:t>
            </a:r>
          </a:p>
          <a:p>
            <a:endParaRPr lang="cs-CZ" sz="2800" b="1" dirty="0" smtClean="0"/>
          </a:p>
          <a:p>
            <a:endParaRPr lang="cs-CZ" sz="2800" b="1" dirty="0" smtClean="0"/>
          </a:p>
          <a:p>
            <a:r>
              <a:rPr lang="cs-CZ" sz="2800" b="1" dirty="0" smtClean="0"/>
              <a:t>nemají jednotné číslo</a:t>
            </a:r>
          </a:p>
          <a:p>
            <a:pPr marL="114300" indent="0">
              <a:buNone/>
            </a:pPr>
            <a:endParaRPr lang="cs-CZ" sz="2800" b="1" dirty="0"/>
          </a:p>
          <a:p>
            <a:pPr marL="114300" indent="0">
              <a:buNone/>
            </a:pPr>
            <a:endParaRPr lang="cs-CZ" sz="2800" b="1" dirty="0" smtClean="0"/>
          </a:p>
          <a:p>
            <a:pPr marL="114300" indent="0">
              <a:buNone/>
            </a:pPr>
            <a:r>
              <a:rPr lang="cs-CZ" sz="2800" dirty="0" smtClean="0"/>
              <a:t>Čechy, Pardubice, Hradčany, housle, kalhoty, dveře, brýle…</a:t>
            </a:r>
          </a:p>
          <a:p>
            <a:endParaRPr lang="cs-CZ" sz="2800" b="1" dirty="0"/>
          </a:p>
          <a:p>
            <a:pPr marL="114300" indent="0">
              <a:buNone/>
            </a:pPr>
            <a:endParaRPr lang="cs-CZ" sz="2800" b="1" dirty="0" smtClean="0"/>
          </a:p>
          <a:p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852936"/>
            <a:ext cx="1835845" cy="1835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5334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 </a:t>
            </a:r>
            <a:r>
              <a:rPr lang="cs-CZ" b="1" dirty="0" smtClean="0"/>
              <a:t>látková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vyjadřují nějakou látku bez ohledu na množství</a:t>
            </a:r>
          </a:p>
          <a:p>
            <a:pPr marL="114300" indent="0">
              <a:buNone/>
            </a:pPr>
            <a:endParaRPr lang="cs-CZ" sz="3200" dirty="0"/>
          </a:p>
          <a:p>
            <a:r>
              <a:rPr lang="cs-CZ" sz="3200" dirty="0" smtClean="0"/>
              <a:t>mají také </a:t>
            </a:r>
            <a:r>
              <a:rPr lang="cs-CZ" sz="3200" b="1" dirty="0" smtClean="0"/>
              <a:t>jen jednotné číslo</a:t>
            </a:r>
          </a:p>
          <a:p>
            <a:endParaRPr lang="cs-CZ" sz="3200" dirty="0"/>
          </a:p>
          <a:p>
            <a:r>
              <a:rPr lang="cs-CZ" sz="3200" dirty="0" smtClean="0"/>
              <a:t>písek, voda, pivo, mléko, cement, kyslík, káva, víno…</a:t>
            </a: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42454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3504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teď zkouška…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114300" indent="0">
              <a:buNone/>
            </a:pPr>
            <a:r>
              <a:rPr lang="cs-CZ" b="1" dirty="0" smtClean="0"/>
              <a:t>Rozděl podstatná jména na :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sz="2400" b="1" dirty="0" smtClean="0"/>
              <a:t>hromadná                         pomnožná                          látková</a:t>
            </a:r>
          </a:p>
          <a:p>
            <a:pPr marL="114300" indent="0">
              <a:buNone/>
            </a:pPr>
            <a:endParaRPr lang="cs-CZ" sz="2400" b="1" dirty="0"/>
          </a:p>
          <a:p>
            <a:pPr marL="114300" indent="0">
              <a:buNone/>
            </a:pPr>
            <a:r>
              <a:rPr lang="cs-CZ" sz="2400" dirty="0" smtClean="0"/>
              <a:t>housle   pivo   dveře   stromoví   kalhoty   nůžky   písek</a:t>
            </a:r>
          </a:p>
          <a:p>
            <a:pPr marL="114300" indent="0">
              <a:buNone/>
            </a:pPr>
            <a:endParaRPr lang="cs-CZ" sz="2400" b="1" dirty="0"/>
          </a:p>
          <a:p>
            <a:pPr marL="114300" indent="0">
              <a:buNone/>
            </a:pPr>
            <a:r>
              <a:rPr lang="cs-CZ" sz="2400" dirty="0" smtClean="0"/>
              <a:t>brýle   kamení   ptactvo   káva   voda   kyslík   šaty   žactvo</a:t>
            </a:r>
          </a:p>
          <a:p>
            <a:pPr marL="114300" indent="0">
              <a:buNone/>
            </a:pPr>
            <a:endParaRPr lang="cs-CZ" sz="2400" b="1" dirty="0"/>
          </a:p>
          <a:p>
            <a:pPr marL="114300" indent="0">
              <a:buNone/>
            </a:pPr>
            <a:r>
              <a:rPr lang="cs-CZ" sz="2400" dirty="0" smtClean="0"/>
              <a:t>kamna   zelenina   Pardubice   cement   dobytek</a:t>
            </a:r>
          </a:p>
          <a:p>
            <a:pPr marL="114300" indent="0">
              <a:buNone/>
            </a:pPr>
            <a:endParaRPr lang="cs-CZ" sz="2400" b="1" dirty="0"/>
          </a:p>
          <a:p>
            <a:pPr marL="114300" indent="0">
              <a:buNone/>
            </a:pPr>
            <a:r>
              <a:rPr lang="cs-CZ" sz="2400" b="1" dirty="0" smtClean="0"/>
              <a:t>A jako bonus vymysli ke každému druhu jedno sám:</a:t>
            </a:r>
          </a:p>
        </p:txBody>
      </p:sp>
    </p:spTree>
    <p:extLst>
      <p:ext uri="{BB962C8B-B14F-4D97-AF65-F5344CB8AC3E}">
        <p14:creationId xmlns:p14="http://schemas.microsoft.com/office/powerpoint/2010/main" val="3632615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teď správné řešení…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3">
            <a:normAutofit/>
          </a:bodyPr>
          <a:lstStyle/>
          <a:p>
            <a:pPr marL="114300" indent="0">
              <a:buNone/>
            </a:pPr>
            <a:r>
              <a:rPr lang="cs-CZ" sz="2400" b="1" dirty="0" smtClean="0"/>
              <a:t>hromadná           </a:t>
            </a:r>
          </a:p>
          <a:p>
            <a:pPr marL="114300" indent="0">
              <a:buNone/>
            </a:pPr>
            <a:endParaRPr lang="cs-CZ" sz="2400" b="1" dirty="0"/>
          </a:p>
          <a:p>
            <a:pPr marL="114300" indent="0">
              <a:buNone/>
            </a:pPr>
            <a:r>
              <a:rPr lang="cs-CZ" sz="2400" b="1" dirty="0" smtClean="0"/>
              <a:t>stromoví</a:t>
            </a:r>
          </a:p>
          <a:p>
            <a:pPr marL="114300" indent="0">
              <a:buNone/>
            </a:pPr>
            <a:r>
              <a:rPr lang="cs-CZ" sz="2400" b="1" dirty="0" smtClean="0"/>
              <a:t>kamení </a:t>
            </a:r>
          </a:p>
          <a:p>
            <a:pPr marL="114300" indent="0">
              <a:buNone/>
            </a:pPr>
            <a:r>
              <a:rPr lang="cs-CZ" sz="2400" b="1" dirty="0" smtClean="0"/>
              <a:t>ptactvo</a:t>
            </a:r>
          </a:p>
          <a:p>
            <a:pPr marL="114300" indent="0">
              <a:buNone/>
            </a:pPr>
            <a:r>
              <a:rPr lang="cs-CZ" sz="2400" b="1" dirty="0" smtClean="0"/>
              <a:t>žactvo</a:t>
            </a:r>
          </a:p>
          <a:p>
            <a:pPr marL="114300" indent="0">
              <a:buNone/>
            </a:pPr>
            <a:r>
              <a:rPr lang="cs-CZ" sz="2400" b="1" dirty="0" smtClean="0"/>
              <a:t>zelenina</a:t>
            </a:r>
          </a:p>
          <a:p>
            <a:pPr marL="114300" indent="0">
              <a:buNone/>
            </a:pPr>
            <a:r>
              <a:rPr lang="cs-CZ" sz="2400" b="1" dirty="0" smtClean="0"/>
              <a:t>dobytek</a:t>
            </a:r>
          </a:p>
          <a:p>
            <a:pPr marL="114300" indent="0">
              <a:buNone/>
            </a:pPr>
            <a:endParaRPr lang="cs-CZ" sz="2400" b="1" dirty="0" smtClean="0"/>
          </a:p>
          <a:p>
            <a:pPr marL="114300" indent="0">
              <a:buNone/>
            </a:pPr>
            <a:endParaRPr lang="cs-CZ" sz="2400" b="1" dirty="0" smtClean="0"/>
          </a:p>
          <a:p>
            <a:pPr marL="114300" indent="0">
              <a:buNone/>
            </a:pPr>
            <a:r>
              <a:rPr lang="cs-CZ" sz="2400" b="1" dirty="0" smtClean="0"/>
              <a:t>pomnožná</a:t>
            </a:r>
          </a:p>
          <a:p>
            <a:pPr marL="114300" indent="0">
              <a:buNone/>
            </a:pPr>
            <a:endParaRPr lang="cs-CZ" sz="2400" b="1" dirty="0"/>
          </a:p>
          <a:p>
            <a:pPr marL="114300" indent="0">
              <a:buNone/>
            </a:pPr>
            <a:r>
              <a:rPr lang="cs-CZ" sz="2400" b="1" dirty="0" smtClean="0"/>
              <a:t>housle</a:t>
            </a:r>
          </a:p>
          <a:p>
            <a:pPr marL="114300" indent="0">
              <a:buNone/>
            </a:pPr>
            <a:r>
              <a:rPr lang="cs-CZ" sz="2400" b="1" dirty="0" smtClean="0"/>
              <a:t>dveře</a:t>
            </a:r>
          </a:p>
          <a:p>
            <a:pPr marL="114300" indent="0">
              <a:buNone/>
            </a:pPr>
            <a:r>
              <a:rPr lang="cs-CZ" sz="2400" b="1" dirty="0" smtClean="0"/>
              <a:t>kalhoty</a:t>
            </a:r>
          </a:p>
          <a:p>
            <a:pPr marL="114300" indent="0">
              <a:buNone/>
            </a:pPr>
            <a:r>
              <a:rPr lang="cs-CZ" sz="2400" b="1" dirty="0" smtClean="0"/>
              <a:t>nůžky</a:t>
            </a:r>
          </a:p>
          <a:p>
            <a:pPr marL="114300" indent="0">
              <a:buNone/>
            </a:pPr>
            <a:r>
              <a:rPr lang="cs-CZ" sz="2400" b="1" dirty="0" smtClean="0"/>
              <a:t>brýle</a:t>
            </a:r>
          </a:p>
          <a:p>
            <a:pPr marL="114300" indent="0">
              <a:buNone/>
            </a:pPr>
            <a:r>
              <a:rPr lang="cs-CZ" sz="2400" b="1" dirty="0" smtClean="0"/>
              <a:t>šaty </a:t>
            </a:r>
          </a:p>
          <a:p>
            <a:pPr marL="114300" indent="0">
              <a:buNone/>
            </a:pPr>
            <a:r>
              <a:rPr lang="cs-CZ" sz="2400" b="1" dirty="0" smtClean="0"/>
              <a:t>kamna</a:t>
            </a:r>
          </a:p>
          <a:p>
            <a:pPr marL="114300" indent="0">
              <a:buNone/>
            </a:pPr>
            <a:r>
              <a:rPr lang="cs-CZ" sz="2400" b="1" dirty="0" smtClean="0"/>
              <a:t>Pardubice</a:t>
            </a:r>
          </a:p>
          <a:p>
            <a:pPr marL="114300" indent="0">
              <a:buNone/>
            </a:pPr>
            <a:r>
              <a:rPr lang="cs-CZ" sz="2400" b="1" dirty="0" smtClean="0"/>
              <a:t>látková</a:t>
            </a:r>
          </a:p>
          <a:p>
            <a:pPr marL="114300" indent="0">
              <a:buNone/>
            </a:pPr>
            <a:endParaRPr lang="cs-CZ" sz="2400" b="1" dirty="0"/>
          </a:p>
          <a:p>
            <a:pPr marL="114300" indent="0">
              <a:buNone/>
            </a:pPr>
            <a:r>
              <a:rPr lang="cs-CZ" sz="2400" b="1" dirty="0" smtClean="0"/>
              <a:t>pivo</a:t>
            </a:r>
          </a:p>
          <a:p>
            <a:pPr marL="114300" indent="0">
              <a:buNone/>
            </a:pPr>
            <a:r>
              <a:rPr lang="cs-CZ" sz="2400" b="1" dirty="0" smtClean="0"/>
              <a:t>písek</a:t>
            </a:r>
          </a:p>
          <a:p>
            <a:pPr marL="114300" indent="0">
              <a:buNone/>
            </a:pPr>
            <a:r>
              <a:rPr lang="cs-CZ" sz="2400" b="1" dirty="0" smtClean="0"/>
              <a:t>káva</a:t>
            </a:r>
          </a:p>
          <a:p>
            <a:pPr marL="114300" indent="0">
              <a:buNone/>
            </a:pPr>
            <a:r>
              <a:rPr lang="cs-CZ" sz="2400" b="1" dirty="0" smtClean="0"/>
              <a:t>voda</a:t>
            </a:r>
          </a:p>
          <a:p>
            <a:pPr marL="114300" indent="0">
              <a:buNone/>
            </a:pPr>
            <a:r>
              <a:rPr lang="cs-CZ" sz="2400" b="1" dirty="0" smtClean="0"/>
              <a:t>kyslík</a:t>
            </a:r>
          </a:p>
          <a:p>
            <a:pPr marL="114300" indent="0">
              <a:buNone/>
            </a:pPr>
            <a:r>
              <a:rPr lang="cs-CZ" sz="2400" b="1" dirty="0" smtClean="0"/>
              <a:t>cement</a:t>
            </a:r>
          </a:p>
          <a:p>
            <a:pPr marL="114300" indent="0">
              <a:buNone/>
            </a:pPr>
            <a:endParaRPr lang="cs-CZ" sz="2400" b="1" dirty="0" smtClean="0"/>
          </a:p>
          <a:p>
            <a:pPr marL="114300" indent="0">
              <a:buNone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206540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/>
              <a:t>http://</a:t>
            </a:r>
            <a:r>
              <a:rPr lang="cs-CZ" dirty="0" smtClean="0"/>
              <a:t>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37274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2802</TotalTime>
  <Words>325</Words>
  <Application>Microsoft Office PowerPoint</Application>
  <PresentationFormat>Předvádění na obrazovce (4:3)</PresentationFormat>
  <Paragraphs>101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Sousedství</vt:lpstr>
      <vt:lpstr>Prezentace aplikace PowerPoint</vt:lpstr>
      <vt:lpstr>Anotace</vt:lpstr>
      <vt:lpstr>Podstatná jména</vt:lpstr>
      <vt:lpstr>Podstatná jména hromadná</vt:lpstr>
      <vt:lpstr>Podstatná jména pomnožná</vt:lpstr>
      <vt:lpstr>Podstatná jména látková</vt:lpstr>
      <vt:lpstr>A teď zkouška…</vt:lpstr>
      <vt:lpstr>A teď správné řešení…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12</cp:revision>
  <dcterms:created xsi:type="dcterms:W3CDTF">2012-05-12T17:57:12Z</dcterms:created>
  <dcterms:modified xsi:type="dcterms:W3CDTF">2012-05-29T09:30:11Z</dcterms:modified>
</cp:coreProperties>
</file>