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6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7D7F2FE-A23F-4382-BEFD-C32B8DF732C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F5DB9F9-0B7B-4F6C-A758-4A2110B3EE77}" type="datetimeFigureOut">
              <a:rPr lang="cs-CZ" smtClean="0"/>
              <a:t>28.5.2012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9. ročník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– druhy příd. jmen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20. </a:t>
            </a:r>
            <a:r>
              <a:rPr lang="cs-CZ" dirty="0"/>
              <a:t>2. 2012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VY_32_INOVACE_02_MF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24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vytvořena jako výukový materiál k tématu </a:t>
            </a:r>
            <a:r>
              <a:rPr lang="cs-CZ" dirty="0" smtClean="0"/>
              <a:t>přídavná jména. </a:t>
            </a:r>
            <a:r>
              <a:rPr lang="cs-CZ" dirty="0"/>
              <a:t>Možno použít jako zápis, součástí je kontrolní </a:t>
            </a:r>
            <a:r>
              <a:rPr lang="cs-CZ" dirty="0" smtClean="0"/>
              <a:t>úkol.</a:t>
            </a:r>
            <a:endParaRPr lang="cs-CZ" dirty="0"/>
          </a:p>
          <a:p>
            <a:endParaRPr lang="cs-CZ" dirty="0"/>
          </a:p>
          <a:p>
            <a:r>
              <a:rPr lang="cs-CZ" dirty="0"/>
              <a:t>Očekávaný výstup – žáci jsou schopni </a:t>
            </a:r>
            <a:r>
              <a:rPr lang="cs-CZ" dirty="0" smtClean="0"/>
              <a:t>rozlišit jednotlivé druhy přídavných jmen a určit jejich vzor.</a:t>
            </a:r>
          </a:p>
          <a:p>
            <a:endParaRPr lang="cs-CZ" dirty="0" smtClean="0"/>
          </a:p>
          <a:p>
            <a:r>
              <a:rPr lang="cs-CZ" dirty="0" smtClean="0"/>
              <a:t>Pilotáž </a:t>
            </a:r>
            <a:r>
              <a:rPr lang="cs-CZ" dirty="0"/>
              <a:t>– na 2. stupni je učivo již opakováním, přesto je přínosem opětovné názorné vysvětlení. Kontrolní úkol následně většina žáků zvládla bez větších potíží.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32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Přídavná jména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dirty="0" smtClean="0"/>
              <a:t>Určujeme pád, číslo, rod , druh a vzor</a:t>
            </a:r>
          </a:p>
          <a:p>
            <a:pPr marL="114300" indent="0">
              <a:buNone/>
            </a:pPr>
            <a:endParaRPr lang="cs-CZ" dirty="0"/>
          </a:p>
          <a:p>
            <a:pPr marL="114300" indent="0" algn="ctr">
              <a:buNone/>
            </a:pPr>
            <a:r>
              <a:rPr lang="cs-CZ" sz="3200" b="1" dirty="0" smtClean="0"/>
              <a:t>Druhy a vzory</a:t>
            </a:r>
          </a:p>
          <a:p>
            <a:pPr marL="114300" indent="0" algn="ctr">
              <a:buNone/>
            </a:pPr>
            <a:endParaRPr lang="cs-CZ" sz="2800" b="1" dirty="0" smtClean="0"/>
          </a:p>
          <a:p>
            <a:pPr marL="114300" indent="0" algn="ctr">
              <a:buNone/>
            </a:pPr>
            <a:r>
              <a:rPr lang="cs-CZ" sz="2800" b="1" dirty="0" smtClean="0"/>
              <a:t>TVRDÉ</a:t>
            </a:r>
            <a:r>
              <a:rPr lang="cs-CZ" sz="2800" dirty="0" smtClean="0"/>
              <a:t>  mlad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 muž, mlad</a:t>
            </a:r>
            <a:r>
              <a:rPr lang="cs-CZ" sz="2800" dirty="0" smtClean="0">
                <a:solidFill>
                  <a:srgbClr val="FF0000"/>
                </a:solidFill>
              </a:rPr>
              <a:t>á</a:t>
            </a:r>
            <a:r>
              <a:rPr lang="cs-CZ" sz="2800" dirty="0" smtClean="0"/>
              <a:t> žena, mlad</a:t>
            </a:r>
            <a:r>
              <a:rPr lang="cs-CZ" sz="2800" dirty="0" smtClean="0">
                <a:solidFill>
                  <a:srgbClr val="FF0000"/>
                </a:solidFill>
              </a:rPr>
              <a:t>é</a:t>
            </a:r>
            <a:r>
              <a:rPr lang="cs-CZ" sz="2800" dirty="0" smtClean="0"/>
              <a:t> dítě</a:t>
            </a:r>
          </a:p>
          <a:p>
            <a:pPr marL="114300" indent="0" algn="ctr">
              <a:buNone/>
            </a:pPr>
            <a:endParaRPr lang="cs-CZ" sz="2800" b="1" dirty="0"/>
          </a:p>
          <a:p>
            <a:pPr marL="114300" indent="0" algn="ctr">
              <a:buNone/>
            </a:pPr>
            <a:r>
              <a:rPr lang="cs-CZ" sz="2800" b="1" dirty="0" smtClean="0"/>
              <a:t>MĚKKÉ </a:t>
            </a:r>
            <a:r>
              <a:rPr lang="cs-CZ" sz="2800" dirty="0" smtClean="0"/>
              <a:t> jarn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muž, jarn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žena, jarn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dítě</a:t>
            </a:r>
          </a:p>
          <a:p>
            <a:pPr marL="114300" indent="0" algn="ctr">
              <a:buNone/>
            </a:pPr>
            <a:endParaRPr lang="cs-CZ" sz="2800" dirty="0"/>
          </a:p>
          <a:p>
            <a:pPr marL="114300" indent="0" algn="ctr">
              <a:buNone/>
            </a:pPr>
            <a:r>
              <a:rPr lang="cs-CZ" sz="2800" b="1" dirty="0" smtClean="0"/>
              <a:t>PŘIVLASTŇOVACÍ  </a:t>
            </a:r>
            <a:r>
              <a:rPr lang="cs-CZ" sz="2800" dirty="0" smtClean="0"/>
              <a:t>otcův, matčin</a:t>
            </a:r>
            <a:endParaRPr lang="cs-CZ" sz="2800" b="1" dirty="0"/>
          </a:p>
        </p:txBody>
      </p:sp>
      <p:pic>
        <p:nvPicPr>
          <p:cNvPr id="1026" name="Picture 2" descr="C:\Users\ZS SLOVAN\AppData\Local\Microsoft\Windows\Temporary Internet Files\Content.IE5\F3JTVC2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475" y="1933575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5055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Zakroužkuj přídavná jména podle příslušných barev: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9100" y="1628800"/>
            <a:ext cx="7620000" cy="4800600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/>
              <a:t>n</a:t>
            </a:r>
            <a:r>
              <a:rPr lang="cs-CZ" dirty="0" smtClean="0"/>
              <a:t>ezvyklý     západní     černá    strýcův    jednotlivé     knižní  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    žíznivá     hladový     dřevnatý     stromové     hasičský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 poštovní     pomalá     dopisní     veliká     strojní     sladké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            Petrův     orlí     jídelní     úžasní     nudná     němý     letní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  </a:t>
            </a:r>
            <a:r>
              <a:rPr lang="cs-CZ" dirty="0"/>
              <a:t>s</a:t>
            </a:r>
            <a:r>
              <a:rPr lang="cs-CZ" dirty="0" smtClean="0"/>
              <a:t>pisovatelův     chudí     natřená     zimní      neklidný     sestřina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21929" y="1374527"/>
            <a:ext cx="1461839" cy="864096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tvrdá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3419872" y="1374527"/>
            <a:ext cx="1418456" cy="864096"/>
          </a:xfrm>
          <a:prstGeom prst="roundRect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měkká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5796136" y="1374526"/>
            <a:ext cx="1584176" cy="864097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přivlast-ňovací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9714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Přídavná jména přivlastňovací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620000" cy="5060032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dirty="0" smtClean="0"/>
              <a:t>Vymysli, co vhodného by mohla následující jména vlastnit: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Napoleon                                                            Foglar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řezník                                                                   otec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Jirásek                                                                 Katka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err="1" smtClean="0"/>
              <a:t>Klapzuba</a:t>
            </a:r>
            <a:r>
              <a:rPr lang="cs-CZ" dirty="0" smtClean="0"/>
              <a:t>                                                             modelka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Kamil                                                                   kuchařka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Král                                                                      Marie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 smtClean="0"/>
          </a:p>
        </p:txBody>
      </p:sp>
      <p:pic>
        <p:nvPicPr>
          <p:cNvPr id="2050" name="Picture 2" descr="C:\Users\ZS SLOVAN\AppData\Local\Microsoft\Windows\Temporary Internet Files\Content.IE5\3SU5QH8X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24944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57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Jmenný tvar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přídav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jmen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menný  =  krátký tvar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en u vzoru MLADÝ ( jen některá)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jen v 1. pádu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On je ještě příliš </a:t>
            </a:r>
            <a:r>
              <a:rPr lang="cs-CZ" b="1" dirty="0" smtClean="0"/>
              <a:t>mlád.  </a:t>
            </a:r>
            <a:r>
              <a:rPr lang="cs-CZ" dirty="0" smtClean="0"/>
              <a:t>=  On je ještě příliš mladý.</a:t>
            </a:r>
          </a:p>
          <a:p>
            <a:pPr marL="114300" indent="0">
              <a:buNone/>
            </a:pPr>
            <a:endParaRPr lang="cs-CZ" b="1" dirty="0" smtClean="0"/>
          </a:p>
          <a:p>
            <a:pPr marL="114300" indent="0">
              <a:buNone/>
            </a:pPr>
            <a:r>
              <a:rPr lang="cs-CZ" dirty="0" smtClean="0"/>
              <a:t>Věřili byste tomu, že sloveso </a:t>
            </a:r>
            <a:r>
              <a:rPr lang="cs-CZ" b="1" dirty="0" smtClean="0"/>
              <a:t>RÁD MA POUZE JMENNÝ TVAR?? 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3075" name="Picture 3" descr="C:\Users\ZS SLOVAN\AppData\Local\Microsoft\Windows\Temporary Internet Files\Content.IE5\F3JTVC2S\MC900434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4050" y="4797152"/>
            <a:ext cx="2006600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44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/>
              <a:t>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44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2133</TotalTime>
  <Words>294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Přídavná jména</vt:lpstr>
      <vt:lpstr>Zakroužkuj přídavná jména podle příslušných barev:</vt:lpstr>
      <vt:lpstr>Přídavná jména přivlastňovací</vt:lpstr>
      <vt:lpstr>Jmenný tvar přídav. jmen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ZS SLOVAN</dc:creator>
  <cp:lastModifiedBy>ZS SLOVAN</cp:lastModifiedBy>
  <cp:revision>22</cp:revision>
  <dcterms:created xsi:type="dcterms:W3CDTF">2012-05-06T09:14:01Z</dcterms:created>
  <dcterms:modified xsi:type="dcterms:W3CDTF">2012-05-28T10:22:52Z</dcterms:modified>
</cp:coreProperties>
</file>