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6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3A4547-902D-433B-BC3F-5BF1AF6FBA3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B188CA-FEFC-4ABF-BBA6-431407CEB8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397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B188CA-FEFC-4ABF-BBA6-431407CEB85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4866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03038-8FFB-46E3-A287-6854408A58C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CCA98-0BD0-41E7-9C38-07E248EB18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03038-8FFB-46E3-A287-6854408A58C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CCA98-0BD0-41E7-9C38-07E248EB18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03038-8FFB-46E3-A287-6854408A58C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CCA98-0BD0-41E7-9C38-07E248EB18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03038-8FFB-46E3-A287-6854408A58C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CCA98-0BD0-41E7-9C38-07E248EB18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03038-8FFB-46E3-A287-6854408A58C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CCA98-0BD0-41E7-9C38-07E248EB18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03038-8FFB-46E3-A287-6854408A58C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CCA98-0BD0-41E7-9C38-07E248EB18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03038-8FFB-46E3-A287-6854408A58C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CCA98-0BD0-41E7-9C38-07E248EB18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03038-8FFB-46E3-A287-6854408A58C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CCA98-0BD0-41E7-9C38-07E248EB182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03038-8FFB-46E3-A287-6854408A58C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29CCA98-0BD0-41E7-9C38-07E248EB182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03038-8FFB-46E3-A287-6854408A58C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CCA98-0BD0-41E7-9C38-07E248EB18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03038-8FFB-46E3-A287-6854408A58C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CCA98-0BD0-41E7-9C38-07E248EB18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529CCA98-0BD0-41E7-9C38-07E248EB182C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73903038-8FFB-46E3-A287-6854408A58C2}" type="datetimeFigureOut">
              <a:rPr lang="cs-CZ" smtClean="0"/>
              <a:t>29.5.2012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dirty="0" smtClean="0"/>
              <a:t>Český jazyk</a:t>
            </a:r>
            <a:endParaRPr lang="cs-CZ" dirty="0"/>
          </a:p>
          <a:p>
            <a:r>
              <a:rPr lang="cs-CZ" dirty="0"/>
              <a:t>ROČNÍK: </a:t>
            </a:r>
            <a:r>
              <a:rPr lang="cs-CZ" dirty="0" smtClean="0"/>
              <a:t>6. - 9.</a:t>
            </a:r>
            <a:endParaRPr lang="cs-CZ" dirty="0"/>
          </a:p>
          <a:p>
            <a:r>
              <a:rPr lang="cs-CZ" dirty="0"/>
              <a:t>TÉMA: </a:t>
            </a:r>
            <a:r>
              <a:rPr lang="cs-CZ" b="1" dirty="0" smtClean="0"/>
              <a:t>Slovní druhy – jmenné tvary příd. jmen</a:t>
            </a:r>
            <a:endParaRPr lang="cs-CZ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</a:t>
            </a:r>
            <a:r>
              <a:rPr lang="cs-CZ" dirty="0"/>
              <a:t>8</a:t>
            </a:r>
            <a:r>
              <a:rPr lang="cs-CZ" dirty="0" smtClean="0"/>
              <a:t>. </a:t>
            </a:r>
            <a:r>
              <a:rPr lang="cs-CZ" dirty="0" smtClean="0"/>
              <a:t>11</a:t>
            </a:r>
            <a:r>
              <a:rPr lang="cs-CZ" dirty="0" smtClean="0"/>
              <a:t>. </a:t>
            </a:r>
            <a:r>
              <a:rPr lang="cs-CZ" smtClean="0"/>
              <a:t>2011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VY_32_INOVACE_04_MF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4197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byla vytvořena jako názorný přehled při výkladu učiva o jmenných tvarech přídavných jmen.</a:t>
            </a:r>
          </a:p>
          <a:p>
            <a:pPr marL="114300" indent="0">
              <a:buNone/>
            </a:pPr>
            <a:endParaRPr lang="cs-CZ" dirty="0"/>
          </a:p>
          <a:p>
            <a:r>
              <a:rPr lang="cs-CZ" dirty="0" smtClean="0"/>
              <a:t>Cílem bylo ujasnit žákům, co vlastně jmenné tvary přídavných jmen jsou, jak se tvoří a jaké existují výjimky a kde ses nimi můžeme setkat.</a:t>
            </a:r>
          </a:p>
          <a:p>
            <a:endParaRPr lang="cs-CZ" dirty="0" smtClean="0"/>
          </a:p>
          <a:p>
            <a:r>
              <a:rPr lang="cs-CZ" dirty="0" smtClean="0"/>
              <a:t>Pilotáž – jmenné tvary přídavných jmen jsou již převážně zastaralé, žáci pociťují knižnostech těchto výrazů, nelze se tedy opřít o zkušenost s </a:t>
            </a:r>
            <a:r>
              <a:rPr lang="cs-CZ" smtClean="0"/>
              <a:t>běžným užíváním.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9204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Jmenné tvary příd. jmen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považujeme je za zastaralé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jen příd. jména tvrdá (mladý)</a:t>
            </a:r>
          </a:p>
          <a:p>
            <a:r>
              <a:rPr lang="cs-CZ" sz="3600" dirty="0" smtClean="0"/>
              <a:t>bývají součástí přísudku jmenného se sponou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jmenné tvary  =  krátké tvary 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94116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59740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u="sng" dirty="0" smtClean="0"/>
              <a:t>Takže jak vlastně vypadají?</a:t>
            </a:r>
            <a:endParaRPr lang="cs-CZ" sz="4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800600"/>
          </a:xfrm>
        </p:spPr>
        <p:txBody>
          <a:bodyPr numCol="1">
            <a:normAutofit/>
          </a:bodyPr>
          <a:lstStyle/>
          <a:p>
            <a:r>
              <a:rPr lang="cs-CZ" sz="2400" dirty="0" smtClean="0"/>
              <a:t>jednotné číslo:    </a:t>
            </a:r>
            <a:r>
              <a:rPr lang="cs-CZ" sz="2400" b="1" dirty="0" smtClean="0">
                <a:solidFill>
                  <a:srgbClr val="FF0000"/>
                </a:solidFill>
              </a:rPr>
              <a:t>mlád</a:t>
            </a:r>
          </a:p>
          <a:p>
            <a:pPr marL="11430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                                  mláda</a:t>
            </a:r>
          </a:p>
          <a:p>
            <a:pPr marL="114300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                mládo</a:t>
            </a:r>
          </a:p>
          <a:p>
            <a:pPr marL="114300" indent="0"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množné číslo:    </a:t>
            </a:r>
            <a:r>
              <a:rPr lang="cs-CZ" sz="2400" b="1" dirty="0" smtClean="0">
                <a:solidFill>
                  <a:srgbClr val="FF0000"/>
                </a:solidFill>
              </a:rPr>
              <a:t>mládi</a:t>
            </a:r>
          </a:p>
          <a:p>
            <a:pPr marL="114300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              mlády</a:t>
            </a:r>
          </a:p>
          <a:p>
            <a:pPr marL="114300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              mláda</a:t>
            </a:r>
          </a:p>
          <a:p>
            <a:pPr marL="114300" indent="0">
              <a:buNone/>
            </a:pPr>
            <a:endParaRPr lang="cs-CZ" sz="2400" dirty="0"/>
          </a:p>
          <a:p>
            <a:pPr marL="114300" indent="0">
              <a:buNone/>
            </a:pPr>
            <a:r>
              <a:rPr lang="cs-CZ" sz="2400" b="1" dirty="0" smtClean="0"/>
              <a:t>Příklad:</a:t>
            </a:r>
          </a:p>
          <a:p>
            <a:pPr marL="114300" indent="0">
              <a:buNone/>
            </a:pPr>
            <a:r>
              <a:rPr lang="cs-CZ" sz="2400" dirty="0" smtClean="0"/>
              <a:t>Chtěl zůstat navždy </a:t>
            </a:r>
            <a:r>
              <a:rPr lang="cs-CZ" sz="2400" b="1" dirty="0" smtClean="0">
                <a:solidFill>
                  <a:srgbClr val="FF0000"/>
                </a:solidFill>
              </a:rPr>
              <a:t>mlád</a:t>
            </a:r>
            <a:r>
              <a:rPr lang="cs-CZ" sz="2400" dirty="0" smtClean="0"/>
              <a:t>.       =       Chtěl zůstat navždy </a:t>
            </a:r>
            <a:r>
              <a:rPr lang="cs-CZ" sz="2400" b="1" dirty="0" smtClean="0">
                <a:solidFill>
                  <a:srgbClr val="FF0000"/>
                </a:solidFill>
              </a:rPr>
              <a:t>mladý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652046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48898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Zajímavé je, že…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14300" indent="0">
              <a:buNone/>
            </a:pPr>
            <a:r>
              <a:rPr lang="cs-CZ" sz="4400" dirty="0" smtClean="0"/>
              <a:t>sloveso </a:t>
            </a:r>
            <a:r>
              <a:rPr lang="cs-CZ" sz="4400" b="1" dirty="0" smtClean="0">
                <a:solidFill>
                  <a:srgbClr val="FF0000"/>
                </a:solidFill>
              </a:rPr>
              <a:t>RÁD</a:t>
            </a:r>
            <a:r>
              <a:rPr lang="cs-CZ" sz="4400" dirty="0" smtClean="0"/>
              <a:t> </a:t>
            </a:r>
            <a:r>
              <a:rPr lang="cs-CZ" sz="4400" b="1" dirty="0" smtClean="0"/>
              <a:t>má</a:t>
            </a:r>
            <a:r>
              <a:rPr lang="cs-CZ" sz="4400" dirty="0" smtClean="0"/>
              <a:t> </a:t>
            </a:r>
            <a:r>
              <a:rPr lang="cs-CZ" sz="4400" b="1" dirty="0" smtClean="0"/>
              <a:t>pouze</a:t>
            </a:r>
            <a:r>
              <a:rPr lang="cs-CZ" sz="4400" dirty="0" smtClean="0"/>
              <a:t> tento </a:t>
            </a:r>
            <a:r>
              <a:rPr lang="cs-CZ" sz="4400" b="1" dirty="0" smtClean="0"/>
              <a:t>jmenný</a:t>
            </a:r>
            <a:r>
              <a:rPr lang="cs-CZ" sz="4400" dirty="0" smtClean="0"/>
              <a:t> nebo-</a:t>
            </a:r>
            <a:r>
              <a:rPr lang="cs-CZ" sz="4400" dirty="0" err="1" smtClean="0"/>
              <a:t>li</a:t>
            </a:r>
            <a:r>
              <a:rPr lang="cs-CZ" sz="4400" dirty="0" smtClean="0"/>
              <a:t> krátký </a:t>
            </a:r>
            <a:r>
              <a:rPr lang="cs-CZ" sz="4400" b="1" dirty="0" smtClean="0"/>
              <a:t>tvar</a:t>
            </a:r>
            <a:r>
              <a:rPr lang="cs-CZ" sz="4400" dirty="0" smtClean="0"/>
              <a:t>!</a:t>
            </a:r>
          </a:p>
          <a:p>
            <a:pPr marL="114300" indent="0">
              <a:buNone/>
            </a:pPr>
            <a:endParaRPr lang="cs-CZ" sz="4400" dirty="0"/>
          </a:p>
          <a:p>
            <a:pPr marL="114300" indent="0">
              <a:buNone/>
            </a:pPr>
            <a:endParaRPr lang="cs-CZ" sz="4400" dirty="0" smtClean="0"/>
          </a:p>
          <a:p>
            <a:pPr marL="114300" indent="0">
              <a:buNone/>
            </a:pPr>
            <a:endParaRPr lang="cs-CZ" sz="4400" dirty="0"/>
          </a:p>
          <a:p>
            <a:pPr marL="114300" indent="0">
              <a:buNone/>
            </a:pPr>
            <a:r>
              <a:rPr lang="cs-CZ" sz="3500" dirty="0" smtClean="0"/>
              <a:t>Táta byl </a:t>
            </a:r>
            <a:r>
              <a:rPr lang="cs-CZ" sz="3500" b="1" dirty="0" smtClean="0">
                <a:solidFill>
                  <a:srgbClr val="FF0000"/>
                </a:solidFill>
              </a:rPr>
              <a:t>rád</a:t>
            </a:r>
            <a:r>
              <a:rPr lang="cs-CZ" sz="3500" dirty="0" smtClean="0"/>
              <a:t>, že máma byla </a:t>
            </a:r>
            <a:r>
              <a:rPr lang="cs-CZ" sz="3500" b="1" dirty="0" smtClean="0">
                <a:solidFill>
                  <a:srgbClr val="FF0000"/>
                </a:solidFill>
              </a:rPr>
              <a:t>ráda</a:t>
            </a:r>
            <a:r>
              <a:rPr lang="cs-CZ" sz="3500" dirty="0" smtClean="0"/>
              <a:t>, když dítě bylo </a:t>
            </a:r>
            <a:r>
              <a:rPr lang="cs-CZ" sz="3500" b="1" dirty="0" smtClean="0">
                <a:solidFill>
                  <a:srgbClr val="FF0000"/>
                </a:solidFill>
              </a:rPr>
              <a:t>rádo</a:t>
            </a:r>
            <a:r>
              <a:rPr lang="cs-CZ" sz="3500" dirty="0" smtClean="0"/>
              <a:t>.</a:t>
            </a:r>
            <a:endParaRPr lang="cs-CZ" sz="35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99695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5004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cs-CZ" sz="2800" dirty="0" smtClean="0"/>
              <a:t>Nespleť si </a:t>
            </a:r>
            <a:r>
              <a:rPr lang="cs-CZ" sz="2800" dirty="0" smtClean="0">
                <a:solidFill>
                  <a:srgbClr val="FF0000"/>
                </a:solidFill>
              </a:rPr>
              <a:t>jmenný tvar </a:t>
            </a:r>
            <a:r>
              <a:rPr lang="cs-CZ" sz="2800" dirty="0" smtClean="0"/>
              <a:t>přídavného jména s </a:t>
            </a:r>
            <a:r>
              <a:rPr lang="cs-CZ" sz="2800" dirty="0" smtClean="0">
                <a:solidFill>
                  <a:srgbClr val="FF0000"/>
                </a:solidFill>
              </a:rPr>
              <a:t>trpným tvarem slovesa.</a:t>
            </a:r>
            <a:endParaRPr lang="cs-CZ" sz="2800" dirty="0">
              <a:solidFill>
                <a:srgbClr val="FF0000"/>
              </a:solidFill>
            </a:endParaRPr>
          </a:p>
          <a:p>
            <a:pPr marL="11430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114300" indent="0" algn="ctr">
              <a:buNone/>
            </a:pPr>
            <a:endParaRPr lang="cs-CZ" sz="2400" dirty="0" smtClean="0"/>
          </a:p>
          <a:p>
            <a:pPr marL="114300" indent="0" algn="ctr">
              <a:buNone/>
            </a:pPr>
            <a:r>
              <a:rPr lang="cs-CZ" sz="2400" dirty="0" smtClean="0"/>
              <a:t>Hermelín byl včera pro velký zájem </a:t>
            </a:r>
            <a:r>
              <a:rPr lang="cs-CZ" sz="2400" dirty="0" smtClean="0">
                <a:solidFill>
                  <a:srgbClr val="FF0000"/>
                </a:solidFill>
              </a:rPr>
              <a:t>vyprodán/vyprodaný.       </a:t>
            </a:r>
          </a:p>
          <a:p>
            <a:pPr marL="114300" indent="0" algn="ctr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114300" indent="0" algn="ctr">
              <a:buNone/>
            </a:pPr>
            <a:endParaRPr lang="cs-CZ" sz="2400" dirty="0">
              <a:solidFill>
                <a:srgbClr val="FF0000"/>
              </a:solidFill>
            </a:endParaRPr>
          </a:p>
          <a:p>
            <a:pPr marL="114300" indent="0" algn="ctr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114300" indent="0" algn="ctr">
              <a:buNone/>
            </a:pPr>
            <a:r>
              <a:rPr lang="cs-CZ" sz="2400" dirty="0" smtClean="0"/>
              <a:t>Hermelín byl včera definitivně </a:t>
            </a:r>
            <a:r>
              <a:rPr lang="cs-CZ" sz="2400" dirty="0" smtClean="0">
                <a:solidFill>
                  <a:srgbClr val="FF0000"/>
                </a:solidFill>
              </a:rPr>
              <a:t>vyprodán.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Násobení 3"/>
          <p:cNvSpPr/>
          <p:nvPr/>
        </p:nvSpPr>
        <p:spPr>
          <a:xfrm>
            <a:off x="3754760" y="4077072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0"/>
            <a:ext cx="1665459" cy="16654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25471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/>
              <a:t>http://</a:t>
            </a:r>
            <a:r>
              <a:rPr lang="cs-CZ" dirty="0" smtClean="0"/>
              <a:t>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84393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640</TotalTime>
  <Words>265</Words>
  <Application>Microsoft Office PowerPoint</Application>
  <PresentationFormat>Předvádění na obrazovce (4:3)</PresentationFormat>
  <Paragraphs>59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Sousedství</vt:lpstr>
      <vt:lpstr>Prezentace aplikace PowerPoint</vt:lpstr>
      <vt:lpstr>Anotace</vt:lpstr>
      <vt:lpstr>Jmenné tvary příd. jmen</vt:lpstr>
      <vt:lpstr>Takže jak vlastně vypadají?</vt:lpstr>
      <vt:lpstr>Zajímavé je, že…</vt:lpstr>
      <vt:lpstr>POZOR!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13</cp:revision>
  <dcterms:created xsi:type="dcterms:W3CDTF">2012-05-13T08:40:25Z</dcterms:created>
  <dcterms:modified xsi:type="dcterms:W3CDTF">2012-05-29T11:54:27Z</dcterms:modified>
</cp:coreProperties>
</file>