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57" r:id="rId3"/>
    <p:sldId id="259" r:id="rId4"/>
    <p:sldId id="260" r:id="rId5"/>
    <p:sldId id="264" r:id="rId6"/>
    <p:sldId id="261" r:id="rId7"/>
    <p:sldId id="265" r:id="rId8"/>
    <p:sldId id="262" r:id="rId9"/>
    <p:sldId id="263"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cs-CZ" smtClean="0"/>
              <a:t>Kliknutím lze upravit styl.</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4E12D194-D065-4912-978E-C42E030C22B5}" type="datetimeFigureOut">
              <a:rPr lang="cs-CZ" smtClean="0"/>
              <a:t>28.5.2012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151568A-FB6C-4F03-BB07-5F6CB718B6D2}"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E12D194-D065-4912-978E-C42E030C22B5}" type="datetimeFigureOut">
              <a:rPr lang="cs-CZ" smtClean="0"/>
              <a:t>28.5.2012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151568A-FB6C-4F03-BB07-5F6CB718B6D2}"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cs-CZ" smtClean="0"/>
              <a:t>Kliknutím lze upravit styl.</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4E12D194-D065-4912-978E-C42E030C22B5}" type="datetimeFigureOut">
              <a:rPr lang="cs-CZ" smtClean="0"/>
              <a:t>28.5.2012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151568A-FB6C-4F03-BB07-5F6CB718B6D2}"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4E12D194-D065-4912-978E-C42E030C22B5}" type="datetimeFigureOut">
              <a:rPr lang="cs-CZ" smtClean="0"/>
              <a:t>28.5.2012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2151568A-FB6C-4F03-BB07-5F6CB718B6D2}"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Date Placeholder 6"/>
          <p:cNvSpPr>
            <a:spLocks noGrp="1"/>
          </p:cNvSpPr>
          <p:nvPr>
            <p:ph type="dt" sz="half" idx="10"/>
          </p:nvPr>
        </p:nvSpPr>
        <p:spPr/>
        <p:txBody>
          <a:bodyPr/>
          <a:lstStyle/>
          <a:p>
            <a:fld id="{4E12D194-D065-4912-978E-C42E030C22B5}" type="datetimeFigureOut">
              <a:rPr lang="cs-CZ" smtClean="0"/>
              <a:t>28.5.2012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2151568A-FB6C-4F03-BB07-5F6CB718B6D2}"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4E12D194-D065-4912-978E-C42E030C22B5}" type="datetimeFigureOut">
              <a:rPr lang="cs-CZ" smtClean="0"/>
              <a:t>28.5.2012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2151568A-FB6C-4F03-BB07-5F6CB718B6D2}"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12D194-D065-4912-978E-C42E030C22B5}" type="datetimeFigureOut">
              <a:rPr lang="cs-CZ" smtClean="0"/>
              <a:t>28.5.2012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2151568A-FB6C-4F03-BB07-5F6CB718B6D2}"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cs-CZ" smtClean="0"/>
              <a:t>Kliknutím lze upravit styl.</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4E12D194-D065-4912-978E-C42E030C22B5}" type="datetimeFigureOut">
              <a:rPr lang="cs-CZ" smtClean="0"/>
              <a:t>28.5.2012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2151568A-FB6C-4F03-BB07-5F6CB718B6D2}" type="slidenum">
              <a:rPr lang="cs-CZ" smtClean="0"/>
              <a:t>‹#›</a:t>
            </a:fld>
            <a:endParaRPr lang="cs-CZ"/>
          </a:p>
        </p:txBody>
      </p:sp>
      <p:sp>
        <p:nvSpPr>
          <p:cNvPr id="9" name="Content Placeholder 8"/>
          <p:cNvSpPr>
            <a:spLocks noGrp="1"/>
          </p:cNvSpPr>
          <p:nvPr>
            <p:ph sz="quarter" idx="13"/>
          </p:nvPr>
        </p:nvSpPr>
        <p:spPr>
          <a:xfrm>
            <a:off x="304800" y="381000"/>
            <a:ext cx="7772400" cy="494284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cs-CZ" smtClean="0"/>
              <a:t>Kliknutím lze upravit styl.</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8" name="Date Placeholder 7"/>
          <p:cNvSpPr>
            <a:spLocks noGrp="1"/>
          </p:cNvSpPr>
          <p:nvPr>
            <p:ph type="dt" sz="half" idx="10"/>
          </p:nvPr>
        </p:nvSpPr>
        <p:spPr/>
        <p:txBody>
          <a:bodyPr/>
          <a:lstStyle/>
          <a:p>
            <a:fld id="{4E12D194-D065-4912-978E-C42E030C22B5}" type="datetimeFigureOut">
              <a:rPr lang="cs-CZ" smtClean="0"/>
              <a:t>28.5.2012</a:t>
            </a:fld>
            <a:endParaRPr lang="cs-CZ"/>
          </a:p>
        </p:txBody>
      </p:sp>
      <p:sp>
        <p:nvSpPr>
          <p:cNvPr id="9" name="Slide Number Placeholder 8"/>
          <p:cNvSpPr>
            <a:spLocks noGrp="1"/>
          </p:cNvSpPr>
          <p:nvPr>
            <p:ph type="sldNum" sz="quarter" idx="11"/>
          </p:nvPr>
        </p:nvSpPr>
        <p:spPr/>
        <p:txBody>
          <a:bodyPr/>
          <a:lstStyle/>
          <a:p>
            <a:fld id="{2151568A-FB6C-4F03-BB07-5F6CB718B6D2}" type="slidenum">
              <a:rPr lang="cs-CZ" smtClean="0"/>
              <a:t>‹#›</a:t>
            </a:fld>
            <a:endParaRPr lang="cs-CZ"/>
          </a:p>
        </p:txBody>
      </p:sp>
      <p:sp>
        <p:nvSpPr>
          <p:cNvPr id="10" name="Footer Placeholder 9"/>
          <p:cNvSpPr>
            <a:spLocks noGrp="1"/>
          </p:cNvSpPr>
          <p:nvPr>
            <p:ph type="ftr" sz="quarter" idx="12"/>
          </p:nvPr>
        </p:nvSpPr>
        <p:spPr/>
        <p:txBody>
          <a:bodyPr/>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E12D194-D065-4912-978E-C42E030C22B5}" type="datetimeFigureOut">
              <a:rPr lang="cs-CZ" smtClean="0"/>
              <a:t>28.5.2012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151568A-FB6C-4F03-BB07-5F6CB718B6D2}"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4E12D194-D065-4912-978E-C42E030C22B5}" type="datetimeFigureOut">
              <a:rPr lang="cs-CZ" smtClean="0"/>
              <a:t>28.5.2012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2151568A-FB6C-4F03-BB07-5F6CB718B6D2}"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2151568A-FB6C-4F03-BB07-5F6CB718B6D2}" type="slidenum">
              <a:rPr lang="cs-CZ" smtClean="0"/>
              <a:t>‹#›</a:t>
            </a:fld>
            <a:endParaRPr lang="cs-CZ"/>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cs-CZ"/>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4E12D194-D065-4912-978E-C42E030C22B5}" type="datetimeFigureOut">
              <a:rPr lang="cs-CZ" smtClean="0"/>
              <a:t>28.5.2012</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875" y="549275"/>
            <a:ext cx="3859213" cy="8651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051" name="Obdélník 3"/>
          <p:cNvSpPr>
            <a:spLocks noChangeArrowheads="1"/>
          </p:cNvSpPr>
          <p:nvPr/>
        </p:nvSpPr>
        <p:spPr bwMode="auto">
          <a:xfrm>
            <a:off x="1258888" y="1414463"/>
            <a:ext cx="7223125" cy="523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lgn="ctr"/>
            <a:r>
              <a:rPr lang="cs-CZ" b="1" dirty="0">
                <a:solidFill>
                  <a:srgbClr val="00B050"/>
                </a:solidFill>
              </a:rPr>
              <a:t>ZÁKLADNÍ ŠKOLA SLOVAN, KROMĚŘÍŽ, PŘÍSPĚVKOVÁ ORGANIZACE</a:t>
            </a:r>
          </a:p>
          <a:p>
            <a:pPr algn="ctr"/>
            <a:r>
              <a:rPr lang="cs-CZ" b="1" dirty="0">
                <a:solidFill>
                  <a:srgbClr val="00B050"/>
                </a:solidFill>
              </a:rPr>
              <a:t>ZEYEROVA 3354, 767 01 KROMĚŘÍŽ</a:t>
            </a:r>
          </a:p>
          <a:p>
            <a:pPr algn="ctr"/>
            <a:endParaRPr lang="cs-CZ" b="1" dirty="0">
              <a:solidFill>
                <a:srgbClr val="00B050"/>
              </a:solidFill>
            </a:endParaRPr>
          </a:p>
          <a:p>
            <a:pPr algn="ctr"/>
            <a:r>
              <a:rPr lang="cs-CZ" dirty="0"/>
              <a:t>projekt v rámci vzdělávacího programu</a:t>
            </a:r>
          </a:p>
          <a:p>
            <a:pPr algn="ctr"/>
            <a:r>
              <a:rPr lang="cs-CZ" dirty="0"/>
              <a:t>VZDĚLÁNÍ PRO KONKURENCESCHOPNOST</a:t>
            </a:r>
          </a:p>
          <a:p>
            <a:endParaRPr lang="cs-CZ" dirty="0"/>
          </a:p>
          <a:p>
            <a:pPr algn="ctr"/>
            <a:r>
              <a:rPr lang="cs-CZ" dirty="0"/>
              <a:t>ŠABLONA ČÍSLO: III/2</a:t>
            </a:r>
          </a:p>
          <a:p>
            <a:pPr algn="ctr"/>
            <a:r>
              <a:rPr lang="cs-CZ" dirty="0"/>
              <a:t>NÁZEV:  INOVACE A ZKVALITNĚNÍ VÝUKY PROSTŘEDNICTVÍM ICT</a:t>
            </a:r>
          </a:p>
          <a:p>
            <a:endParaRPr lang="cs-CZ" dirty="0"/>
          </a:p>
          <a:p>
            <a:endParaRPr lang="cs-CZ" dirty="0"/>
          </a:p>
          <a:p>
            <a:r>
              <a:rPr lang="cs-CZ" dirty="0"/>
              <a:t>PŘEDMĚT: </a:t>
            </a:r>
            <a:r>
              <a:rPr lang="cs-CZ" dirty="0" smtClean="0"/>
              <a:t>Český jazyk</a:t>
            </a:r>
            <a:endParaRPr lang="cs-CZ" dirty="0"/>
          </a:p>
          <a:p>
            <a:r>
              <a:rPr lang="cs-CZ" dirty="0"/>
              <a:t>ROČNÍK</a:t>
            </a:r>
            <a:r>
              <a:rPr lang="cs-CZ" dirty="0" smtClean="0"/>
              <a:t>: 6. – 9. ročník</a:t>
            </a:r>
            <a:endParaRPr lang="cs-CZ" dirty="0"/>
          </a:p>
          <a:p>
            <a:r>
              <a:rPr lang="cs-CZ" dirty="0"/>
              <a:t>TÉMA: </a:t>
            </a:r>
            <a:r>
              <a:rPr lang="cs-CZ" b="1" dirty="0" smtClean="0"/>
              <a:t>Slovní druhy – skloňování zájmen</a:t>
            </a:r>
            <a:endParaRPr lang="cs-CZ" b="1" dirty="0"/>
          </a:p>
          <a:p>
            <a:r>
              <a:rPr lang="cs-CZ" dirty="0"/>
              <a:t>AUTOR: Mgr. Milada </a:t>
            </a:r>
            <a:r>
              <a:rPr lang="cs-CZ" dirty="0" err="1"/>
              <a:t>Ferenzová</a:t>
            </a:r>
            <a:endParaRPr lang="cs-CZ" dirty="0"/>
          </a:p>
          <a:p>
            <a:r>
              <a:rPr lang="cs-CZ" dirty="0"/>
              <a:t>DATUM VYTVOŘENÍ: </a:t>
            </a:r>
            <a:r>
              <a:rPr lang="cs-CZ" dirty="0" smtClean="0"/>
              <a:t>20. 4. 2012</a:t>
            </a:r>
            <a:endParaRPr lang="cs-CZ" dirty="0"/>
          </a:p>
          <a:p>
            <a:endParaRPr lang="cs-CZ" dirty="0"/>
          </a:p>
          <a:p>
            <a:endParaRPr lang="cs-CZ" dirty="0"/>
          </a:p>
          <a:p>
            <a:pPr algn="ctr"/>
            <a:r>
              <a:rPr lang="cs-CZ" sz="2800" b="1" smtClean="0">
                <a:solidFill>
                  <a:srgbClr val="C00000"/>
                </a:solidFill>
              </a:rPr>
              <a:t>VY_32_INOVACE_06_MF</a:t>
            </a:r>
            <a:endParaRPr lang="cs-CZ" sz="2800" b="1" dirty="0">
              <a:solidFill>
                <a:srgbClr val="C00000"/>
              </a:solidFill>
            </a:endParaRPr>
          </a:p>
        </p:txBody>
      </p:sp>
    </p:spTree>
    <p:extLst>
      <p:ext uri="{BB962C8B-B14F-4D97-AF65-F5344CB8AC3E}">
        <p14:creationId xmlns:p14="http://schemas.microsoft.com/office/powerpoint/2010/main" val="3295097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lstStyle/>
          <a:p>
            <a:r>
              <a:rPr lang="cs-CZ" dirty="0" smtClean="0"/>
              <a:t>Prezentace byla vytvořena za účelem zopakování a procvičení základních pravopisných jevů týkajících se zájmen. </a:t>
            </a:r>
            <a:r>
              <a:rPr lang="cs-CZ" dirty="0" smtClean="0"/>
              <a:t>Zaměřuje </a:t>
            </a:r>
            <a:r>
              <a:rPr lang="cs-CZ" dirty="0" smtClean="0"/>
              <a:t>se na skloňování osobních zájmen já, on, ona a </a:t>
            </a:r>
            <a:r>
              <a:rPr lang="cs-CZ" dirty="0" smtClean="0"/>
              <a:t>                    zájmena </a:t>
            </a:r>
            <a:r>
              <a:rPr lang="cs-CZ" dirty="0" smtClean="0"/>
              <a:t>sebou / s sebou.</a:t>
            </a:r>
          </a:p>
          <a:p>
            <a:pPr marL="114300" indent="0">
              <a:buNone/>
            </a:pPr>
            <a:endParaRPr lang="cs-CZ" dirty="0"/>
          </a:p>
          <a:p>
            <a:r>
              <a:rPr lang="cs-CZ" dirty="0" smtClean="0"/>
              <a:t>Cílem je stručné připomenutí zásad skloňování těchto zájmen a jeho procvičení na navazujících úkolech</a:t>
            </a:r>
            <a:r>
              <a:rPr lang="cs-CZ" dirty="0" smtClean="0"/>
              <a:t>.</a:t>
            </a:r>
          </a:p>
          <a:p>
            <a:endParaRPr lang="cs-CZ" dirty="0"/>
          </a:p>
          <a:p>
            <a:r>
              <a:rPr lang="cs-CZ" dirty="0" smtClean="0"/>
              <a:t>Pilotáž – skloňování zájmena já jde žákům většinou celkem bez problémů. Obtížnější jsou tvary zájmen on a ona, hlavně je potřeba zdůraznit spojkové pády a s tím </a:t>
            </a:r>
            <a:r>
              <a:rPr lang="cs-CZ" smtClean="0"/>
              <a:t>spojené rozdíly.</a:t>
            </a:r>
          </a:p>
          <a:p>
            <a:endParaRPr lang="cs-CZ" dirty="0"/>
          </a:p>
        </p:txBody>
      </p:sp>
    </p:spTree>
    <p:extLst>
      <p:ext uri="{BB962C8B-B14F-4D97-AF65-F5344CB8AC3E}">
        <p14:creationId xmlns:p14="http://schemas.microsoft.com/office/powerpoint/2010/main" val="31967246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ál 4"/>
          <p:cNvSpPr/>
          <p:nvPr/>
        </p:nvSpPr>
        <p:spPr>
          <a:xfrm>
            <a:off x="5508104" y="1467086"/>
            <a:ext cx="2520280" cy="72008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vál 3"/>
          <p:cNvSpPr/>
          <p:nvPr/>
        </p:nvSpPr>
        <p:spPr>
          <a:xfrm>
            <a:off x="971600" y="1412776"/>
            <a:ext cx="2308225" cy="756084"/>
          </a:xfrm>
          <a:prstGeom prst="ellipse">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chemeClr val="bg1"/>
              </a:solidFill>
            </a:endParaRPr>
          </a:p>
        </p:txBody>
      </p:sp>
      <p:sp>
        <p:nvSpPr>
          <p:cNvPr id="2" name="Nadpis 1"/>
          <p:cNvSpPr>
            <a:spLocks noGrp="1"/>
          </p:cNvSpPr>
          <p:nvPr>
            <p:ph type="title"/>
          </p:nvPr>
        </p:nvSpPr>
        <p:spPr/>
        <p:txBody>
          <a:bodyPr/>
          <a:lstStyle/>
          <a:p>
            <a:pPr algn="ctr"/>
            <a:r>
              <a:rPr lang="cs-CZ" u="sng" dirty="0" smtClean="0"/>
              <a:t>Zájmeno JÁ</a:t>
            </a:r>
            <a:endParaRPr lang="cs-CZ" u="sng" dirty="0"/>
          </a:p>
        </p:txBody>
      </p:sp>
      <p:sp>
        <p:nvSpPr>
          <p:cNvPr id="3" name="Zástupný symbol pro obsah 2"/>
          <p:cNvSpPr>
            <a:spLocks noGrp="1"/>
          </p:cNvSpPr>
          <p:nvPr>
            <p:ph idx="1"/>
          </p:nvPr>
        </p:nvSpPr>
        <p:spPr/>
        <p:txBody>
          <a:bodyPr>
            <a:normAutofit lnSpcReduction="10000"/>
          </a:bodyPr>
          <a:lstStyle/>
          <a:p>
            <a:pPr marL="114300" indent="0">
              <a:buNone/>
            </a:pPr>
            <a:r>
              <a:rPr lang="cs-CZ" b="1" dirty="0" smtClean="0"/>
              <a:t>         2. a 4. pád - MĚ                                            3. a 6. pád – MNĚ</a:t>
            </a:r>
          </a:p>
          <a:p>
            <a:pPr marL="114300" indent="0">
              <a:buNone/>
            </a:pPr>
            <a:endParaRPr lang="cs-CZ" b="1" dirty="0" smtClean="0"/>
          </a:p>
          <a:p>
            <a:pPr marL="114300" indent="0">
              <a:buNone/>
            </a:pPr>
            <a:r>
              <a:rPr lang="cs-CZ" b="1" dirty="0" smtClean="0"/>
              <a:t>Označ věty barvou podle toho, který tvar správně doplníš:</a:t>
            </a:r>
          </a:p>
          <a:p>
            <a:pPr marL="114300" indent="0">
              <a:buNone/>
            </a:pPr>
            <a:endParaRPr lang="cs-CZ" b="1" dirty="0"/>
          </a:p>
          <a:p>
            <a:pPr marL="114300" indent="0">
              <a:buNone/>
            </a:pPr>
            <a:r>
              <a:rPr lang="cs-CZ" dirty="0" smtClean="0"/>
              <a:t>Vrátil se ke … rád.                                  Šli do kina beze … .</a:t>
            </a:r>
          </a:p>
          <a:p>
            <a:pPr marL="114300" indent="0">
              <a:buNone/>
            </a:pPr>
            <a:r>
              <a:rPr lang="cs-CZ" dirty="0" smtClean="0"/>
              <a:t>Zavanula ke … vůně buchet.                Povídali si určitě o … .</a:t>
            </a:r>
          </a:p>
          <a:p>
            <a:pPr marL="114300" indent="0">
              <a:buNone/>
            </a:pPr>
            <a:r>
              <a:rPr lang="cs-CZ" dirty="0" smtClean="0"/>
              <a:t>Skoro nikdo … neslyšel.                        Přijď po škole pro … .</a:t>
            </a:r>
          </a:p>
          <a:p>
            <a:pPr marL="114300" indent="0">
              <a:buNone/>
            </a:pPr>
            <a:r>
              <a:rPr lang="cs-CZ" dirty="0" smtClean="0"/>
              <a:t>Nezlobíte se na …?                                … je to líto.           </a:t>
            </a:r>
          </a:p>
          <a:p>
            <a:pPr marL="114300" indent="0">
              <a:buNone/>
            </a:pPr>
            <a:r>
              <a:rPr lang="cs-CZ" dirty="0" smtClean="0"/>
              <a:t>Můj pes … neposlouchá.                      Všichni … pozorovali.</a:t>
            </a:r>
          </a:p>
          <a:p>
            <a:pPr marL="114300" indent="0">
              <a:buNone/>
            </a:pPr>
            <a:r>
              <a:rPr lang="cs-CZ" dirty="0" smtClean="0"/>
              <a:t>Kamarádi jsou pro … důležití.              Nedotýkej se … !</a:t>
            </a:r>
          </a:p>
          <a:p>
            <a:pPr marL="114300" indent="0">
              <a:buNone/>
            </a:pPr>
            <a:r>
              <a:rPr lang="cs-CZ" dirty="0" smtClean="0"/>
              <a:t>… se nic nezdálo.                                   …. o vůbec nezajímá.</a:t>
            </a:r>
          </a:p>
          <a:p>
            <a:pPr marL="114300" indent="0">
              <a:buNone/>
            </a:pPr>
            <a:r>
              <a:rPr lang="cs-CZ" dirty="0" smtClean="0"/>
              <a:t>Tahle práce … bavila.                            Vrať se ke … .</a:t>
            </a:r>
          </a:p>
        </p:txBody>
      </p:sp>
    </p:spTree>
    <p:extLst>
      <p:ext uri="{BB962C8B-B14F-4D97-AF65-F5344CB8AC3E}">
        <p14:creationId xmlns:p14="http://schemas.microsoft.com/office/powerpoint/2010/main" val="33391276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u="sng" dirty="0" smtClean="0"/>
              <a:t>Zájmeno ONA</a:t>
            </a:r>
            <a:endParaRPr lang="cs-CZ" u="sng" dirty="0"/>
          </a:p>
        </p:txBody>
      </p:sp>
      <p:sp>
        <p:nvSpPr>
          <p:cNvPr id="3" name="Zástupný symbol pro obsah 2"/>
          <p:cNvSpPr>
            <a:spLocks noGrp="1"/>
          </p:cNvSpPr>
          <p:nvPr>
            <p:ph idx="1"/>
          </p:nvPr>
        </p:nvSpPr>
        <p:spPr>
          <a:xfrm>
            <a:off x="467544" y="1766464"/>
            <a:ext cx="7620000" cy="4974903"/>
          </a:xfrm>
          <a:solidFill>
            <a:schemeClr val="bg1"/>
          </a:solidFill>
          <a:ln>
            <a:noFill/>
          </a:ln>
        </p:spPr>
        <p:txBody>
          <a:bodyPr>
            <a:normAutofit lnSpcReduction="10000"/>
          </a:bodyPr>
          <a:lstStyle/>
          <a:p>
            <a:pPr marL="114300" indent="0" algn="ctr">
              <a:buNone/>
            </a:pPr>
            <a:r>
              <a:rPr lang="cs-CZ" dirty="0" smtClean="0"/>
              <a:t>1.ona</a:t>
            </a:r>
          </a:p>
          <a:p>
            <a:pPr marL="114300" indent="0" algn="ctr">
              <a:buNone/>
            </a:pPr>
            <a:r>
              <a:rPr lang="cs-CZ" dirty="0" smtClean="0"/>
              <a:t>2. bez ní (jí)</a:t>
            </a:r>
          </a:p>
          <a:p>
            <a:pPr marL="114300" indent="0" algn="ctr">
              <a:buNone/>
            </a:pPr>
            <a:r>
              <a:rPr lang="cs-CZ" dirty="0" smtClean="0"/>
              <a:t>3. k ní     (jí)</a:t>
            </a:r>
          </a:p>
          <a:p>
            <a:pPr marL="114300" indent="0" algn="ctr">
              <a:buNone/>
            </a:pPr>
            <a:r>
              <a:rPr lang="cs-CZ" dirty="0" smtClean="0"/>
              <a:t>4. </a:t>
            </a:r>
            <a:r>
              <a:rPr lang="cs-CZ" dirty="0" smtClean="0">
                <a:solidFill>
                  <a:srgbClr val="FF0000"/>
                </a:solidFill>
              </a:rPr>
              <a:t>ji         (ji)</a:t>
            </a:r>
          </a:p>
          <a:p>
            <a:pPr marL="114300" indent="0" algn="ctr">
              <a:buNone/>
            </a:pPr>
            <a:r>
              <a:rPr lang="cs-CZ" dirty="0" smtClean="0"/>
              <a:t>6. o ní    (jí)</a:t>
            </a:r>
          </a:p>
          <a:p>
            <a:pPr marL="114300" indent="0" algn="ctr">
              <a:buNone/>
            </a:pPr>
            <a:r>
              <a:rPr lang="cs-CZ" dirty="0" smtClean="0"/>
              <a:t>7. s ní     (jí)</a:t>
            </a:r>
          </a:p>
          <a:p>
            <a:pPr marL="114300" indent="0">
              <a:buNone/>
            </a:pPr>
            <a:r>
              <a:rPr lang="cs-CZ" b="1" dirty="0" smtClean="0"/>
              <a:t>Doplň krátké nebo dlouhé i/í:</a:t>
            </a:r>
          </a:p>
          <a:p>
            <a:pPr marL="114300" indent="0">
              <a:buNone/>
            </a:pPr>
            <a:r>
              <a:rPr lang="cs-CZ" dirty="0" smtClean="0"/>
              <a:t>Viděl jsem j.. včera. </a:t>
            </a:r>
            <a:r>
              <a:rPr lang="cs-CZ" dirty="0"/>
              <a:t>R</a:t>
            </a:r>
            <a:r>
              <a:rPr lang="cs-CZ" dirty="0" smtClean="0"/>
              <a:t>adostně jsem se na n.. vrhnul. Polil jsem j..</a:t>
            </a:r>
          </a:p>
          <a:p>
            <a:pPr marL="114300" indent="0">
              <a:buNone/>
            </a:pPr>
            <a:r>
              <a:rPr lang="cs-CZ" dirty="0" smtClean="0"/>
              <a:t>čajem. Tvrdil jsem j.. , že mě to mrzí. Omluvil jsem se j.. . Zamilovaně jsem j.. pozoroval. Napsal jsem j.. i </a:t>
            </a:r>
            <a:r>
              <a:rPr lang="cs-CZ" dirty="0" err="1" smtClean="0"/>
              <a:t>smsku</a:t>
            </a:r>
            <a:r>
              <a:rPr lang="cs-CZ" dirty="0" smtClean="0"/>
              <a:t>. Pozval jsem j.. v n.. do kina. Chtěl jsem j.. znovu vidět. Povídat si s n.. .</a:t>
            </a:r>
          </a:p>
          <a:p>
            <a:pPr marL="114300" indent="0">
              <a:buNone/>
            </a:pPr>
            <a:r>
              <a:rPr lang="cs-CZ" dirty="0" smtClean="0"/>
              <a:t>Pak jsem j.. i zavolal. Nevzala to. Asi jsem j.. ukradený. Zapomenu na n.. . Nejde to. Asi j… miluji. Ach jo………  </a:t>
            </a:r>
          </a:p>
          <a:p>
            <a:pPr marL="571500" indent="-457200" algn="ctr">
              <a:buAutoNum type="arabicPeriod"/>
            </a:pPr>
            <a:endParaRPr lang="cs-CZ" dirty="0"/>
          </a:p>
        </p:txBody>
      </p:sp>
      <p:pic>
        <p:nvPicPr>
          <p:cNvPr id="1026" name="Picture 2" descr="C:\Users\ZS SLOVAN\AppData\Local\Microsoft\Windows\Temporary Internet Files\Content.IE5\4E085ND5\MC9004380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296988" y="2066925"/>
            <a:ext cx="1863725" cy="12668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ZS SLOVAN\AppData\Local\Microsoft\Windows\Temporary Internet Files\Content.IE5\4E085ND5\MC900434417[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4413" y="1743075"/>
            <a:ext cx="1412875" cy="1914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147467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Máš to správně?</a:t>
            </a:r>
            <a:endParaRPr lang="cs-CZ" dirty="0"/>
          </a:p>
        </p:txBody>
      </p:sp>
      <p:sp>
        <p:nvSpPr>
          <p:cNvPr id="3" name="Zástupný symbol pro obsah 2"/>
          <p:cNvSpPr>
            <a:spLocks noGrp="1"/>
          </p:cNvSpPr>
          <p:nvPr>
            <p:ph idx="1"/>
          </p:nvPr>
        </p:nvSpPr>
        <p:spPr/>
        <p:txBody>
          <a:bodyPr/>
          <a:lstStyle/>
          <a:p>
            <a:pPr marL="114300" indent="0">
              <a:buNone/>
            </a:pPr>
            <a:endParaRPr lang="cs-CZ" dirty="0"/>
          </a:p>
        </p:txBody>
      </p:sp>
      <p:sp>
        <p:nvSpPr>
          <p:cNvPr id="4" name="Obdélník 3"/>
          <p:cNvSpPr/>
          <p:nvPr/>
        </p:nvSpPr>
        <p:spPr>
          <a:xfrm>
            <a:off x="395536" y="1859340"/>
            <a:ext cx="7704856" cy="3970318"/>
          </a:xfrm>
          <a:prstGeom prst="rect">
            <a:avLst/>
          </a:prstGeom>
        </p:spPr>
        <p:txBody>
          <a:bodyPr wrap="square">
            <a:spAutoFit/>
          </a:bodyPr>
          <a:lstStyle/>
          <a:p>
            <a:pPr marL="114300" indent="0">
              <a:buNone/>
            </a:pPr>
            <a:r>
              <a:rPr lang="cs-CZ" sz="2800" dirty="0"/>
              <a:t>Viděl jsem </a:t>
            </a:r>
            <a:r>
              <a:rPr lang="cs-CZ" sz="2800" dirty="0" smtClean="0">
                <a:solidFill>
                  <a:srgbClr val="FF0000"/>
                </a:solidFill>
              </a:rPr>
              <a:t>j</a:t>
            </a:r>
            <a:r>
              <a:rPr lang="cs-CZ" sz="2800" dirty="0">
                <a:solidFill>
                  <a:srgbClr val="FF0000"/>
                </a:solidFill>
              </a:rPr>
              <a:t>i</a:t>
            </a:r>
            <a:r>
              <a:rPr lang="cs-CZ" sz="2800" dirty="0" smtClean="0"/>
              <a:t> </a:t>
            </a:r>
            <a:r>
              <a:rPr lang="cs-CZ" sz="2800" dirty="0"/>
              <a:t>včera. Radostně jsem se na </a:t>
            </a:r>
            <a:r>
              <a:rPr lang="cs-CZ" sz="2800" dirty="0" smtClean="0">
                <a:solidFill>
                  <a:srgbClr val="FF0000"/>
                </a:solidFill>
              </a:rPr>
              <a:t>n</a:t>
            </a:r>
            <a:r>
              <a:rPr lang="cs-CZ" sz="2800" dirty="0">
                <a:solidFill>
                  <a:srgbClr val="FF0000"/>
                </a:solidFill>
              </a:rPr>
              <a:t>i</a:t>
            </a:r>
            <a:r>
              <a:rPr lang="cs-CZ" sz="2800" dirty="0" smtClean="0"/>
              <a:t> </a:t>
            </a:r>
            <a:r>
              <a:rPr lang="cs-CZ" sz="2800" dirty="0"/>
              <a:t>vrhnul. Polil jsem </a:t>
            </a:r>
            <a:r>
              <a:rPr lang="cs-CZ" sz="2800" dirty="0" smtClean="0">
                <a:solidFill>
                  <a:srgbClr val="FF0000"/>
                </a:solidFill>
              </a:rPr>
              <a:t>ji</a:t>
            </a:r>
            <a:r>
              <a:rPr lang="cs-CZ" sz="2800" dirty="0" smtClean="0"/>
              <a:t> čajem</a:t>
            </a:r>
            <a:r>
              <a:rPr lang="cs-CZ" sz="2800" dirty="0"/>
              <a:t>. Tvrdil jsem </a:t>
            </a:r>
            <a:r>
              <a:rPr lang="cs-CZ" sz="2800" dirty="0" smtClean="0">
                <a:solidFill>
                  <a:srgbClr val="FF0000"/>
                </a:solidFill>
              </a:rPr>
              <a:t>j</a:t>
            </a:r>
            <a:r>
              <a:rPr lang="cs-CZ" sz="2800" dirty="0">
                <a:solidFill>
                  <a:srgbClr val="FF0000"/>
                </a:solidFill>
              </a:rPr>
              <a:t>í</a:t>
            </a:r>
            <a:r>
              <a:rPr lang="cs-CZ" sz="2800" dirty="0" smtClean="0">
                <a:solidFill>
                  <a:srgbClr val="FF0000"/>
                </a:solidFill>
              </a:rPr>
              <a:t> </a:t>
            </a:r>
            <a:r>
              <a:rPr lang="cs-CZ" sz="2800" dirty="0"/>
              <a:t>, že mě to mrzí. Omluvil jsem se </a:t>
            </a:r>
            <a:r>
              <a:rPr lang="cs-CZ" sz="2800" dirty="0" smtClean="0">
                <a:solidFill>
                  <a:srgbClr val="FF0000"/>
                </a:solidFill>
              </a:rPr>
              <a:t>j</a:t>
            </a:r>
            <a:r>
              <a:rPr lang="cs-CZ" sz="2800" dirty="0">
                <a:solidFill>
                  <a:srgbClr val="FF0000"/>
                </a:solidFill>
              </a:rPr>
              <a:t>í</a:t>
            </a:r>
            <a:r>
              <a:rPr lang="cs-CZ" sz="2800" dirty="0" smtClean="0">
                <a:solidFill>
                  <a:srgbClr val="FF0000"/>
                </a:solidFill>
              </a:rPr>
              <a:t> </a:t>
            </a:r>
            <a:r>
              <a:rPr lang="cs-CZ" sz="2800" dirty="0"/>
              <a:t>. Zamilovaně jsem </a:t>
            </a:r>
            <a:r>
              <a:rPr lang="cs-CZ" sz="2800" dirty="0" smtClean="0">
                <a:solidFill>
                  <a:srgbClr val="FF0000"/>
                </a:solidFill>
              </a:rPr>
              <a:t>j</a:t>
            </a:r>
            <a:r>
              <a:rPr lang="cs-CZ" sz="2800" dirty="0">
                <a:solidFill>
                  <a:srgbClr val="FF0000"/>
                </a:solidFill>
              </a:rPr>
              <a:t>i</a:t>
            </a:r>
            <a:r>
              <a:rPr lang="cs-CZ" sz="2800" dirty="0" smtClean="0">
                <a:solidFill>
                  <a:srgbClr val="FF0000"/>
                </a:solidFill>
              </a:rPr>
              <a:t> </a:t>
            </a:r>
            <a:r>
              <a:rPr lang="cs-CZ" sz="2800" dirty="0"/>
              <a:t>pozoroval. Napsal jsem </a:t>
            </a:r>
            <a:r>
              <a:rPr lang="cs-CZ" sz="2800" dirty="0" smtClean="0">
                <a:solidFill>
                  <a:srgbClr val="FF0000"/>
                </a:solidFill>
              </a:rPr>
              <a:t>j</a:t>
            </a:r>
            <a:r>
              <a:rPr lang="cs-CZ" sz="2800" dirty="0">
                <a:solidFill>
                  <a:srgbClr val="FF0000"/>
                </a:solidFill>
              </a:rPr>
              <a:t>í</a:t>
            </a:r>
            <a:r>
              <a:rPr lang="cs-CZ" sz="2800" dirty="0" smtClean="0">
                <a:solidFill>
                  <a:srgbClr val="FF0000"/>
                </a:solidFill>
              </a:rPr>
              <a:t> </a:t>
            </a:r>
            <a:r>
              <a:rPr lang="cs-CZ" sz="2800" dirty="0"/>
              <a:t>i </a:t>
            </a:r>
            <a:r>
              <a:rPr lang="cs-CZ" sz="2800" dirty="0" err="1"/>
              <a:t>smsku</a:t>
            </a:r>
            <a:r>
              <a:rPr lang="cs-CZ" sz="2800" dirty="0"/>
              <a:t>. Pozval jsem </a:t>
            </a:r>
            <a:r>
              <a:rPr lang="cs-CZ" sz="2800" dirty="0" smtClean="0">
                <a:solidFill>
                  <a:srgbClr val="FF0000"/>
                </a:solidFill>
              </a:rPr>
              <a:t>j</a:t>
            </a:r>
            <a:r>
              <a:rPr lang="cs-CZ" sz="2800" dirty="0">
                <a:solidFill>
                  <a:srgbClr val="FF0000"/>
                </a:solidFill>
              </a:rPr>
              <a:t>i</a:t>
            </a:r>
            <a:r>
              <a:rPr lang="cs-CZ" sz="2800" dirty="0" smtClean="0">
                <a:solidFill>
                  <a:srgbClr val="FF0000"/>
                </a:solidFill>
              </a:rPr>
              <a:t> </a:t>
            </a:r>
            <a:r>
              <a:rPr lang="cs-CZ" sz="2800" dirty="0"/>
              <a:t>v </a:t>
            </a:r>
            <a:r>
              <a:rPr lang="cs-CZ" sz="2800" dirty="0" smtClean="0">
                <a:solidFill>
                  <a:srgbClr val="FF0000"/>
                </a:solidFill>
              </a:rPr>
              <a:t>n</a:t>
            </a:r>
            <a:r>
              <a:rPr lang="cs-CZ" sz="2800" dirty="0">
                <a:solidFill>
                  <a:srgbClr val="FF0000"/>
                </a:solidFill>
              </a:rPr>
              <a:t>í</a:t>
            </a:r>
            <a:r>
              <a:rPr lang="cs-CZ" sz="2800" dirty="0" smtClean="0">
                <a:solidFill>
                  <a:srgbClr val="FF0000"/>
                </a:solidFill>
              </a:rPr>
              <a:t> </a:t>
            </a:r>
            <a:r>
              <a:rPr lang="cs-CZ" sz="2800" dirty="0"/>
              <a:t>do kina. Chtěl jsem </a:t>
            </a:r>
            <a:r>
              <a:rPr lang="cs-CZ" sz="2800" dirty="0" smtClean="0">
                <a:solidFill>
                  <a:srgbClr val="FF0000"/>
                </a:solidFill>
              </a:rPr>
              <a:t>j</a:t>
            </a:r>
            <a:r>
              <a:rPr lang="cs-CZ" sz="2800" dirty="0">
                <a:solidFill>
                  <a:srgbClr val="FF0000"/>
                </a:solidFill>
              </a:rPr>
              <a:t>i</a:t>
            </a:r>
            <a:r>
              <a:rPr lang="cs-CZ" sz="2800" dirty="0" smtClean="0">
                <a:solidFill>
                  <a:srgbClr val="FF0000"/>
                </a:solidFill>
              </a:rPr>
              <a:t> </a:t>
            </a:r>
            <a:r>
              <a:rPr lang="cs-CZ" sz="2800" dirty="0"/>
              <a:t>znovu vidět. Povídat si s </a:t>
            </a:r>
            <a:r>
              <a:rPr lang="cs-CZ" sz="2800" dirty="0" smtClean="0">
                <a:solidFill>
                  <a:srgbClr val="FF0000"/>
                </a:solidFill>
              </a:rPr>
              <a:t>n</a:t>
            </a:r>
            <a:r>
              <a:rPr lang="cs-CZ" sz="2800" dirty="0">
                <a:solidFill>
                  <a:srgbClr val="FF0000"/>
                </a:solidFill>
              </a:rPr>
              <a:t>í</a:t>
            </a:r>
            <a:r>
              <a:rPr lang="cs-CZ" sz="2800" dirty="0" smtClean="0">
                <a:solidFill>
                  <a:srgbClr val="FF0000"/>
                </a:solidFill>
              </a:rPr>
              <a:t> </a:t>
            </a:r>
            <a:r>
              <a:rPr lang="cs-CZ" sz="2800" dirty="0"/>
              <a:t>.</a:t>
            </a:r>
          </a:p>
          <a:p>
            <a:pPr marL="114300" indent="0">
              <a:buNone/>
            </a:pPr>
            <a:r>
              <a:rPr lang="cs-CZ" sz="2800" dirty="0"/>
              <a:t>Pak jsem </a:t>
            </a:r>
            <a:r>
              <a:rPr lang="cs-CZ" sz="2800" dirty="0" smtClean="0">
                <a:solidFill>
                  <a:srgbClr val="FF0000"/>
                </a:solidFill>
              </a:rPr>
              <a:t>j</a:t>
            </a:r>
            <a:r>
              <a:rPr lang="cs-CZ" sz="2800" dirty="0">
                <a:solidFill>
                  <a:srgbClr val="FF0000"/>
                </a:solidFill>
              </a:rPr>
              <a:t>í</a:t>
            </a:r>
            <a:r>
              <a:rPr lang="cs-CZ" sz="2800" dirty="0" smtClean="0">
                <a:solidFill>
                  <a:srgbClr val="FF0000"/>
                </a:solidFill>
              </a:rPr>
              <a:t> </a:t>
            </a:r>
            <a:r>
              <a:rPr lang="cs-CZ" sz="2800" dirty="0"/>
              <a:t>i zavolal. Nevzala to. Asi jsem </a:t>
            </a:r>
            <a:r>
              <a:rPr lang="cs-CZ" sz="2800" dirty="0" smtClean="0">
                <a:solidFill>
                  <a:srgbClr val="FF0000"/>
                </a:solidFill>
              </a:rPr>
              <a:t>j</a:t>
            </a:r>
            <a:r>
              <a:rPr lang="cs-CZ" sz="2800" dirty="0">
                <a:solidFill>
                  <a:srgbClr val="FF0000"/>
                </a:solidFill>
              </a:rPr>
              <a:t>í</a:t>
            </a:r>
            <a:r>
              <a:rPr lang="cs-CZ" sz="2800" dirty="0" smtClean="0">
                <a:solidFill>
                  <a:srgbClr val="FF0000"/>
                </a:solidFill>
              </a:rPr>
              <a:t> </a:t>
            </a:r>
            <a:r>
              <a:rPr lang="cs-CZ" sz="2800" dirty="0"/>
              <a:t>ukradený. Zapomenu na </a:t>
            </a:r>
            <a:r>
              <a:rPr lang="cs-CZ" sz="2800" dirty="0" smtClean="0">
                <a:solidFill>
                  <a:srgbClr val="FF0000"/>
                </a:solidFill>
              </a:rPr>
              <a:t>n</a:t>
            </a:r>
            <a:r>
              <a:rPr lang="cs-CZ" sz="2800" dirty="0">
                <a:solidFill>
                  <a:srgbClr val="FF0000"/>
                </a:solidFill>
              </a:rPr>
              <a:t>i</a:t>
            </a:r>
            <a:r>
              <a:rPr lang="cs-CZ" sz="2800" dirty="0" smtClean="0">
                <a:solidFill>
                  <a:srgbClr val="FF0000"/>
                </a:solidFill>
              </a:rPr>
              <a:t> </a:t>
            </a:r>
            <a:r>
              <a:rPr lang="cs-CZ" sz="2800" dirty="0"/>
              <a:t>. Nejde to. Asi </a:t>
            </a:r>
            <a:r>
              <a:rPr lang="cs-CZ" sz="2800" dirty="0" smtClean="0">
                <a:solidFill>
                  <a:srgbClr val="FF0000"/>
                </a:solidFill>
              </a:rPr>
              <a:t>ji</a:t>
            </a:r>
            <a:r>
              <a:rPr lang="cs-CZ" sz="2800" dirty="0" smtClean="0"/>
              <a:t> </a:t>
            </a:r>
            <a:r>
              <a:rPr lang="cs-CZ" sz="2800" dirty="0"/>
              <a:t>miluji. Ach jo………  </a:t>
            </a:r>
          </a:p>
          <a:p>
            <a:pPr marL="571500" indent="-457200" algn="ctr">
              <a:buAutoNum type="arabicPeriod"/>
            </a:pPr>
            <a:endParaRPr lang="cs-CZ" sz="2800" dirty="0"/>
          </a:p>
        </p:txBody>
      </p:sp>
    </p:spTree>
    <p:extLst>
      <p:ext uri="{BB962C8B-B14F-4D97-AF65-F5344CB8AC3E}">
        <p14:creationId xmlns:p14="http://schemas.microsoft.com/office/powerpoint/2010/main" val="226076487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u="sng" dirty="0" smtClean="0"/>
              <a:t>Zájmeno ON</a:t>
            </a:r>
            <a:endParaRPr lang="cs-CZ" u="sng" dirty="0"/>
          </a:p>
        </p:txBody>
      </p:sp>
      <p:sp>
        <p:nvSpPr>
          <p:cNvPr id="3" name="Zástupný symbol pro obsah 2"/>
          <p:cNvSpPr>
            <a:spLocks noGrp="1"/>
          </p:cNvSpPr>
          <p:nvPr>
            <p:ph idx="1"/>
          </p:nvPr>
        </p:nvSpPr>
        <p:spPr>
          <a:xfrm>
            <a:off x="457200" y="1600200"/>
            <a:ext cx="7620000" cy="5069160"/>
          </a:xfrm>
        </p:spPr>
        <p:txBody>
          <a:bodyPr>
            <a:normAutofit lnSpcReduction="10000"/>
          </a:bodyPr>
          <a:lstStyle/>
          <a:p>
            <a:pPr marL="114300" indent="0" algn="ctr">
              <a:buNone/>
            </a:pPr>
            <a:r>
              <a:rPr lang="cs-CZ" dirty="0" smtClean="0"/>
              <a:t>1.on</a:t>
            </a:r>
          </a:p>
          <a:p>
            <a:pPr marL="114300" indent="0" algn="ctr">
              <a:buNone/>
            </a:pPr>
            <a:r>
              <a:rPr lang="cs-CZ" dirty="0" smtClean="0"/>
              <a:t>2. jeho, ho, jej, něj</a:t>
            </a:r>
          </a:p>
          <a:p>
            <a:pPr marL="114300" indent="0" algn="ctr">
              <a:buNone/>
            </a:pPr>
            <a:r>
              <a:rPr lang="cs-CZ" dirty="0" smtClean="0"/>
              <a:t>3. jemu, mu, němu</a:t>
            </a:r>
          </a:p>
          <a:p>
            <a:pPr marL="114300" indent="0" algn="ctr">
              <a:buNone/>
            </a:pPr>
            <a:r>
              <a:rPr lang="cs-CZ" dirty="0" smtClean="0"/>
              <a:t>4. jej, ho, něj, něho</a:t>
            </a:r>
          </a:p>
          <a:p>
            <a:pPr marL="114300" indent="0" algn="ctr">
              <a:buNone/>
            </a:pPr>
            <a:r>
              <a:rPr lang="cs-CZ" dirty="0" smtClean="0"/>
              <a:t>6. (o) něm</a:t>
            </a:r>
          </a:p>
          <a:p>
            <a:pPr marL="114300" indent="0" algn="ctr">
              <a:buNone/>
            </a:pPr>
            <a:r>
              <a:rPr lang="cs-CZ" dirty="0" smtClean="0"/>
              <a:t>7. jím, ním</a:t>
            </a:r>
          </a:p>
          <a:p>
            <a:pPr marL="114300" indent="0">
              <a:buNone/>
            </a:pPr>
            <a:r>
              <a:rPr lang="cs-CZ" b="1" dirty="0" smtClean="0"/>
              <a:t>Do vět doplň správný tar zájmena ON:</a:t>
            </a:r>
          </a:p>
          <a:p>
            <a:pPr marL="114300" indent="0">
              <a:buNone/>
            </a:pPr>
            <a:r>
              <a:rPr lang="cs-CZ" dirty="0" smtClean="0"/>
              <a:t>Potkala jsem ….. včera. Byl to …..! Vrazila jsem do ….. . Omlouval se, že ….. to mrzí. Byla jsem k ….. krutá. Ať si nemyslí, že mám </a:t>
            </a:r>
          </a:p>
          <a:p>
            <a:pPr marL="114300" indent="0">
              <a:buNone/>
            </a:pPr>
            <a:r>
              <a:rPr lang="cs-CZ" dirty="0" smtClean="0"/>
              <a:t>o ….. zájem. Konečně </a:t>
            </a:r>
            <a:r>
              <a:rPr lang="cs-CZ" dirty="0" err="1" smtClean="0"/>
              <a:t>smska</a:t>
            </a:r>
            <a:r>
              <a:rPr lang="cs-CZ" dirty="0" smtClean="0"/>
              <a:t> od ….. .  Mám s ….. jít do kina? Telefon zvoní! Zvednu ….. ? Pořád na ….. myslím. ….. je to asi jedno.  Jak ….. to mám říct, že mám o ….. zájem? Vezmu ….. na milost. Povím o ….. kamarádce a pak ….. napíšu. Bez ….. je to o ničem….. </a:t>
            </a:r>
          </a:p>
        </p:txBody>
      </p:sp>
      <p:pic>
        <p:nvPicPr>
          <p:cNvPr id="2050" name="Picture 2" descr="C:\Users\ZS SLOVAN\AppData\Local\Microsoft\Windows\Temporary Internet Files\Content.IE5\3SU5QH8X\MC90044043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1563" y="2038350"/>
            <a:ext cx="1828800" cy="1724025"/>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C:\Users\ZS SLOVAN\AppData\Local\Microsoft\Windows\Temporary Internet Files\Content.IE5\4E085ND5\MC90043798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62650" y="2068513"/>
            <a:ext cx="1905000" cy="1377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75727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Zvládnul jsi to bez chyby?</a:t>
            </a:r>
            <a:endParaRPr lang="cs-CZ" dirty="0"/>
          </a:p>
        </p:txBody>
      </p:sp>
      <p:sp>
        <p:nvSpPr>
          <p:cNvPr id="3" name="Zástupný symbol pro obsah 2"/>
          <p:cNvSpPr>
            <a:spLocks noGrp="1"/>
          </p:cNvSpPr>
          <p:nvPr>
            <p:ph idx="1"/>
          </p:nvPr>
        </p:nvSpPr>
        <p:spPr/>
        <p:txBody>
          <a:bodyPr>
            <a:normAutofit/>
          </a:bodyPr>
          <a:lstStyle/>
          <a:p>
            <a:pPr marL="114300" indent="0">
              <a:buNone/>
            </a:pPr>
            <a:r>
              <a:rPr lang="cs-CZ" sz="2800" dirty="0"/>
              <a:t>Potkala </a:t>
            </a:r>
            <a:r>
              <a:rPr lang="cs-CZ" sz="2800" dirty="0" smtClean="0"/>
              <a:t>jsem </a:t>
            </a:r>
            <a:r>
              <a:rPr lang="cs-CZ" sz="2800" dirty="0" smtClean="0">
                <a:solidFill>
                  <a:srgbClr val="FF0000"/>
                </a:solidFill>
              </a:rPr>
              <a:t>ho</a:t>
            </a:r>
            <a:r>
              <a:rPr lang="cs-CZ" sz="2800" dirty="0" smtClean="0"/>
              <a:t> </a:t>
            </a:r>
            <a:r>
              <a:rPr lang="cs-CZ" sz="2800" dirty="0"/>
              <a:t>včera. Byl to </a:t>
            </a:r>
            <a:r>
              <a:rPr lang="cs-CZ" sz="2800" dirty="0" smtClean="0">
                <a:solidFill>
                  <a:srgbClr val="FF0000"/>
                </a:solidFill>
              </a:rPr>
              <a:t>on</a:t>
            </a:r>
            <a:r>
              <a:rPr lang="cs-CZ" sz="2800" dirty="0" smtClean="0"/>
              <a:t>! </a:t>
            </a:r>
            <a:r>
              <a:rPr lang="cs-CZ" sz="2800" dirty="0"/>
              <a:t>Vrazila jsem </a:t>
            </a:r>
            <a:r>
              <a:rPr lang="cs-CZ" sz="2800" dirty="0" smtClean="0"/>
              <a:t>do </a:t>
            </a:r>
            <a:r>
              <a:rPr lang="cs-CZ" sz="2800" dirty="0" smtClean="0">
                <a:solidFill>
                  <a:srgbClr val="FF0000"/>
                </a:solidFill>
              </a:rPr>
              <a:t>něj </a:t>
            </a:r>
            <a:r>
              <a:rPr lang="cs-CZ" sz="2800" dirty="0"/>
              <a:t>. Omlouval se, že </a:t>
            </a:r>
            <a:r>
              <a:rPr lang="cs-CZ" sz="2800" dirty="0" smtClean="0">
                <a:solidFill>
                  <a:srgbClr val="FF0000"/>
                </a:solidFill>
              </a:rPr>
              <a:t>ho</a:t>
            </a:r>
            <a:r>
              <a:rPr lang="cs-CZ" sz="2800" dirty="0" smtClean="0"/>
              <a:t> </a:t>
            </a:r>
            <a:r>
              <a:rPr lang="cs-CZ" sz="2800" dirty="0"/>
              <a:t>to mrzí. Byla jsem k </a:t>
            </a:r>
            <a:r>
              <a:rPr lang="cs-CZ" sz="2800" dirty="0" smtClean="0">
                <a:solidFill>
                  <a:srgbClr val="FF0000"/>
                </a:solidFill>
              </a:rPr>
              <a:t>němu</a:t>
            </a:r>
            <a:r>
              <a:rPr lang="cs-CZ" sz="2800" dirty="0" smtClean="0"/>
              <a:t> </a:t>
            </a:r>
            <a:r>
              <a:rPr lang="cs-CZ" sz="2800" dirty="0"/>
              <a:t>krutá. Ať si nemyslí, že mám </a:t>
            </a:r>
            <a:r>
              <a:rPr lang="cs-CZ" sz="2800" dirty="0" smtClean="0"/>
              <a:t>o </a:t>
            </a:r>
            <a:r>
              <a:rPr lang="cs-CZ" sz="2800" dirty="0" smtClean="0">
                <a:solidFill>
                  <a:srgbClr val="FF0000"/>
                </a:solidFill>
              </a:rPr>
              <a:t>něho</a:t>
            </a:r>
            <a:r>
              <a:rPr lang="cs-CZ" sz="2800" dirty="0" smtClean="0"/>
              <a:t> </a:t>
            </a:r>
            <a:r>
              <a:rPr lang="cs-CZ" sz="2800" dirty="0"/>
              <a:t>zájem. Konečně </a:t>
            </a:r>
            <a:r>
              <a:rPr lang="cs-CZ" sz="2800" dirty="0" err="1"/>
              <a:t>smska</a:t>
            </a:r>
            <a:r>
              <a:rPr lang="cs-CZ" sz="2800" dirty="0"/>
              <a:t> </a:t>
            </a:r>
            <a:r>
              <a:rPr lang="cs-CZ" sz="2800" dirty="0" smtClean="0"/>
              <a:t>od </a:t>
            </a:r>
            <a:r>
              <a:rPr lang="cs-CZ" sz="2800" dirty="0" smtClean="0">
                <a:solidFill>
                  <a:srgbClr val="FF0000"/>
                </a:solidFill>
              </a:rPr>
              <a:t>něj</a:t>
            </a:r>
            <a:r>
              <a:rPr lang="cs-CZ" sz="2800" dirty="0" smtClean="0"/>
              <a:t>. Mám </a:t>
            </a:r>
            <a:r>
              <a:rPr lang="cs-CZ" sz="2800" dirty="0"/>
              <a:t>s </a:t>
            </a:r>
            <a:r>
              <a:rPr lang="cs-CZ" sz="2800" dirty="0" smtClean="0">
                <a:solidFill>
                  <a:srgbClr val="FF0000"/>
                </a:solidFill>
              </a:rPr>
              <a:t>ním</a:t>
            </a:r>
            <a:r>
              <a:rPr lang="cs-CZ" sz="2800" dirty="0" smtClean="0"/>
              <a:t> </a:t>
            </a:r>
            <a:r>
              <a:rPr lang="cs-CZ" sz="2800" dirty="0"/>
              <a:t>jít do kina? Telefon zvoní! Zvednu </a:t>
            </a:r>
            <a:r>
              <a:rPr lang="cs-CZ" sz="2800" dirty="0" smtClean="0">
                <a:solidFill>
                  <a:srgbClr val="FF0000"/>
                </a:solidFill>
              </a:rPr>
              <a:t>ho</a:t>
            </a:r>
            <a:r>
              <a:rPr lang="cs-CZ" sz="2800" dirty="0" smtClean="0"/>
              <a:t>? </a:t>
            </a:r>
            <a:r>
              <a:rPr lang="cs-CZ" sz="2800" dirty="0"/>
              <a:t>Pořád na </a:t>
            </a:r>
            <a:r>
              <a:rPr lang="cs-CZ" sz="2800" dirty="0" smtClean="0">
                <a:solidFill>
                  <a:srgbClr val="FF0000"/>
                </a:solidFill>
              </a:rPr>
              <a:t>něho</a:t>
            </a:r>
            <a:r>
              <a:rPr lang="cs-CZ" sz="2800" dirty="0" smtClean="0"/>
              <a:t> </a:t>
            </a:r>
            <a:r>
              <a:rPr lang="cs-CZ" sz="2800" dirty="0"/>
              <a:t>myslím. </a:t>
            </a:r>
            <a:r>
              <a:rPr lang="cs-CZ" sz="2800" dirty="0" smtClean="0">
                <a:solidFill>
                  <a:srgbClr val="FF0000"/>
                </a:solidFill>
              </a:rPr>
              <a:t>Jemu</a:t>
            </a:r>
            <a:r>
              <a:rPr lang="cs-CZ" sz="2800" dirty="0" smtClean="0"/>
              <a:t> </a:t>
            </a:r>
            <a:r>
              <a:rPr lang="cs-CZ" sz="2800" dirty="0"/>
              <a:t>je to asi jedno.  Jak </a:t>
            </a:r>
            <a:r>
              <a:rPr lang="cs-CZ" sz="2800" dirty="0" smtClean="0">
                <a:solidFill>
                  <a:srgbClr val="FF0000"/>
                </a:solidFill>
              </a:rPr>
              <a:t>mu</a:t>
            </a:r>
            <a:r>
              <a:rPr lang="cs-CZ" sz="2800" dirty="0" smtClean="0"/>
              <a:t> </a:t>
            </a:r>
            <a:r>
              <a:rPr lang="cs-CZ" sz="2800" dirty="0"/>
              <a:t>to mám říct, že mám o </a:t>
            </a:r>
            <a:r>
              <a:rPr lang="cs-CZ" sz="2800" dirty="0" smtClean="0">
                <a:solidFill>
                  <a:srgbClr val="FF0000"/>
                </a:solidFill>
              </a:rPr>
              <a:t>něho</a:t>
            </a:r>
            <a:r>
              <a:rPr lang="cs-CZ" sz="2800" dirty="0" smtClean="0"/>
              <a:t> </a:t>
            </a:r>
            <a:r>
              <a:rPr lang="cs-CZ" sz="2800" dirty="0"/>
              <a:t>zájem? Vezmu </a:t>
            </a:r>
            <a:r>
              <a:rPr lang="cs-CZ" sz="2800" dirty="0" smtClean="0">
                <a:solidFill>
                  <a:srgbClr val="FF0000"/>
                </a:solidFill>
              </a:rPr>
              <a:t>ho</a:t>
            </a:r>
            <a:r>
              <a:rPr lang="cs-CZ" sz="2800" dirty="0" smtClean="0"/>
              <a:t> </a:t>
            </a:r>
            <a:r>
              <a:rPr lang="cs-CZ" sz="2800" dirty="0"/>
              <a:t>na milost. Povím o </a:t>
            </a:r>
            <a:r>
              <a:rPr lang="cs-CZ" sz="2800" dirty="0" smtClean="0">
                <a:solidFill>
                  <a:srgbClr val="FF0000"/>
                </a:solidFill>
              </a:rPr>
              <a:t>něm</a:t>
            </a:r>
            <a:r>
              <a:rPr lang="cs-CZ" sz="2800" dirty="0" smtClean="0"/>
              <a:t> </a:t>
            </a:r>
            <a:r>
              <a:rPr lang="cs-CZ" sz="2800" dirty="0"/>
              <a:t>kamarádce a pak </a:t>
            </a:r>
            <a:r>
              <a:rPr lang="cs-CZ" sz="2800" dirty="0" smtClean="0">
                <a:solidFill>
                  <a:srgbClr val="FF0000"/>
                </a:solidFill>
              </a:rPr>
              <a:t>mu</a:t>
            </a:r>
            <a:r>
              <a:rPr lang="cs-CZ" sz="2800" dirty="0" smtClean="0"/>
              <a:t> </a:t>
            </a:r>
            <a:r>
              <a:rPr lang="cs-CZ" sz="2800" dirty="0"/>
              <a:t>napíšu. Bez </a:t>
            </a:r>
            <a:r>
              <a:rPr lang="cs-CZ" sz="2800" dirty="0" smtClean="0">
                <a:solidFill>
                  <a:srgbClr val="FF0000"/>
                </a:solidFill>
              </a:rPr>
              <a:t>něho</a:t>
            </a:r>
            <a:r>
              <a:rPr lang="cs-CZ" sz="2800" dirty="0" smtClean="0"/>
              <a:t> </a:t>
            </a:r>
            <a:r>
              <a:rPr lang="cs-CZ" sz="2800" dirty="0"/>
              <a:t>je to o ničem….. </a:t>
            </a:r>
          </a:p>
          <a:p>
            <a:endParaRPr lang="cs-CZ" sz="2800" dirty="0"/>
          </a:p>
        </p:txBody>
      </p:sp>
    </p:spTree>
    <p:extLst>
      <p:ext uri="{BB962C8B-B14F-4D97-AF65-F5344CB8AC3E}">
        <p14:creationId xmlns:p14="http://schemas.microsoft.com/office/powerpoint/2010/main" val="40893406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u="sng" dirty="0" smtClean="0"/>
              <a:t>sebou / s sebou</a:t>
            </a:r>
            <a:endParaRPr lang="cs-CZ" u="sng" dirty="0"/>
          </a:p>
        </p:txBody>
      </p:sp>
      <p:sp>
        <p:nvSpPr>
          <p:cNvPr id="3" name="Zástupný symbol pro obsah 2"/>
          <p:cNvSpPr>
            <a:spLocks noGrp="1"/>
          </p:cNvSpPr>
          <p:nvPr>
            <p:ph idx="1"/>
          </p:nvPr>
        </p:nvSpPr>
        <p:spPr/>
        <p:txBody>
          <a:bodyPr/>
          <a:lstStyle/>
          <a:p>
            <a:pPr marL="114300" indent="0">
              <a:buNone/>
            </a:pPr>
            <a:r>
              <a:rPr lang="cs-CZ" dirty="0" smtClean="0">
                <a:solidFill>
                  <a:srgbClr val="7030A0"/>
                </a:solidFill>
              </a:rPr>
              <a:t>                 </a:t>
            </a:r>
            <a:r>
              <a:rPr lang="cs-CZ" b="1" dirty="0" smtClean="0">
                <a:solidFill>
                  <a:srgbClr val="FF0000"/>
                </a:solidFill>
              </a:rPr>
              <a:t>s sebou</a:t>
            </a:r>
            <a:r>
              <a:rPr lang="cs-CZ" dirty="0" smtClean="0">
                <a:solidFill>
                  <a:srgbClr val="7030A0"/>
                </a:solidFill>
              </a:rPr>
              <a:t>         vezmi s sebou bratra  </a:t>
            </a:r>
            <a:r>
              <a:rPr lang="cs-CZ" dirty="0" smtClean="0"/>
              <a:t>( já a bratr – dva)</a:t>
            </a:r>
          </a:p>
          <a:p>
            <a:pPr marL="114300" indent="0">
              <a:buNone/>
            </a:pPr>
            <a:r>
              <a:rPr lang="cs-CZ" dirty="0">
                <a:solidFill>
                  <a:srgbClr val="7030A0"/>
                </a:solidFill>
              </a:rPr>
              <a:t> </a:t>
            </a:r>
            <a:r>
              <a:rPr lang="cs-CZ" dirty="0" smtClean="0">
                <a:solidFill>
                  <a:srgbClr val="7030A0"/>
                </a:solidFill>
              </a:rPr>
              <a:t>                   </a:t>
            </a:r>
            <a:r>
              <a:rPr lang="cs-CZ" b="1" dirty="0" smtClean="0">
                <a:solidFill>
                  <a:srgbClr val="FF0000"/>
                </a:solidFill>
              </a:rPr>
              <a:t>sebou  </a:t>
            </a:r>
            <a:r>
              <a:rPr lang="cs-CZ" dirty="0" smtClean="0">
                <a:solidFill>
                  <a:srgbClr val="7030A0"/>
                </a:solidFill>
              </a:rPr>
              <a:t>       házel sebou                  </a:t>
            </a:r>
            <a:r>
              <a:rPr lang="cs-CZ" dirty="0" smtClean="0"/>
              <a:t>(jeden)           </a:t>
            </a:r>
          </a:p>
          <a:p>
            <a:pPr marL="114300" indent="0">
              <a:buNone/>
            </a:pPr>
            <a:r>
              <a:rPr lang="cs-CZ" b="1" dirty="0" smtClean="0"/>
              <a:t>Najdi v textu chyby:</a:t>
            </a:r>
          </a:p>
          <a:p>
            <a:pPr marL="114300" indent="0">
              <a:buNone/>
            </a:pPr>
            <a:r>
              <a:rPr lang="cs-CZ" sz="2400" dirty="0" smtClean="0"/>
              <a:t>Zabalím si sebou velkou svačinu. Hoď se sebou! Kapr už sebou hází ve vodě. Těší se, že ho vezmu sebou na výlet. Všichni se sebou trhli, když jsem ho vylovil. Chceš brát sebou na kolo rybu? Samo sebou! To si sebou můžeš vzít klidně i slona. Polekaně jsem s sebou cuknul. Slona bych sebou na kole vláčet nechtěl. Mrskej sebou jak chceš, dneska zůstaneš ve vaně.  Jsem sám sebou spokojený. Takové rozhodnutí se sebou nese i riziko. </a:t>
            </a:r>
          </a:p>
          <a:p>
            <a:pPr marL="114300" indent="0">
              <a:buNone/>
            </a:pPr>
            <a:endParaRPr lang="cs-CZ" b="1" dirty="0" smtClean="0"/>
          </a:p>
          <a:p>
            <a:pPr marL="114300" indent="0">
              <a:buNone/>
            </a:pPr>
            <a:endParaRPr lang="cs-CZ" dirty="0"/>
          </a:p>
        </p:txBody>
      </p:sp>
      <p:sp>
        <p:nvSpPr>
          <p:cNvPr id="4" name="Šipka doprava 3"/>
          <p:cNvSpPr/>
          <p:nvPr/>
        </p:nvSpPr>
        <p:spPr>
          <a:xfrm>
            <a:off x="683568" y="1844824"/>
            <a:ext cx="978408" cy="48463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3074" name="Picture 2" descr="C:\Users\ZS SLOVAN\AppData\Local\Microsoft\Windows\Temporary Internet Files\Content.IE5\EZIGLEZZ\MC900437797[2].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28715" y="5903302"/>
            <a:ext cx="1061988" cy="954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47389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dirty="0"/>
              <a:t>vlastní tvorba</a:t>
            </a:r>
          </a:p>
          <a:p>
            <a:r>
              <a:rPr lang="cs-CZ" dirty="0"/>
              <a:t>http://office.microsoft.com</a:t>
            </a:r>
          </a:p>
          <a:p>
            <a:endParaRPr lang="cs-CZ" dirty="0"/>
          </a:p>
        </p:txBody>
      </p:sp>
    </p:spTree>
    <p:extLst>
      <p:ext uri="{BB962C8B-B14F-4D97-AF65-F5344CB8AC3E}">
        <p14:creationId xmlns:p14="http://schemas.microsoft.com/office/powerpoint/2010/main" val="44862248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usedství">
  <a:themeElements>
    <a:clrScheme name="Administrativní">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Kancelář">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ousedství">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1037</TotalTime>
  <Words>883</Words>
  <Application>Microsoft Office PowerPoint</Application>
  <PresentationFormat>Předvádění na obrazovce (4:3)</PresentationFormat>
  <Paragraphs>71</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Sousedství</vt:lpstr>
      <vt:lpstr>Prezentace aplikace PowerPoint</vt:lpstr>
      <vt:lpstr>Anotace</vt:lpstr>
      <vt:lpstr>Zájmeno JÁ</vt:lpstr>
      <vt:lpstr>Zájmeno ONA</vt:lpstr>
      <vt:lpstr>Máš to správně?</vt:lpstr>
      <vt:lpstr>Zájmeno ON</vt:lpstr>
      <vt:lpstr>Zvládnul jsi to bez chyby?</vt:lpstr>
      <vt:lpstr>sebou / s sebou</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Zájmena – skloňování</dc:title>
  <dc:creator>ZS SLOVAN</dc:creator>
  <cp:lastModifiedBy>ZS SLOVAN</cp:lastModifiedBy>
  <cp:revision>21</cp:revision>
  <dcterms:created xsi:type="dcterms:W3CDTF">2012-05-05T19:56:30Z</dcterms:created>
  <dcterms:modified xsi:type="dcterms:W3CDTF">2012-05-28T19:54:43Z</dcterms:modified>
</cp:coreProperties>
</file>