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2AC7-5BA2-48B4-A2D5-07FF6A056A46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35AA4-9EE7-4635-B329-2A147F067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2AC7-5BA2-48B4-A2D5-07FF6A056A46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35AA4-9EE7-4635-B329-2A147F067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2AC7-5BA2-48B4-A2D5-07FF6A056A46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35AA4-9EE7-4635-B329-2A147F067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2AC7-5BA2-48B4-A2D5-07FF6A056A46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35AA4-9EE7-4635-B329-2A147F067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2AC7-5BA2-48B4-A2D5-07FF6A056A46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35AA4-9EE7-4635-B329-2A147F067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2AC7-5BA2-48B4-A2D5-07FF6A056A46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35AA4-9EE7-4635-B329-2A147F067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2AC7-5BA2-48B4-A2D5-07FF6A056A46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35AA4-9EE7-4635-B329-2A147F067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2AC7-5BA2-48B4-A2D5-07FF6A056A46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35AA4-9EE7-4635-B329-2A147F06726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2AC7-5BA2-48B4-A2D5-07FF6A056A46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235AA4-9EE7-4635-B329-2A147F06726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2AC7-5BA2-48B4-A2D5-07FF6A056A46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35AA4-9EE7-4635-B329-2A147F067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42AC7-5BA2-48B4-A2D5-07FF6A056A46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35AA4-9EE7-4635-B329-2A147F0672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91235AA4-9EE7-4635-B329-2A147F06726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BE442AC7-5BA2-48B4-A2D5-07FF6A056A46}" type="datetimeFigureOut">
              <a:rPr lang="cs-CZ" smtClean="0"/>
              <a:t>28.5.2012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</a:t>
            </a:r>
            <a:r>
              <a:rPr lang="cs-CZ" smtClean="0"/>
              <a:t>- 9.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– pravopis číslovek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19. 3. </a:t>
            </a:r>
            <a:r>
              <a:rPr lang="cs-CZ" dirty="0"/>
              <a:t>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VY_32_INOVACE_08_MF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294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vytvořena jako přehled základních pravopisných jevů týkajících se číslovek. Upozorňuje na časté chyby v pravopisu číslovek. Součástí je kontrolní úkol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Pilotáž – ve vyšších ročnících je doplněním část o pravopisu složených výrazů. Celá prezentace se dá použít vlastně jako zápis do sešitu, kontrolní úkol pak </a:t>
            </a:r>
            <a:r>
              <a:rPr lang="cs-CZ" smtClean="0"/>
              <a:t>jako test.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436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2564160" y="260648"/>
            <a:ext cx="3159224" cy="1537328"/>
          </a:xfrm>
          <a:prstGeom prst="horizontalScroll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Ř</a:t>
            </a:r>
            <a:r>
              <a:rPr lang="cs-CZ" sz="3600" b="1" dirty="0" smtClean="0">
                <a:solidFill>
                  <a:schemeClr val="tx1"/>
                </a:solidFill>
              </a:rPr>
              <a:t>adové číslovky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294967295"/>
          </p:nvPr>
        </p:nvSpPr>
        <p:spPr>
          <a:xfrm>
            <a:off x="257572" y="1241081"/>
            <a:ext cx="7772400" cy="4943475"/>
          </a:xfrm>
        </p:spPr>
        <p:txBody>
          <a:bodyPr>
            <a:normAutofit lnSpcReduction="10000"/>
          </a:bodyPr>
          <a:lstStyle/>
          <a:p>
            <a:pPr marL="114300" indent="0" algn="ctr">
              <a:buNone/>
            </a:pPr>
            <a:endParaRPr lang="cs-CZ" sz="4000" b="1" dirty="0"/>
          </a:p>
          <a:p>
            <a:pPr marL="114300" indent="0" algn="ctr">
              <a:buNone/>
            </a:pPr>
            <a:r>
              <a:rPr lang="cs-CZ" sz="4000" b="1" dirty="0" smtClean="0"/>
              <a:t> za řadovou číslovkou se píše tečka</a:t>
            </a:r>
          </a:p>
          <a:p>
            <a:pPr marL="114300" indent="0" algn="ctr">
              <a:buNone/>
            </a:pPr>
            <a:endParaRPr lang="cs-CZ" sz="4000" b="1" dirty="0"/>
          </a:p>
          <a:p>
            <a:pPr marL="114300" indent="0" algn="ctr">
              <a:buNone/>
            </a:pPr>
            <a:r>
              <a:rPr lang="cs-CZ" sz="2800" dirty="0" smtClean="0"/>
              <a:t>3. strana                                                   </a:t>
            </a:r>
          </a:p>
          <a:p>
            <a:pPr marL="114300" indent="0" algn="ctr">
              <a:buNone/>
            </a:pPr>
            <a:r>
              <a:rPr lang="cs-CZ" sz="2800" dirty="0"/>
              <a:t>2</a:t>
            </a:r>
            <a:r>
              <a:rPr lang="cs-CZ" sz="2800" dirty="0" smtClean="0"/>
              <a:t>. světová válka</a:t>
            </a:r>
          </a:p>
          <a:p>
            <a:pPr marL="114300" indent="0" algn="ctr">
              <a:buNone/>
            </a:pPr>
            <a:r>
              <a:rPr lang="cs-CZ" sz="2800" dirty="0" smtClean="0"/>
              <a:t>Karel IV.</a:t>
            </a:r>
          </a:p>
          <a:p>
            <a:pPr marL="114300" indent="0" algn="ctr">
              <a:buNone/>
            </a:pPr>
            <a:r>
              <a:rPr lang="cs-CZ" sz="2800" dirty="0" smtClean="0"/>
              <a:t>1. pomoc</a:t>
            </a:r>
          </a:p>
          <a:p>
            <a:pPr marL="114300" indent="0" algn="ctr">
              <a:buNone/>
            </a:pPr>
            <a:endParaRPr lang="cs-CZ" sz="2800" b="1" dirty="0" smtClean="0"/>
          </a:p>
          <a:p>
            <a:pPr marL="114300" indent="0" algn="ctr">
              <a:buNone/>
            </a:pPr>
            <a:r>
              <a:rPr lang="cs-CZ" sz="2800" dirty="0" smtClean="0"/>
              <a:t>Ptáme se otázkou </a:t>
            </a:r>
            <a:r>
              <a:rPr lang="cs-CZ" sz="2800" b="1" dirty="0" smtClean="0"/>
              <a:t>který, která, které?</a:t>
            </a:r>
          </a:p>
          <a:p>
            <a:pPr marL="114300" indent="0">
              <a:buNone/>
            </a:pPr>
            <a:endParaRPr lang="cs-CZ" sz="2800" b="1" dirty="0" smtClean="0"/>
          </a:p>
          <a:p>
            <a:pPr marL="114300" indent="0">
              <a:buNone/>
            </a:pPr>
            <a:endParaRPr lang="cs-CZ" sz="2800" b="1" dirty="0" smtClean="0"/>
          </a:p>
          <a:p>
            <a:pPr marL="114300" indent="0">
              <a:buNone/>
            </a:pPr>
            <a:endParaRPr lang="cs-CZ" sz="2800" b="1" dirty="0" smtClean="0"/>
          </a:p>
          <a:p>
            <a:pPr marL="114300" indent="0">
              <a:buNone/>
            </a:pPr>
            <a:endParaRPr lang="cs-CZ" sz="2800" b="1" dirty="0" smtClean="0"/>
          </a:p>
          <a:p>
            <a:pPr marL="628650" indent="-514350">
              <a:buAutoNum type="arabicPeriod"/>
            </a:pPr>
            <a:endParaRPr lang="cs-CZ" sz="2800" b="1" dirty="0" smtClean="0"/>
          </a:p>
          <a:p>
            <a:pPr marL="114300" indent="0">
              <a:buNone/>
            </a:pPr>
            <a:endParaRPr lang="cs-CZ" sz="2800" b="1" dirty="0" smtClean="0"/>
          </a:p>
          <a:p>
            <a:pPr marL="114300" indent="0"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9372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2667325" y="137188"/>
            <a:ext cx="2439144" cy="1465320"/>
          </a:xfrm>
          <a:prstGeom prst="horizontalScroll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S</a:t>
            </a:r>
            <a:r>
              <a:rPr lang="cs-CZ" sz="3600" b="1" dirty="0" smtClean="0">
                <a:solidFill>
                  <a:schemeClr val="tx1"/>
                </a:solidFill>
              </a:rPr>
              <a:t>ložené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číslovky</a:t>
            </a:r>
            <a:endParaRPr lang="cs-CZ" sz="3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0" y="1600200"/>
            <a:ext cx="7620000" cy="4800600"/>
          </a:xfrm>
        </p:spPr>
        <p:txBody>
          <a:bodyPr>
            <a:normAutofit/>
          </a:bodyPr>
          <a:lstStyle/>
          <a:p>
            <a:pPr marL="114300" indent="0" algn="ctr">
              <a:buNone/>
            </a:pPr>
            <a:r>
              <a:rPr lang="cs-CZ" sz="2800" b="1" dirty="0" smtClean="0"/>
              <a:t>složené číslovky se píší zvlášť</a:t>
            </a:r>
          </a:p>
          <a:p>
            <a:pPr marL="114300" indent="0" algn="ctr">
              <a:buNone/>
            </a:pPr>
            <a:endParaRPr lang="cs-CZ" b="1" dirty="0"/>
          </a:p>
          <a:p>
            <a:pPr marL="114300" indent="0" algn="ctr">
              <a:buNone/>
            </a:pPr>
            <a:r>
              <a:rPr lang="cs-CZ" sz="2400" b="1" dirty="0" smtClean="0">
                <a:solidFill>
                  <a:schemeClr val="accent6"/>
                </a:solidFill>
              </a:rPr>
              <a:t>52</a:t>
            </a:r>
            <a:r>
              <a:rPr lang="cs-CZ" sz="2400" b="1" dirty="0" smtClean="0"/>
              <a:t>     padesát dva</a:t>
            </a:r>
          </a:p>
          <a:p>
            <a:pPr marL="114300" indent="0" algn="ctr">
              <a:buNone/>
            </a:pPr>
            <a:endParaRPr lang="cs-CZ" sz="2400" b="1" dirty="0" smtClean="0">
              <a:solidFill>
                <a:schemeClr val="accent6"/>
              </a:solidFill>
            </a:endParaRPr>
          </a:p>
          <a:p>
            <a:pPr marL="114300" indent="0" algn="ctr">
              <a:buNone/>
            </a:pPr>
            <a:r>
              <a:rPr lang="cs-CZ" sz="2400" b="1" dirty="0" smtClean="0">
                <a:solidFill>
                  <a:schemeClr val="accent6"/>
                </a:solidFill>
              </a:rPr>
              <a:t>2 596</a:t>
            </a:r>
            <a:r>
              <a:rPr lang="cs-CZ" sz="2400" b="1" dirty="0" smtClean="0"/>
              <a:t>     dva tisíce pět set devadesát šest</a:t>
            </a:r>
          </a:p>
          <a:p>
            <a:pPr marL="114300" indent="0" algn="ctr">
              <a:buNone/>
            </a:pPr>
            <a:endParaRPr lang="cs-CZ" sz="2400" b="1" dirty="0" smtClean="0">
              <a:solidFill>
                <a:schemeClr val="accent6"/>
              </a:solidFill>
            </a:endParaRPr>
          </a:p>
          <a:p>
            <a:pPr marL="114300" indent="0" algn="ctr">
              <a:buNone/>
            </a:pPr>
            <a:r>
              <a:rPr lang="cs-CZ" sz="2400" b="1" dirty="0" smtClean="0">
                <a:solidFill>
                  <a:schemeClr val="accent6"/>
                </a:solidFill>
              </a:rPr>
              <a:t>187 436 294     </a:t>
            </a:r>
            <a:r>
              <a:rPr lang="cs-CZ" sz="2400" b="1" dirty="0" smtClean="0"/>
              <a:t>sto osmdesát sedm milionů čtyři sta třicet šest tisíc dvě stě devadesát čtyři</a:t>
            </a:r>
          </a:p>
          <a:p>
            <a:pPr marL="114300" indent="0" algn="ctr">
              <a:buNone/>
            </a:pPr>
            <a:endParaRPr lang="cs-CZ" sz="2400" b="1" dirty="0"/>
          </a:p>
          <a:p>
            <a:pPr marL="114300" indent="0" algn="ctr">
              <a:buNone/>
            </a:pPr>
            <a:r>
              <a:rPr lang="cs-CZ" sz="2400" b="1" dirty="0" smtClean="0">
                <a:solidFill>
                  <a:schemeClr val="accent6"/>
                </a:solidFill>
              </a:rPr>
              <a:t> </a:t>
            </a:r>
            <a:r>
              <a:rPr lang="cs-CZ" sz="2400" b="1" dirty="0">
                <a:solidFill>
                  <a:schemeClr val="accent6"/>
                </a:solidFill>
              </a:rPr>
              <a:t>S</a:t>
            </a:r>
            <a:r>
              <a:rPr lang="cs-CZ" sz="2400" b="1" dirty="0" smtClean="0">
                <a:solidFill>
                  <a:schemeClr val="accent6"/>
                </a:solidFill>
              </a:rPr>
              <a:t>ložené číslovky piš dohromady jen na poštovních poukázkách!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sp>
        <p:nvSpPr>
          <p:cNvPr id="5" name="Šrafovaná šipka doprava 4"/>
          <p:cNvSpPr/>
          <p:nvPr/>
        </p:nvSpPr>
        <p:spPr>
          <a:xfrm>
            <a:off x="590925" y="1602508"/>
            <a:ext cx="978408" cy="484632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eva 5"/>
          <p:cNvSpPr/>
          <p:nvPr/>
        </p:nvSpPr>
        <p:spPr>
          <a:xfrm>
            <a:off x="6228184" y="16185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71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2843808" y="260648"/>
            <a:ext cx="2439144" cy="1537328"/>
          </a:xfrm>
          <a:prstGeom prst="horizontalScroll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Složené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výrazy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0" y="1628775"/>
            <a:ext cx="7620000" cy="4800600"/>
          </a:xfrm>
        </p:spPr>
        <p:txBody>
          <a:bodyPr numCol="1"/>
          <a:lstStyle/>
          <a:p>
            <a:pPr marL="114300" indent="0" algn="ctr">
              <a:buNone/>
            </a:pPr>
            <a:endParaRPr lang="cs-CZ" sz="2800" b="1" dirty="0" smtClean="0"/>
          </a:p>
          <a:p>
            <a:pPr marL="114300" indent="0" algn="ctr">
              <a:buNone/>
            </a:pPr>
            <a:r>
              <a:rPr lang="cs-CZ" sz="2800" b="1" dirty="0" smtClean="0"/>
              <a:t>Jak správně napíšeš složený výraz s číslovkou?</a:t>
            </a:r>
          </a:p>
          <a:p>
            <a:pPr marL="114300" indent="0" algn="ctr">
              <a:buNone/>
            </a:pPr>
            <a:endParaRPr lang="cs-CZ" dirty="0"/>
          </a:p>
          <a:p>
            <a:pPr marL="114300" indent="0" algn="ctr">
              <a:buNone/>
            </a:pPr>
            <a:r>
              <a:rPr lang="cs-CZ" dirty="0" smtClean="0"/>
              <a:t>20letý  =  dvacetiletý</a:t>
            </a:r>
          </a:p>
          <a:p>
            <a:pPr marL="114300" indent="0" algn="ctr">
              <a:buNone/>
            </a:pPr>
            <a:r>
              <a:rPr lang="cs-CZ" dirty="0" smtClean="0"/>
              <a:t>8členný  =  osmičlenný</a:t>
            </a:r>
          </a:p>
          <a:p>
            <a:pPr marL="114300" indent="0" algn="ctr">
              <a:buNone/>
            </a:pPr>
            <a:r>
              <a:rPr lang="cs-CZ" dirty="0" smtClean="0"/>
              <a:t>10krát  =  10x  =  desetkrát</a:t>
            </a:r>
          </a:p>
          <a:p>
            <a:pPr marL="114300" indent="0" algn="ctr">
              <a:buNone/>
            </a:pPr>
            <a:endParaRPr lang="cs-CZ" dirty="0"/>
          </a:p>
          <a:p>
            <a:pPr marL="114300" indent="0" algn="ctr">
              <a:buNone/>
            </a:pPr>
            <a:r>
              <a:rPr lang="cs-CZ" sz="2800" b="1" dirty="0"/>
              <a:t>P</a:t>
            </a:r>
            <a:r>
              <a:rPr lang="cs-CZ" sz="2800" b="1" dirty="0" smtClean="0"/>
              <a:t>ři označení jednotek nezapomeň na mezeru!</a:t>
            </a:r>
          </a:p>
          <a:p>
            <a:pPr marL="114300" indent="0" algn="ctr">
              <a:buNone/>
            </a:pPr>
            <a:r>
              <a:rPr lang="cs-CZ" dirty="0" smtClean="0"/>
              <a:t>7 m  = sedm metrů</a:t>
            </a:r>
          </a:p>
          <a:p>
            <a:pPr marL="114300" indent="0" algn="ctr">
              <a:buNone/>
            </a:pPr>
            <a:endParaRPr lang="cs-CZ" dirty="0"/>
          </a:p>
          <a:p>
            <a:pPr marL="114300" indent="0" algn="ctr">
              <a:buNone/>
            </a:pPr>
            <a:r>
              <a:rPr lang="cs-CZ" dirty="0" smtClean="0"/>
              <a:t>100 %  =  sto procent </a:t>
            </a:r>
          </a:p>
          <a:p>
            <a:pPr marL="114300" indent="0" algn="ct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809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2381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6"/>
                </a:solidFill>
              </a:rPr>
              <a:t>Co je úplně špatně?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620000" cy="5132040"/>
          </a:xfrm>
        </p:spPr>
        <p:txBody>
          <a:bodyPr numCol="2"/>
          <a:lstStyle/>
          <a:p>
            <a:pPr marL="114300" indent="0">
              <a:buNone/>
            </a:pPr>
            <a:r>
              <a:rPr lang="cs-CZ" sz="2400" dirty="0" smtClean="0"/>
              <a:t>Tak třeba…</a:t>
            </a:r>
          </a:p>
          <a:p>
            <a:pPr marL="11430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11430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špatně</a:t>
            </a:r>
            <a:endParaRPr lang="cs-CZ" b="1" dirty="0">
              <a:solidFill>
                <a:srgbClr val="FF0000"/>
              </a:solidFill>
            </a:endParaRPr>
          </a:p>
          <a:p>
            <a:pPr marL="11430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11430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do 30-ti let</a:t>
            </a:r>
          </a:p>
          <a:p>
            <a:pPr marL="11430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11430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5-ti bitový systém</a:t>
            </a:r>
          </a:p>
          <a:p>
            <a:pPr marL="11430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11430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se </a:t>
            </a:r>
            <a:r>
              <a:rPr lang="cs-CZ" dirty="0" err="1" smtClean="0">
                <a:solidFill>
                  <a:srgbClr val="FF0000"/>
                </a:solidFill>
              </a:rPr>
              <a:t>dvouma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klávesama</a:t>
            </a:r>
            <a:endParaRPr lang="cs-CZ" dirty="0" smtClean="0">
              <a:solidFill>
                <a:srgbClr val="FF0000"/>
              </a:solidFill>
            </a:endParaRPr>
          </a:p>
          <a:p>
            <a:pPr marL="11430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11430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 </a:t>
            </a:r>
            <a:r>
              <a:rPr lang="cs-CZ" dirty="0" err="1" smtClean="0">
                <a:solidFill>
                  <a:srgbClr val="FF0000"/>
                </a:solidFill>
              </a:rPr>
              <a:t>obouch</a:t>
            </a:r>
            <a:r>
              <a:rPr lang="cs-CZ" dirty="0" smtClean="0">
                <a:solidFill>
                  <a:srgbClr val="FF0000"/>
                </a:solidFill>
              </a:rPr>
              <a:t> případech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endParaRPr lang="cs-CZ" b="1" dirty="0" smtClean="0"/>
          </a:p>
          <a:p>
            <a:pPr marL="114300" indent="0">
              <a:buNone/>
            </a:pPr>
            <a:r>
              <a:rPr lang="cs-CZ" b="1" dirty="0" smtClean="0"/>
              <a:t>správně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dirty="0" smtClean="0"/>
              <a:t>do 30 let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5 bitový systém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se dvěma klávesami 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v obou případech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002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5823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5751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správně: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pPr marL="114300" indent="0">
              <a:buNone/>
            </a:pPr>
            <a:r>
              <a:rPr lang="cs-CZ" dirty="0" smtClean="0"/>
              <a:t>88 her </a:t>
            </a:r>
          </a:p>
          <a:p>
            <a:pPr marL="114300" indent="0">
              <a:buNone/>
            </a:pPr>
            <a:r>
              <a:rPr lang="cs-CZ" dirty="0" smtClean="0"/>
              <a:t>nad 200 roky</a:t>
            </a:r>
          </a:p>
          <a:p>
            <a:pPr marL="114300" indent="0">
              <a:buNone/>
            </a:pPr>
            <a:r>
              <a:rPr lang="cs-CZ" dirty="0" smtClean="0"/>
              <a:t>třetí hodina</a:t>
            </a:r>
          </a:p>
          <a:p>
            <a:pPr marL="114300" indent="0">
              <a:buNone/>
            </a:pPr>
            <a:r>
              <a:rPr lang="cs-CZ" dirty="0" smtClean="0"/>
              <a:t>ročník 21</a:t>
            </a:r>
          </a:p>
          <a:p>
            <a:pPr marL="114300" indent="0">
              <a:buNone/>
            </a:pPr>
            <a:r>
              <a:rPr lang="cs-CZ" dirty="0" smtClean="0"/>
              <a:t>s patnáctiletým klukem</a:t>
            </a:r>
          </a:p>
          <a:p>
            <a:pPr marL="114300" indent="0">
              <a:buNone/>
            </a:pPr>
            <a:r>
              <a:rPr lang="cs-CZ" dirty="0" smtClean="0"/>
              <a:t>za 24 hodin</a:t>
            </a:r>
          </a:p>
          <a:p>
            <a:pPr marL="114300" indent="0">
              <a:buNone/>
            </a:pPr>
            <a:r>
              <a:rPr lang="cs-CZ" dirty="0" smtClean="0"/>
              <a:t>od 17 ledna</a:t>
            </a:r>
          </a:p>
          <a:p>
            <a:pPr marL="114300" indent="0">
              <a:buNone/>
            </a:pPr>
            <a:r>
              <a:rPr lang="cs-CZ" dirty="0" smtClean="0"/>
              <a:t>do 990 mužů</a:t>
            </a:r>
          </a:p>
          <a:p>
            <a:pPr marL="114300" indent="0">
              <a:buNone/>
            </a:pPr>
            <a:r>
              <a:rPr lang="cs-CZ" dirty="0" smtClean="0"/>
              <a:t>na páté straně</a:t>
            </a:r>
          </a:p>
          <a:p>
            <a:pPr marL="114300" indent="0">
              <a:buNone/>
            </a:pPr>
            <a:r>
              <a:rPr lang="cs-CZ" dirty="0" smtClean="0"/>
              <a:t>do osmi hodin</a:t>
            </a:r>
          </a:p>
          <a:p>
            <a:pPr marL="114300" indent="0">
              <a:buNone/>
            </a:pPr>
            <a:r>
              <a:rPr lang="cs-CZ" dirty="0" smtClean="0"/>
              <a:t>o 250 let později</a:t>
            </a:r>
          </a:p>
          <a:p>
            <a:pPr marL="114300" indent="0">
              <a:buNone/>
            </a:pPr>
            <a:r>
              <a:rPr lang="cs-CZ" dirty="0" smtClean="0"/>
              <a:t>29 únor</a:t>
            </a:r>
          </a:p>
          <a:p>
            <a:pPr marL="114300" indent="0">
              <a:buNone/>
            </a:pPr>
            <a:r>
              <a:rPr lang="cs-CZ" dirty="0" smtClean="0"/>
              <a:t>300 žákům</a:t>
            </a:r>
          </a:p>
          <a:p>
            <a:pPr marL="114300" indent="0">
              <a:buNone/>
            </a:pPr>
            <a:r>
              <a:rPr lang="cs-CZ" dirty="0" smtClean="0"/>
              <a:t>58 pokus</a:t>
            </a:r>
          </a:p>
          <a:p>
            <a:pPr marL="114300" indent="0">
              <a:buNone/>
            </a:pPr>
            <a:r>
              <a:rPr lang="cs-CZ" dirty="0" smtClean="0"/>
              <a:t>Karel IV</a:t>
            </a:r>
          </a:p>
          <a:p>
            <a:pPr marL="114300" indent="0">
              <a:buNone/>
            </a:pPr>
            <a:r>
              <a:rPr lang="cs-CZ" dirty="0" smtClean="0"/>
              <a:t>se čtyřiceti lety</a:t>
            </a:r>
          </a:p>
          <a:p>
            <a:pPr marL="114300" indent="0">
              <a:buNone/>
            </a:pPr>
            <a:r>
              <a:rPr lang="cs-CZ" dirty="0" smtClean="0"/>
              <a:t>začátek v 19 hodin</a:t>
            </a:r>
          </a:p>
          <a:p>
            <a:pPr marL="114300" indent="0">
              <a:buNone/>
            </a:pPr>
            <a:r>
              <a:rPr lang="cs-CZ" dirty="0" smtClean="0"/>
              <a:t>na 55 straně</a:t>
            </a:r>
          </a:p>
          <a:p>
            <a:pPr marL="114300" indent="0">
              <a:buNone/>
            </a:pPr>
            <a:r>
              <a:rPr lang="cs-CZ" dirty="0" smtClean="0"/>
              <a:t>1428</a:t>
            </a:r>
          </a:p>
          <a:p>
            <a:pPr marL="114300" indent="0">
              <a:buNone/>
            </a:pPr>
            <a:r>
              <a:rPr lang="cs-CZ" dirty="0" smtClean="0"/>
              <a:t>do pěti minut</a:t>
            </a:r>
          </a:p>
          <a:p>
            <a:pPr marL="114300" indent="0">
              <a:buNone/>
            </a:pPr>
            <a:r>
              <a:rPr lang="cs-CZ" dirty="0" smtClean="0"/>
              <a:t>ve třetím díle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2428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http://office.microsoft.com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3899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321</TotalTime>
  <Words>334</Words>
  <Application>Microsoft Office PowerPoint</Application>
  <PresentationFormat>Předvádění na obrazovce (4:3)</PresentationFormat>
  <Paragraphs>108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Co je úplně špatně?</vt:lpstr>
      <vt:lpstr>Napiš správně: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21</cp:revision>
  <dcterms:created xsi:type="dcterms:W3CDTF">2012-05-12T13:29:06Z</dcterms:created>
  <dcterms:modified xsi:type="dcterms:W3CDTF">2012-05-28T20:03:03Z</dcterms:modified>
</cp:coreProperties>
</file>