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543A0BD-B485-4238-AFB4-F0E02B51158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451EBA4-E445-4BAD-82D5-F6A04D3F4011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</a:t>
            </a:r>
            <a:r>
              <a:rPr lang="cs-CZ" smtClean="0"/>
              <a:t>. 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- </a:t>
            </a:r>
            <a:r>
              <a:rPr lang="cs-CZ" b="1" dirty="0"/>
              <a:t>s</a:t>
            </a:r>
            <a:r>
              <a:rPr lang="cs-CZ" b="1" dirty="0" smtClean="0"/>
              <a:t>kloňování číslovek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20. 3.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VY_32_INOVACE_09_MF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53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přehled skloňování základních číslovek jeden, dva, oba a tři, čtyři. Každé skloňování je </a:t>
            </a:r>
            <a:r>
              <a:rPr lang="cs-CZ" dirty="0" err="1" smtClean="0"/>
              <a:t>doplňeno</a:t>
            </a:r>
            <a:r>
              <a:rPr lang="cs-CZ" dirty="0" smtClean="0"/>
              <a:t> o krátké cvičení k upevnění znalostí.</a:t>
            </a:r>
          </a:p>
          <a:p>
            <a:endParaRPr lang="cs-CZ" dirty="0" smtClean="0"/>
          </a:p>
          <a:p>
            <a:r>
              <a:rPr lang="cs-CZ" dirty="0" smtClean="0"/>
              <a:t>Pilotáž </a:t>
            </a:r>
            <a:r>
              <a:rPr lang="cs-CZ" dirty="0" smtClean="0"/>
              <a:t>– přestože se jedná o učivo probírané i v nižších ročnících, některé pády základních číslovek dělají žákům stále velký problém. Jedná se hlavně o sedmý a druhý pád. </a:t>
            </a:r>
            <a:r>
              <a:rPr lang="cs-CZ" dirty="0" smtClean="0"/>
              <a:t>Je potřeba dbát na správné skloňování a užívání spisovných       tvarů i v běžných situacích, aby se </a:t>
            </a:r>
            <a:r>
              <a:rPr lang="cs-CZ" smtClean="0"/>
              <a:t>dětem zautomatizovalo.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23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Skloňování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Některé číslovky jsou nesklonné – </a:t>
            </a:r>
            <a:r>
              <a:rPr lang="cs-CZ" sz="3200" dirty="0" smtClean="0">
                <a:solidFill>
                  <a:srgbClr val="FF0000"/>
                </a:solidFill>
              </a:rPr>
              <a:t>třikrát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Vlastní skloňování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Podle vzorů podstatných a přídavných jmen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768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457200">
              <a:buAutoNum type="arabicPeriod"/>
            </a:pPr>
            <a:endParaRPr lang="cs-CZ" dirty="0" smtClean="0"/>
          </a:p>
          <a:p>
            <a:pPr marL="571500" indent="-457200">
              <a:buAutoNum type="arabicPeriod"/>
            </a:pPr>
            <a:r>
              <a:rPr lang="cs-CZ" b="1" dirty="0" smtClean="0"/>
              <a:t>jeden              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</a:t>
            </a:r>
            <a:r>
              <a:rPr lang="cs-CZ" b="1" dirty="0" smtClean="0"/>
              <a:t>  jedni, jedny, jedna</a:t>
            </a:r>
          </a:p>
          <a:p>
            <a:pPr marL="571500" indent="-457200">
              <a:buAutoNum type="arabicPeriod"/>
            </a:pPr>
            <a:r>
              <a:rPr lang="cs-CZ" b="1" dirty="0" smtClean="0"/>
              <a:t>(bez) jednoho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2.</a:t>
            </a:r>
            <a:r>
              <a:rPr lang="cs-CZ" b="1" dirty="0" smtClean="0"/>
              <a:t>  jedněch</a:t>
            </a:r>
          </a:p>
          <a:p>
            <a:pPr marL="571500" indent="-457200">
              <a:buAutoNum type="arabicPeriod"/>
            </a:pPr>
            <a:r>
              <a:rPr lang="cs-CZ" b="1" dirty="0" smtClean="0"/>
              <a:t>k jednomu      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3.</a:t>
            </a:r>
            <a:r>
              <a:rPr lang="cs-CZ" b="1" dirty="0" smtClean="0"/>
              <a:t>  jedněm</a:t>
            </a:r>
          </a:p>
          <a:p>
            <a:pPr marL="571500" indent="-457200">
              <a:buAutoNum type="arabicPeriod"/>
            </a:pPr>
            <a:r>
              <a:rPr lang="cs-CZ" b="1" dirty="0" smtClean="0"/>
              <a:t>jednoho          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4.  </a:t>
            </a:r>
            <a:r>
              <a:rPr lang="cs-CZ" b="1" dirty="0" smtClean="0"/>
              <a:t>jedny</a:t>
            </a:r>
          </a:p>
          <a:p>
            <a:pPr marL="571500" indent="-457200">
              <a:buAutoNum type="arabicPeriod" startAt="6"/>
            </a:pPr>
            <a:r>
              <a:rPr lang="cs-CZ" b="1" dirty="0" smtClean="0"/>
              <a:t>o jednom        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6.</a:t>
            </a:r>
            <a:r>
              <a:rPr lang="cs-CZ" b="1" dirty="0" smtClean="0"/>
              <a:t>  o jedněch</a:t>
            </a:r>
          </a:p>
          <a:p>
            <a:pPr marL="571500" indent="-457200">
              <a:buAutoNum type="arabicPeriod" startAt="6"/>
            </a:pPr>
            <a:r>
              <a:rPr lang="cs-CZ" b="1" dirty="0" smtClean="0"/>
              <a:t>s jedním                                         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7.</a:t>
            </a:r>
            <a:r>
              <a:rPr lang="cs-CZ" b="1" dirty="0" smtClean="0"/>
              <a:t>  s jedněmi   </a:t>
            </a:r>
          </a:p>
          <a:p>
            <a:pPr marL="571500" indent="-457200">
              <a:buAutoNum type="arabicPeriod" startAt="6"/>
            </a:pPr>
            <a:endParaRPr lang="cs-CZ" dirty="0"/>
          </a:p>
          <a:p>
            <a:pPr marL="114300" indent="0">
              <a:buNone/>
            </a:pPr>
            <a:r>
              <a:rPr lang="cs-CZ" b="1" dirty="0" smtClean="0"/>
              <a:t>Doplň:</a:t>
            </a:r>
          </a:p>
          <a:p>
            <a:pPr marL="114300" indent="0">
              <a:buNone/>
            </a:pPr>
            <a:r>
              <a:rPr lang="cs-CZ" dirty="0" smtClean="0"/>
              <a:t>Půjč mi …… kočku. Nebo ……. psa. Bez …….. psa se obejdeš. </a:t>
            </a:r>
          </a:p>
          <a:p>
            <a:pPr marL="114300" indent="0">
              <a:buNone/>
            </a:pPr>
            <a:r>
              <a:rPr lang="cs-CZ" dirty="0" smtClean="0"/>
              <a:t>Ale mně se …….. bude moc hodit. O …….. přemýšlím už dlouho.</a:t>
            </a:r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97944"/>
            <a:ext cx="2267893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497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va, 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rmAutofit fontScale="92500" lnSpcReduction="10000"/>
          </a:bodyPr>
          <a:lstStyle/>
          <a:p>
            <a:pPr marL="571500" indent="-457200" algn="just">
              <a:buFont typeface="+mj-lt"/>
              <a:buAutoNum type="arabicPeriod"/>
            </a:pPr>
            <a:r>
              <a:rPr lang="cs-CZ" sz="2800" b="1" dirty="0" smtClean="0"/>
              <a:t>dva, oba       dvě, obě</a:t>
            </a:r>
          </a:p>
          <a:p>
            <a:pPr marL="571500" indent="-457200" algn="just">
              <a:buFont typeface="+mj-lt"/>
              <a:buAutoNum type="arabicPeriod"/>
            </a:pPr>
            <a:r>
              <a:rPr lang="cs-CZ" sz="2800" b="1" dirty="0" smtClean="0"/>
              <a:t>dvou , obou</a:t>
            </a:r>
          </a:p>
          <a:p>
            <a:pPr marL="571500" indent="-457200" algn="just">
              <a:buFont typeface="+mj-lt"/>
              <a:buAutoNum type="arabicPeriod"/>
            </a:pPr>
            <a:r>
              <a:rPr lang="cs-CZ" sz="2800" b="1" dirty="0" smtClean="0"/>
              <a:t>ke dvěma, oběma</a:t>
            </a:r>
          </a:p>
          <a:p>
            <a:pPr marL="571500" indent="-457200" algn="just">
              <a:buFont typeface="+mj-lt"/>
              <a:buAutoNum type="arabicPeriod"/>
            </a:pPr>
            <a:r>
              <a:rPr lang="cs-CZ" sz="2800" b="1" dirty="0" smtClean="0"/>
              <a:t>dva, oba     dvě, obě</a:t>
            </a:r>
          </a:p>
          <a:p>
            <a:pPr marL="114300" indent="0" algn="just"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6.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dvou, obou</a:t>
            </a:r>
          </a:p>
          <a:p>
            <a:pPr marL="628650" indent="-514350" algn="just">
              <a:buAutoNum type="arabicPeriod" startAt="7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dvěma, oběma</a:t>
            </a:r>
          </a:p>
          <a:p>
            <a:pPr marL="114300" indent="0" algn="just">
              <a:buNone/>
            </a:pP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1430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Doplň: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Šli jsme tam bez ….. kamarádů. Hráli jsme si se …….. koťaty.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Povídali jsme si o ……. hrách. Zašli jsme na návštěvu ke ……. 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klukům. Nehádej se s ……. najednou! Slyšel jsem o ……. akcích.</a:t>
            </a:r>
          </a:p>
          <a:p>
            <a:pPr marL="114300" indent="0">
              <a:buNone/>
            </a:pP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048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8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ři, čtyři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457200">
              <a:buAutoNum type="arabicPeriod"/>
            </a:pPr>
            <a:r>
              <a:rPr lang="cs-CZ" sz="2800" b="1" dirty="0" smtClean="0"/>
              <a:t>tři, čtyři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bez tří, čtyř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se třemi, čtyřmi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tři, čtyři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tři, čtyři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o třech, čtyřech</a:t>
            </a:r>
          </a:p>
          <a:p>
            <a:pPr marL="571500" indent="-457200">
              <a:buAutoNum type="arabicPeriod"/>
            </a:pPr>
            <a:r>
              <a:rPr lang="cs-CZ" sz="2800" b="1" dirty="0" smtClean="0"/>
              <a:t>se třemi, čtyřmi</a:t>
            </a:r>
            <a:endParaRPr lang="cs-CZ" sz="2800" b="1" dirty="0"/>
          </a:p>
          <a:p>
            <a:pPr marL="114300" indent="0">
              <a:buNone/>
            </a:pPr>
            <a:r>
              <a:rPr lang="cs-CZ" dirty="0" smtClean="0"/>
              <a:t>Doplň: </a:t>
            </a:r>
          </a:p>
          <a:p>
            <a:pPr marL="114300" indent="0">
              <a:buNone/>
            </a:pPr>
            <a:r>
              <a:rPr lang="cs-CZ" dirty="0" smtClean="0"/>
              <a:t>Se ……. věžičkami, bez …… knoflíků, o …… letech, ke …… stolům,</a:t>
            </a:r>
          </a:p>
          <a:p>
            <a:pPr marL="114300" indent="0">
              <a:buNone/>
            </a:pPr>
            <a:r>
              <a:rPr lang="cs-CZ" dirty="0" smtClean="0"/>
              <a:t>vidím …… </a:t>
            </a:r>
            <a:r>
              <a:rPr lang="cs-CZ" dirty="0" err="1" smtClean="0"/>
              <a:t>smajlíky</a:t>
            </a:r>
            <a:r>
              <a:rPr lang="cs-CZ" dirty="0" smtClean="0"/>
              <a:t>, se …… počítači, o …… upírech, ke …… řízkům </a:t>
            </a:r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208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70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08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4375</TotalTime>
  <Words>374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Skloňování číslovek</vt:lpstr>
      <vt:lpstr>jeden</vt:lpstr>
      <vt:lpstr>dva, oba</vt:lpstr>
      <vt:lpstr>tři, čtyři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27</cp:revision>
  <dcterms:created xsi:type="dcterms:W3CDTF">2012-05-08T08:53:26Z</dcterms:created>
  <dcterms:modified xsi:type="dcterms:W3CDTF">2012-05-29T07:18:22Z</dcterms:modified>
</cp:coreProperties>
</file>