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0F27B299-10FA-402A-B07E-0A2A7388145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544ED088-888E-4D41-A600-24A6357295C9}" type="datetimeFigureOut">
              <a:rPr lang="cs-CZ" smtClean="0"/>
              <a:t>29.5.2012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– 9.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– vid sloves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/>
              <a:t>2</a:t>
            </a:r>
            <a:r>
              <a:rPr lang="cs-CZ" dirty="0" smtClean="0"/>
              <a:t>. 12</a:t>
            </a:r>
            <a:r>
              <a:rPr lang="cs-CZ" dirty="0"/>
              <a:t>. </a:t>
            </a:r>
            <a:r>
              <a:rPr lang="cs-CZ" smtClean="0"/>
              <a:t>2011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VY_32_INOVACE_10_MF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23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byla vytvořena jako doplnění výkladu učiva o slovesném vidu.</a:t>
            </a:r>
          </a:p>
          <a:p>
            <a:pPr marL="114300" indent="0">
              <a:buNone/>
            </a:pPr>
            <a:endParaRPr lang="cs-CZ" dirty="0"/>
          </a:p>
          <a:p>
            <a:r>
              <a:rPr lang="cs-CZ" dirty="0" smtClean="0"/>
              <a:t>Cílem je podat žákům přesný a jasný přehled tohoto tématu s upozorněním na často se vyskytující chyby.</a:t>
            </a:r>
          </a:p>
          <a:p>
            <a:pPr marL="114300" indent="0">
              <a:buNone/>
            </a:pPr>
            <a:endParaRPr lang="cs-CZ" dirty="0"/>
          </a:p>
          <a:p>
            <a:r>
              <a:rPr lang="cs-CZ" dirty="0" smtClean="0"/>
              <a:t>Součástí prezentace je krátké procvičení určování vidů. Následně je k upevnění učiva možno použít pracovní list vytvořený k tomuto tématu.</a:t>
            </a:r>
          </a:p>
          <a:p>
            <a:endParaRPr lang="cs-CZ" dirty="0" smtClean="0"/>
          </a:p>
          <a:p>
            <a:r>
              <a:rPr lang="cs-CZ" dirty="0" smtClean="0"/>
              <a:t>Pilotáž – žáci učivo vidu zvládli celkově úspěšně. Izolované určování je pro ně snazší, než je-li vid součástí širších rozborů. Učivo je třeba důkladně a dostatečně procvičit a opakovaně se k </a:t>
            </a:r>
            <a:r>
              <a:rPr lang="cs-CZ" smtClean="0"/>
              <a:t>němu vracet.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852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Slovesný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4400" dirty="0" smtClean="0"/>
              <a:t>                 </a:t>
            </a:r>
            <a:r>
              <a:rPr lang="cs-CZ" sz="4400" dirty="0" smtClean="0">
                <a:solidFill>
                  <a:srgbClr val="FF0000"/>
                </a:solidFill>
              </a:rPr>
              <a:t>1. Dokonavý</a:t>
            </a:r>
          </a:p>
          <a:p>
            <a:pPr marL="114300" indent="0">
              <a:buNone/>
            </a:pPr>
            <a:endParaRPr lang="cs-CZ" sz="4400" dirty="0"/>
          </a:p>
          <a:p>
            <a:pPr marL="114300" indent="0">
              <a:buNone/>
            </a:pPr>
            <a:endParaRPr lang="cs-CZ" sz="4400" dirty="0" smtClean="0"/>
          </a:p>
          <a:p>
            <a:pPr marL="114300" indent="0">
              <a:buNone/>
            </a:pPr>
            <a:endParaRPr lang="cs-CZ" sz="4400" dirty="0" smtClean="0"/>
          </a:p>
          <a:p>
            <a:pPr marL="114300" indent="0" algn="ctr">
              <a:buNone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2. Nedokonavý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7089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1546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Dokonavý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děj je </a:t>
            </a:r>
            <a:r>
              <a:rPr lang="cs-CZ" sz="3600" dirty="0" smtClean="0">
                <a:solidFill>
                  <a:srgbClr val="FF0000"/>
                </a:solidFill>
              </a:rPr>
              <a:t>dokončený</a:t>
            </a:r>
            <a:r>
              <a:rPr lang="cs-CZ" sz="3600" dirty="0" smtClean="0"/>
              <a:t> nebo </a:t>
            </a:r>
            <a:r>
              <a:rPr lang="cs-CZ" sz="3600" dirty="0" smtClean="0">
                <a:solidFill>
                  <a:srgbClr val="FF0000"/>
                </a:solidFill>
              </a:rPr>
              <a:t>ohraničený</a:t>
            </a:r>
          </a:p>
          <a:p>
            <a:endParaRPr lang="cs-CZ" sz="3600" dirty="0" smtClean="0"/>
          </a:p>
          <a:p>
            <a:r>
              <a:rPr lang="cs-CZ" sz="3600" dirty="0" smtClean="0"/>
              <a:t>nemá přítomný čas</a:t>
            </a:r>
          </a:p>
          <a:p>
            <a:endParaRPr lang="cs-CZ" sz="3600" dirty="0" smtClean="0"/>
          </a:p>
          <a:p>
            <a:r>
              <a:rPr lang="cs-CZ" sz="3600" dirty="0" smtClean="0"/>
              <a:t>pomůžeme si slovem „</a:t>
            </a:r>
            <a:r>
              <a:rPr lang="cs-CZ" sz="3600" dirty="0" smtClean="0">
                <a:solidFill>
                  <a:srgbClr val="FF0000"/>
                </a:solidFill>
              </a:rPr>
              <a:t>jednou</a:t>
            </a:r>
            <a:r>
              <a:rPr lang="cs-CZ" sz="3600" dirty="0" smtClean="0"/>
              <a:t>…“</a:t>
            </a:r>
          </a:p>
          <a:p>
            <a:pPr marL="114300" indent="0">
              <a:buNone/>
            </a:pPr>
            <a:endParaRPr lang="cs-CZ" sz="3600" dirty="0" smtClean="0"/>
          </a:p>
          <a:p>
            <a:pPr marL="114300" indent="0">
              <a:buNone/>
            </a:pPr>
            <a:r>
              <a:rPr lang="cs-CZ" sz="3600" dirty="0" smtClean="0"/>
              <a:t>   Příklad: </a:t>
            </a:r>
            <a:r>
              <a:rPr lang="cs-CZ" sz="3600" dirty="0" smtClean="0">
                <a:solidFill>
                  <a:srgbClr val="FF0000"/>
                </a:solidFill>
              </a:rPr>
              <a:t>napsal jsem - napíšu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3488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370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Nedokonavý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děj je </a:t>
            </a:r>
            <a:r>
              <a:rPr lang="cs-CZ" sz="3600" dirty="0" smtClean="0">
                <a:solidFill>
                  <a:srgbClr val="FF0000"/>
                </a:solidFill>
              </a:rPr>
              <a:t>neohraničený, neukončený</a:t>
            </a:r>
          </a:p>
          <a:p>
            <a:endParaRPr lang="cs-CZ" sz="3600" dirty="0" smtClean="0"/>
          </a:p>
          <a:p>
            <a:r>
              <a:rPr lang="cs-CZ" sz="3600" dirty="0" smtClean="0"/>
              <a:t>může probíhat v současnosti</a:t>
            </a:r>
          </a:p>
          <a:p>
            <a:endParaRPr lang="cs-CZ" sz="3600" dirty="0" smtClean="0"/>
          </a:p>
          <a:p>
            <a:r>
              <a:rPr lang="cs-CZ" sz="3600" dirty="0" smtClean="0"/>
              <a:t>pomůžeme si slovem </a:t>
            </a:r>
            <a:r>
              <a:rPr lang="cs-CZ" sz="3600" dirty="0" smtClean="0">
                <a:solidFill>
                  <a:srgbClr val="FF0000"/>
                </a:solidFill>
              </a:rPr>
              <a:t>„stále…“</a:t>
            </a:r>
          </a:p>
          <a:p>
            <a:pPr marL="114300" indent="0">
              <a:buNone/>
            </a:pPr>
            <a:endParaRPr lang="cs-CZ" sz="3600" dirty="0" smtClean="0"/>
          </a:p>
          <a:p>
            <a:pPr marL="114300" indent="0">
              <a:buNone/>
            </a:pPr>
            <a:r>
              <a:rPr lang="cs-CZ" sz="3600" dirty="0" smtClean="0"/>
              <a:t>  Příklad: </a:t>
            </a:r>
            <a:r>
              <a:rPr lang="cs-CZ" sz="3600" dirty="0" smtClean="0">
                <a:solidFill>
                  <a:srgbClr val="FF0000"/>
                </a:solidFill>
              </a:rPr>
              <a:t>psal jsem – píšu – budu psát</a:t>
            </a:r>
          </a:p>
          <a:p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146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7982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Vidové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tvoří je slovesa, která </a:t>
            </a:r>
            <a:r>
              <a:rPr lang="cs-CZ" sz="3600" dirty="0" smtClean="0">
                <a:solidFill>
                  <a:srgbClr val="FF0000"/>
                </a:solidFill>
              </a:rPr>
              <a:t>se liší jen videm</a:t>
            </a:r>
          </a:p>
          <a:p>
            <a:endParaRPr lang="cs-CZ" sz="3600" dirty="0"/>
          </a:p>
          <a:p>
            <a:pPr marL="114300" indent="0">
              <a:buNone/>
            </a:pPr>
            <a:r>
              <a:rPr lang="cs-CZ" sz="3600" dirty="0" smtClean="0"/>
              <a:t>Příklad:   </a:t>
            </a:r>
            <a:r>
              <a:rPr lang="cs-CZ" sz="3600" dirty="0" smtClean="0">
                <a:solidFill>
                  <a:srgbClr val="FF0000"/>
                </a:solidFill>
              </a:rPr>
              <a:t>spát – dospat</a:t>
            </a:r>
          </a:p>
          <a:p>
            <a:pPr marL="11430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vidět – uvidět</a:t>
            </a:r>
          </a:p>
          <a:p>
            <a:pPr marL="11430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                zvonit – zazvonit</a:t>
            </a:r>
          </a:p>
          <a:p>
            <a:pPr marL="11430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mávat – zamávat</a:t>
            </a:r>
          </a:p>
          <a:p>
            <a:pPr marL="11430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krmit - nakrmit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492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3993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Tvoření dokonavých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7620000" cy="4800600"/>
          </a:xfrm>
        </p:spPr>
        <p:txBody>
          <a:bodyPr>
            <a:noAutofit/>
          </a:bodyPr>
          <a:lstStyle/>
          <a:p>
            <a:r>
              <a:rPr lang="cs-CZ" sz="3200" dirty="0" smtClean="0"/>
              <a:t>dokonavá slovesa se často tvoří </a:t>
            </a:r>
            <a:r>
              <a:rPr lang="cs-CZ" sz="3200" dirty="0" smtClean="0">
                <a:solidFill>
                  <a:srgbClr val="FF0000"/>
                </a:solidFill>
              </a:rPr>
              <a:t>pomocí předpony od sloves nedokonavých</a:t>
            </a:r>
          </a:p>
          <a:p>
            <a:pPr marL="114300" indent="0">
              <a:buNone/>
            </a:pPr>
            <a:endParaRPr lang="cs-CZ" sz="3200" dirty="0" smtClean="0"/>
          </a:p>
          <a:p>
            <a:pPr marL="114300" indent="0">
              <a:buNone/>
            </a:pPr>
            <a:r>
              <a:rPr lang="cs-CZ" sz="3200" dirty="0" smtClean="0"/>
              <a:t>Příklad:  vařit – </a:t>
            </a:r>
            <a:r>
              <a:rPr lang="cs-CZ" sz="3200" dirty="0" smtClean="0">
                <a:solidFill>
                  <a:srgbClr val="FF0000"/>
                </a:solidFill>
              </a:rPr>
              <a:t>u</a:t>
            </a:r>
            <a:r>
              <a:rPr lang="cs-CZ" sz="3200" dirty="0" smtClean="0"/>
              <a:t>vařit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číst – </a:t>
            </a:r>
            <a:r>
              <a:rPr lang="cs-CZ" sz="3200" dirty="0" smtClean="0">
                <a:solidFill>
                  <a:srgbClr val="FF0000"/>
                </a:solidFill>
              </a:rPr>
              <a:t>pře</a:t>
            </a:r>
            <a:r>
              <a:rPr lang="cs-CZ" sz="3200" dirty="0" smtClean="0"/>
              <a:t>číst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spát – </a:t>
            </a:r>
            <a:r>
              <a:rPr lang="cs-CZ" sz="3200" dirty="0" smtClean="0">
                <a:solidFill>
                  <a:srgbClr val="FF0000"/>
                </a:solidFill>
              </a:rPr>
              <a:t>vy</a:t>
            </a:r>
            <a:r>
              <a:rPr lang="cs-CZ" sz="3200" dirty="0" smtClean="0"/>
              <a:t>spat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solit – </a:t>
            </a:r>
            <a:r>
              <a:rPr lang="cs-CZ" sz="3200" dirty="0" smtClean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solit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hrát - </a:t>
            </a:r>
            <a:r>
              <a:rPr lang="cs-CZ" sz="3200" dirty="0" smtClean="0">
                <a:solidFill>
                  <a:srgbClr val="FF0000"/>
                </a:solidFill>
              </a:rPr>
              <a:t>do</a:t>
            </a:r>
            <a:r>
              <a:rPr lang="cs-CZ" sz="3200" dirty="0" smtClean="0"/>
              <a:t>hrát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4290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9187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u sloves vid: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cs-CZ" dirty="0" smtClean="0"/>
              <a:t>sledovat</a:t>
            </a:r>
          </a:p>
          <a:p>
            <a:r>
              <a:rPr lang="cs-CZ" dirty="0" smtClean="0"/>
              <a:t>promluvit</a:t>
            </a:r>
          </a:p>
          <a:p>
            <a:r>
              <a:rPr lang="cs-CZ" dirty="0" smtClean="0"/>
              <a:t>nasadit</a:t>
            </a:r>
          </a:p>
          <a:p>
            <a:r>
              <a:rPr lang="cs-CZ" dirty="0" smtClean="0"/>
              <a:t>zdobit</a:t>
            </a:r>
          </a:p>
          <a:p>
            <a:r>
              <a:rPr lang="cs-CZ" dirty="0" smtClean="0"/>
              <a:t>posekat</a:t>
            </a:r>
          </a:p>
          <a:p>
            <a:r>
              <a:rPr lang="cs-CZ" dirty="0" smtClean="0"/>
              <a:t>zředit</a:t>
            </a:r>
          </a:p>
          <a:p>
            <a:r>
              <a:rPr lang="cs-CZ" dirty="0" smtClean="0"/>
              <a:t>zaplavat </a:t>
            </a:r>
          </a:p>
          <a:p>
            <a:r>
              <a:rPr lang="cs-CZ" dirty="0" smtClean="0"/>
              <a:t>tancovat</a:t>
            </a:r>
          </a:p>
          <a:p>
            <a:r>
              <a:rPr lang="cs-CZ" dirty="0" smtClean="0"/>
              <a:t>vylít</a:t>
            </a:r>
          </a:p>
          <a:p>
            <a:r>
              <a:rPr lang="cs-CZ" dirty="0" smtClean="0"/>
              <a:t>posadit</a:t>
            </a:r>
          </a:p>
          <a:p>
            <a:r>
              <a:rPr lang="cs-CZ" dirty="0" smtClean="0"/>
              <a:t>natírat</a:t>
            </a:r>
          </a:p>
          <a:p>
            <a:r>
              <a:rPr lang="cs-CZ" dirty="0" smtClean="0"/>
              <a:t>tisknout</a:t>
            </a:r>
          </a:p>
          <a:p>
            <a:r>
              <a:rPr lang="cs-CZ" dirty="0" smtClean="0"/>
              <a:t>přežít</a:t>
            </a:r>
          </a:p>
          <a:p>
            <a:r>
              <a:rPr lang="cs-CZ" dirty="0" smtClean="0"/>
              <a:t>zvítězit</a:t>
            </a:r>
          </a:p>
          <a:p>
            <a:r>
              <a:rPr lang="cs-CZ" dirty="0" smtClean="0"/>
              <a:t>popřát</a:t>
            </a:r>
          </a:p>
          <a:p>
            <a:r>
              <a:rPr lang="cs-CZ" dirty="0" smtClean="0"/>
              <a:t>natáčet</a:t>
            </a:r>
          </a:p>
          <a:p>
            <a:r>
              <a:rPr lang="cs-CZ" dirty="0" smtClean="0"/>
              <a:t>svítit</a:t>
            </a:r>
          </a:p>
          <a:p>
            <a:r>
              <a:rPr lang="cs-CZ" dirty="0" smtClean="0"/>
              <a:t>uspět</a:t>
            </a:r>
          </a:p>
          <a:p>
            <a:r>
              <a:rPr lang="cs-CZ" dirty="0" smtClean="0"/>
              <a:t>skočit</a:t>
            </a:r>
          </a:p>
          <a:p>
            <a:r>
              <a:rPr lang="cs-CZ" dirty="0" smtClean="0"/>
              <a:t>vyskočit</a:t>
            </a:r>
          </a:p>
          <a:p>
            <a:r>
              <a:rPr lang="cs-CZ" dirty="0" smtClean="0"/>
              <a:t>skákat</a:t>
            </a:r>
          </a:p>
          <a:p>
            <a:r>
              <a:rPr lang="cs-CZ" dirty="0" smtClean="0"/>
              <a:t>dopadnout</a:t>
            </a:r>
          </a:p>
        </p:txBody>
      </p:sp>
    </p:spTree>
    <p:extLst>
      <p:ext uri="{BB962C8B-B14F-4D97-AF65-F5344CB8AC3E}">
        <p14:creationId xmlns:p14="http://schemas.microsoft.com/office/powerpoint/2010/main" val="2165165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cs-CZ" dirty="0" smtClean="0"/>
              <a:t>sledovat          N</a:t>
            </a:r>
            <a:endParaRPr lang="cs-CZ" dirty="0"/>
          </a:p>
          <a:p>
            <a:r>
              <a:rPr lang="cs-CZ" dirty="0" smtClean="0"/>
              <a:t>promluvit        D</a:t>
            </a:r>
            <a:endParaRPr lang="cs-CZ" dirty="0"/>
          </a:p>
          <a:p>
            <a:r>
              <a:rPr lang="cs-CZ" dirty="0" smtClean="0"/>
              <a:t>nasadit            D</a:t>
            </a:r>
            <a:endParaRPr lang="cs-CZ" dirty="0"/>
          </a:p>
          <a:p>
            <a:r>
              <a:rPr lang="cs-CZ" dirty="0" smtClean="0"/>
              <a:t>zdobit              N</a:t>
            </a:r>
            <a:endParaRPr lang="cs-CZ" dirty="0"/>
          </a:p>
          <a:p>
            <a:r>
              <a:rPr lang="cs-CZ" dirty="0" smtClean="0"/>
              <a:t>posekat           D</a:t>
            </a:r>
            <a:endParaRPr lang="cs-CZ" dirty="0"/>
          </a:p>
          <a:p>
            <a:r>
              <a:rPr lang="cs-CZ" dirty="0" smtClean="0"/>
              <a:t>zředit               D</a:t>
            </a:r>
            <a:endParaRPr lang="cs-CZ" dirty="0"/>
          </a:p>
          <a:p>
            <a:r>
              <a:rPr lang="cs-CZ" dirty="0"/>
              <a:t>zaplavat </a:t>
            </a:r>
            <a:r>
              <a:rPr lang="cs-CZ" dirty="0" smtClean="0"/>
              <a:t>          D</a:t>
            </a:r>
            <a:endParaRPr lang="cs-CZ" dirty="0"/>
          </a:p>
          <a:p>
            <a:r>
              <a:rPr lang="cs-CZ" dirty="0" smtClean="0"/>
              <a:t>tancovat          N</a:t>
            </a:r>
            <a:endParaRPr lang="cs-CZ" dirty="0"/>
          </a:p>
          <a:p>
            <a:r>
              <a:rPr lang="cs-CZ" dirty="0" smtClean="0"/>
              <a:t>vylít                  D</a:t>
            </a:r>
            <a:endParaRPr lang="cs-CZ" dirty="0"/>
          </a:p>
          <a:p>
            <a:r>
              <a:rPr lang="cs-CZ" dirty="0" smtClean="0"/>
              <a:t>posadit            D</a:t>
            </a:r>
            <a:endParaRPr lang="cs-CZ" dirty="0"/>
          </a:p>
          <a:p>
            <a:r>
              <a:rPr lang="cs-CZ" dirty="0" smtClean="0"/>
              <a:t>natírat              N</a:t>
            </a:r>
            <a:endParaRPr lang="cs-CZ" dirty="0"/>
          </a:p>
          <a:p>
            <a:r>
              <a:rPr lang="cs-CZ" dirty="0" smtClean="0"/>
              <a:t>tisknout        N</a:t>
            </a:r>
            <a:endParaRPr lang="cs-CZ" dirty="0"/>
          </a:p>
          <a:p>
            <a:r>
              <a:rPr lang="cs-CZ" dirty="0" smtClean="0"/>
              <a:t>přežít             D</a:t>
            </a:r>
            <a:endParaRPr lang="cs-CZ" dirty="0"/>
          </a:p>
          <a:p>
            <a:r>
              <a:rPr lang="cs-CZ" dirty="0" smtClean="0"/>
              <a:t>zvítězit          D</a:t>
            </a:r>
            <a:endParaRPr lang="cs-CZ" dirty="0"/>
          </a:p>
          <a:p>
            <a:r>
              <a:rPr lang="cs-CZ" dirty="0" smtClean="0"/>
              <a:t>popřát           D</a:t>
            </a:r>
            <a:endParaRPr lang="cs-CZ" dirty="0"/>
          </a:p>
          <a:p>
            <a:r>
              <a:rPr lang="cs-CZ" dirty="0" smtClean="0"/>
              <a:t>natáčet         N</a:t>
            </a:r>
            <a:endParaRPr lang="cs-CZ" dirty="0"/>
          </a:p>
          <a:p>
            <a:r>
              <a:rPr lang="cs-CZ" dirty="0" smtClean="0"/>
              <a:t>svítit              N</a:t>
            </a:r>
            <a:endParaRPr lang="cs-CZ" dirty="0"/>
          </a:p>
          <a:p>
            <a:r>
              <a:rPr lang="cs-CZ" dirty="0" smtClean="0"/>
              <a:t>uspět             D</a:t>
            </a:r>
            <a:endParaRPr lang="cs-CZ" dirty="0"/>
          </a:p>
          <a:p>
            <a:r>
              <a:rPr lang="cs-CZ" dirty="0" smtClean="0"/>
              <a:t>skočit             D</a:t>
            </a:r>
            <a:endParaRPr lang="cs-CZ" dirty="0"/>
          </a:p>
          <a:p>
            <a:r>
              <a:rPr lang="cs-CZ" dirty="0" smtClean="0"/>
              <a:t>vyskočit         D</a:t>
            </a:r>
            <a:endParaRPr lang="cs-CZ" dirty="0"/>
          </a:p>
          <a:p>
            <a:r>
              <a:rPr lang="cs-CZ" dirty="0" smtClean="0"/>
              <a:t>skákat            N</a:t>
            </a:r>
            <a:endParaRPr lang="cs-CZ" dirty="0"/>
          </a:p>
          <a:p>
            <a:r>
              <a:rPr lang="cs-CZ" dirty="0" smtClean="0"/>
              <a:t>dopadnout   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544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385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6145</TotalTime>
  <Words>361</Words>
  <Application>Microsoft Office PowerPoint</Application>
  <PresentationFormat>Předvádění na obrazovce (4:3)</PresentationFormat>
  <Paragraphs>113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Sousedství</vt:lpstr>
      <vt:lpstr>Prezentace aplikace PowerPoint</vt:lpstr>
      <vt:lpstr>Anotace</vt:lpstr>
      <vt:lpstr>Slovesný vid</vt:lpstr>
      <vt:lpstr>Dokonavý vid</vt:lpstr>
      <vt:lpstr>Nedokonavý vid</vt:lpstr>
      <vt:lpstr>Vidové dvojice</vt:lpstr>
      <vt:lpstr>Tvoření dokonavých sloves</vt:lpstr>
      <vt:lpstr>Urči u sloves vid: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15</cp:revision>
  <dcterms:created xsi:type="dcterms:W3CDTF">2012-05-14T15:36:46Z</dcterms:created>
  <dcterms:modified xsi:type="dcterms:W3CDTF">2012-05-29T09:33:16Z</dcterms:modified>
</cp:coreProperties>
</file>