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32088762-B1CD-442E-8EDC-961E863A2C3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B78A67E2-4662-439D-8082-C6E6950E593C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</a:t>
            </a:r>
            <a:r>
              <a:rPr lang="cs-CZ" smtClean="0"/>
              <a:t>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slovesné třídy a vzory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24. 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VY_32_INOVACE_12_MF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0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výklad učiva o slovesných třídách a vzorech. Podává jasný přehled jednotlivých tříd včetně jejich vzorů, upozorňuje na problémové tvary, ve kterých se často chybuje.</a:t>
            </a:r>
          </a:p>
          <a:p>
            <a:r>
              <a:rPr lang="cs-CZ" dirty="0" smtClean="0"/>
              <a:t>Na tento teoretický výklad navazuje pracovní list zaměřený na procvičení učiva a prezentace obsahující test pro dvě skupiny včetně správného řešení. </a:t>
            </a:r>
            <a:endParaRPr lang="cs-CZ" dirty="0" smtClean="0"/>
          </a:p>
          <a:p>
            <a:r>
              <a:rPr lang="cs-CZ" dirty="0" smtClean="0"/>
              <a:t>Pilotáž – prezentace je pouze výkladem nového učiva. Je možno použít ji jako zápis do sešitu. Následuje procvičování a upevňování učiva, ke kterému slouží i pracovní list a druhá </a:t>
            </a:r>
            <a:r>
              <a:rPr lang="cs-CZ" smtClean="0"/>
              <a:t>část prezentace na toto téma.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78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Slovesné třídy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slovesa se k nim řadí podle zakončení </a:t>
            </a:r>
            <a:r>
              <a:rPr lang="cs-CZ" sz="2400" b="1" dirty="0" smtClean="0"/>
              <a:t>3. osoby, čísla jednotného, přítomného času</a:t>
            </a:r>
          </a:p>
          <a:p>
            <a:endParaRPr lang="cs-CZ" sz="2400" dirty="0" smtClean="0"/>
          </a:p>
          <a:p>
            <a:pPr marL="114300" indent="0">
              <a:buNone/>
            </a:pPr>
            <a:r>
              <a:rPr lang="cs-CZ" sz="2400" u="sng" dirty="0" smtClean="0"/>
              <a:t>Třída                 </a:t>
            </a:r>
            <a:r>
              <a:rPr lang="cs-CZ" sz="2400" b="1" u="sng" dirty="0" smtClean="0"/>
              <a:t>1.               2.               3.               4.               5</a:t>
            </a:r>
          </a:p>
          <a:p>
            <a:pPr marL="114300" indent="0">
              <a:buNone/>
            </a:pPr>
            <a:r>
              <a:rPr lang="cs-CZ" sz="2400" u="sng" dirty="0" smtClean="0">
                <a:solidFill>
                  <a:srgbClr val="FF0000"/>
                </a:solidFill>
              </a:rPr>
              <a:t>Zakončení        -e             -ne             -je               -í               -á</a:t>
            </a:r>
          </a:p>
          <a:p>
            <a:pPr marL="114300" indent="0">
              <a:buNone/>
            </a:pPr>
            <a:r>
              <a:rPr lang="cs-CZ" sz="2400" dirty="0" smtClean="0"/>
              <a:t>Vzory </a:t>
            </a:r>
            <a:r>
              <a:rPr lang="cs-CZ" sz="2400" b="1" dirty="0" smtClean="0"/>
              <a:t>             nese          tiskne         kryje         prosí        dělá</a:t>
            </a:r>
          </a:p>
          <a:p>
            <a:pPr marL="11430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bere          mine           kupuje      trpí</a:t>
            </a:r>
          </a:p>
          <a:p>
            <a:pPr marL="11430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maže         začne                            sází</a:t>
            </a:r>
          </a:p>
          <a:p>
            <a:pPr marL="114300" indent="0">
              <a:buNone/>
            </a:pPr>
            <a:r>
              <a:rPr lang="cs-CZ" sz="2400" b="1" dirty="0" smtClean="0"/>
              <a:t>                        peče   </a:t>
            </a:r>
          </a:p>
          <a:p>
            <a:pPr marL="11430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tře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811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8724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400" dirty="0" smtClean="0"/>
              <a:t>                           3. os. č.j. přít. čas       minulý čas       infinitiv</a:t>
            </a:r>
          </a:p>
          <a:p>
            <a:pPr marL="114300" indent="0">
              <a:buNone/>
            </a:pPr>
            <a:endParaRPr lang="cs-CZ" sz="2400" dirty="0"/>
          </a:p>
          <a:p>
            <a:pPr marL="114300" indent="0">
              <a:buNone/>
            </a:pPr>
            <a:r>
              <a:rPr lang="cs-CZ" sz="2400" b="1" dirty="0" smtClean="0"/>
              <a:t>tvrdé vzory            </a:t>
            </a:r>
            <a:r>
              <a:rPr lang="cs-CZ" sz="2400" dirty="0" smtClean="0">
                <a:solidFill>
                  <a:srgbClr val="FF0000"/>
                </a:solidFill>
              </a:rPr>
              <a:t>nese                          nesl                   nést</a:t>
            </a:r>
          </a:p>
          <a:p>
            <a:pPr marL="11430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bere                          bral                    brát</a:t>
            </a:r>
          </a:p>
          <a:p>
            <a:pPr marL="114300" indent="0">
              <a:buNone/>
            </a:pPr>
            <a:endParaRPr lang="cs-CZ" sz="2400" b="1" dirty="0" smtClean="0"/>
          </a:p>
          <a:p>
            <a:pPr marL="114300" indent="0">
              <a:buNone/>
            </a:pPr>
            <a:r>
              <a:rPr lang="cs-CZ" sz="2400" b="1" dirty="0" smtClean="0"/>
              <a:t>měkké vzory         </a:t>
            </a:r>
            <a:r>
              <a:rPr lang="cs-CZ" sz="2400" dirty="0" smtClean="0">
                <a:solidFill>
                  <a:srgbClr val="FF0000"/>
                </a:solidFill>
              </a:rPr>
              <a:t>maže                        mazal                mazat</a:t>
            </a:r>
          </a:p>
          <a:p>
            <a:pPr marL="11430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peče                         pekl                    péct</a:t>
            </a:r>
          </a:p>
          <a:p>
            <a:pPr marL="11430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tře                             třel                     třít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99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cs-CZ" sz="3200" dirty="0" smtClean="0"/>
              <a:t>3</a:t>
            </a:r>
            <a:r>
              <a:rPr lang="cs-CZ" sz="3200" dirty="0"/>
              <a:t>. os. č.j. přít. čas       minulý čas      </a:t>
            </a:r>
            <a:r>
              <a:rPr lang="cs-CZ" sz="3200" dirty="0" smtClean="0"/>
              <a:t> infinitiv</a:t>
            </a:r>
          </a:p>
          <a:p>
            <a:pPr marL="114300" indent="0" algn="ctr">
              <a:buNone/>
            </a:pPr>
            <a:r>
              <a:rPr lang="cs-CZ" sz="3200" dirty="0" smtClean="0"/>
              <a:t> </a:t>
            </a:r>
            <a:endParaRPr lang="cs-CZ" sz="3200" dirty="0"/>
          </a:p>
          <a:p>
            <a:pPr marL="11430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    tiskne                  tiskl                tisknout</a:t>
            </a:r>
          </a:p>
          <a:p>
            <a:pPr marL="11430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  mine                  minul              minout</a:t>
            </a:r>
          </a:p>
          <a:p>
            <a:pPr marL="114300" indent="0" algn="ctr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 začne                 začal                   začít</a:t>
            </a:r>
          </a:p>
          <a:p>
            <a:pPr marL="114300" indent="0" algn="ctr">
              <a:buNone/>
            </a:pP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46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dirty="0" smtClean="0"/>
              <a:t>      3</a:t>
            </a:r>
            <a:r>
              <a:rPr lang="cs-CZ" sz="2800" dirty="0"/>
              <a:t>. os. č.j. přít. čas       minulý čas      </a:t>
            </a:r>
            <a:r>
              <a:rPr lang="cs-CZ" sz="2800" dirty="0" smtClean="0"/>
              <a:t>infinitiv</a:t>
            </a:r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r>
              <a:rPr lang="cs-CZ" sz="2800" dirty="0" smtClean="0"/>
              <a:t>              </a:t>
            </a:r>
            <a:r>
              <a:rPr lang="cs-CZ" sz="2800" dirty="0" smtClean="0">
                <a:solidFill>
                  <a:srgbClr val="FF0000"/>
                </a:solidFill>
              </a:rPr>
              <a:t>kryje                        kryl                  krýt</a:t>
            </a:r>
          </a:p>
          <a:p>
            <a:pPr marL="11430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kupuje                     kupoval          kupovat</a:t>
            </a:r>
          </a:p>
          <a:p>
            <a:pPr marL="11430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210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400" dirty="0" smtClean="0"/>
              <a:t> 3</a:t>
            </a:r>
            <a:r>
              <a:rPr lang="cs-CZ" sz="2400" dirty="0"/>
              <a:t>. os. č.j. přít. čas       minulý čas      </a:t>
            </a:r>
            <a:r>
              <a:rPr lang="cs-CZ" sz="2400" dirty="0" smtClean="0"/>
              <a:t>infinitiv      </a:t>
            </a:r>
            <a:r>
              <a:rPr lang="cs-CZ" sz="2400" dirty="0" err="1" smtClean="0"/>
              <a:t>rozk</a:t>
            </a:r>
            <a:r>
              <a:rPr lang="cs-CZ" sz="2400" dirty="0" smtClean="0"/>
              <a:t>. způsob</a:t>
            </a:r>
          </a:p>
          <a:p>
            <a:pPr marL="114300" indent="0">
              <a:buNone/>
            </a:pPr>
            <a:r>
              <a:rPr lang="cs-CZ" sz="2400" dirty="0" smtClean="0"/>
              <a:t>         </a:t>
            </a:r>
          </a:p>
          <a:p>
            <a:pPr marL="114300" indent="0">
              <a:buNone/>
            </a:pPr>
            <a:endParaRPr lang="cs-CZ" sz="2400" dirty="0"/>
          </a:p>
          <a:p>
            <a:pPr marL="114300" indent="0">
              <a:buNone/>
            </a:pPr>
            <a:r>
              <a:rPr lang="cs-CZ" sz="2400" dirty="0" smtClean="0"/>
              <a:t>            </a:t>
            </a:r>
            <a:r>
              <a:rPr lang="cs-CZ" sz="2400" dirty="0" smtClean="0">
                <a:solidFill>
                  <a:srgbClr val="FF0000"/>
                </a:solidFill>
              </a:rPr>
              <a:t>prosí                     prosil             prosit            pros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trpí                       trpěl               trpět            trp 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 sází                       sázel               sázet           sázej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5091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047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 třída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dirty="0" smtClean="0"/>
              <a:t>      </a:t>
            </a:r>
            <a:r>
              <a:rPr lang="cs-CZ" sz="2800" dirty="0"/>
              <a:t>3. os. č.j. přít. čas       minulý čas      </a:t>
            </a:r>
            <a:r>
              <a:rPr lang="cs-CZ" sz="2800" dirty="0" smtClean="0"/>
              <a:t>infinitiv</a:t>
            </a:r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dělá                       dělal              dělat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8498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7942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http://office.microsoft.com</a:t>
            </a:r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7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793</TotalTime>
  <Words>370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Anotace</vt:lpstr>
      <vt:lpstr>Slovesné třídy</vt:lpstr>
      <vt:lpstr>1. třída</vt:lpstr>
      <vt:lpstr>2. třída</vt:lpstr>
      <vt:lpstr>3. třída</vt:lpstr>
      <vt:lpstr>4. třída</vt:lpstr>
      <vt:lpstr>5. třída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15</cp:revision>
  <dcterms:created xsi:type="dcterms:W3CDTF">2012-05-13T19:50:10Z</dcterms:created>
  <dcterms:modified xsi:type="dcterms:W3CDTF">2012-05-29T07:30:07Z</dcterms:modified>
</cp:coreProperties>
</file>