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187A1-4AAF-4A19-A2A5-08E5C4FA3240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92A20-4F46-479C-A76E-EB2B3CF29F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187A1-4AAF-4A19-A2A5-08E5C4FA3240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92A20-4F46-479C-A76E-EB2B3CF29F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187A1-4AAF-4A19-A2A5-08E5C4FA3240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92A20-4F46-479C-A76E-EB2B3CF29F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187A1-4AAF-4A19-A2A5-08E5C4FA3240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92A20-4F46-479C-A76E-EB2B3CF29F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187A1-4AAF-4A19-A2A5-08E5C4FA3240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92A20-4F46-479C-A76E-EB2B3CF29F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187A1-4AAF-4A19-A2A5-08E5C4FA3240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92A20-4F46-479C-A76E-EB2B3CF29F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187A1-4AAF-4A19-A2A5-08E5C4FA3240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92A20-4F46-479C-A76E-EB2B3CF29F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187A1-4AAF-4A19-A2A5-08E5C4FA3240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92A20-4F46-479C-A76E-EB2B3CF29F1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187A1-4AAF-4A19-A2A5-08E5C4FA3240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A092A20-4F46-479C-A76E-EB2B3CF29F1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187A1-4AAF-4A19-A2A5-08E5C4FA3240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92A20-4F46-479C-A76E-EB2B3CF29F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187A1-4AAF-4A19-A2A5-08E5C4FA3240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92A20-4F46-479C-A76E-EB2B3CF29F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CA092A20-4F46-479C-A76E-EB2B3CF29F18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6FC187A1-4AAF-4A19-A2A5-08E5C4FA3240}" type="datetimeFigureOut">
              <a:rPr lang="cs-CZ" smtClean="0"/>
              <a:t>29.5.2012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1258888" y="1414463"/>
            <a:ext cx="7223125" cy="523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Č</a:t>
            </a:r>
            <a:r>
              <a:rPr lang="cs-CZ" dirty="0" smtClean="0"/>
              <a:t>eský jazyk</a:t>
            </a:r>
            <a:endParaRPr lang="cs-CZ" dirty="0"/>
          </a:p>
          <a:p>
            <a:r>
              <a:rPr lang="cs-CZ" dirty="0"/>
              <a:t>ROČNÍK: </a:t>
            </a:r>
            <a:r>
              <a:rPr lang="cs-CZ" dirty="0" smtClean="0"/>
              <a:t>6. </a:t>
            </a:r>
            <a:r>
              <a:rPr lang="cs-CZ" smtClean="0"/>
              <a:t>– 9.</a:t>
            </a:r>
            <a:endParaRPr lang="cs-CZ" dirty="0"/>
          </a:p>
          <a:p>
            <a:r>
              <a:rPr lang="cs-CZ" dirty="0"/>
              <a:t>TÉMA: </a:t>
            </a:r>
            <a:r>
              <a:rPr lang="cs-CZ" b="1" dirty="0" smtClean="0"/>
              <a:t>Slovní druhy – slovesné třídy a vzory 2</a:t>
            </a:r>
            <a:endParaRPr lang="cs-CZ" b="1" dirty="0"/>
          </a:p>
          <a:p>
            <a:r>
              <a:rPr lang="cs-CZ" dirty="0"/>
              <a:t>AUTOR: Mgr. Milada </a:t>
            </a:r>
            <a:r>
              <a:rPr lang="cs-CZ" dirty="0" err="1"/>
              <a:t>Ferenzová</a:t>
            </a:r>
            <a:endParaRPr lang="cs-CZ" dirty="0"/>
          </a:p>
          <a:p>
            <a:r>
              <a:rPr lang="cs-CZ" dirty="0"/>
              <a:t>DATUM VYTVOŘENÍ: 24. 2. 2012</a:t>
            </a:r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VY_32_INOVACE_13_MF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2201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ověření znalostí učiva o slovesných třídách a vzorech formou testu zadaného pro dvě skupiny. Součástí je i správné řešení. Test navazuje na prezentaci vytvořenou jako výklad daného učiva a na pracovní list sloužící k procvičení tohoto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Pilotáž – zadání je možno použít jak k procvičení tak i ověření zvládnutí učiva.  Je potřeba upozornit hlavně na rozdílné zakončení vzorů tiskne a mine a na slovesa k jednotlivým </a:t>
            </a:r>
            <a:r>
              <a:rPr lang="cs-CZ" smtClean="0"/>
              <a:t>vzorům nezařaditelná.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5934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Urči slovesné třídy a vzory: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2"/>
          <a:lstStyle/>
          <a:p>
            <a:pPr marL="114300" indent="0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Test A:</a:t>
            </a: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SLOUŽÍ    </a:t>
            </a: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PLESKÁ    </a:t>
            </a: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ROZDVOJUJE</a:t>
            </a: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OVLÁDNE</a:t>
            </a: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ZALIJE</a:t>
            </a: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ZACHYTÍ</a:t>
            </a: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PLÁČE</a:t>
            </a: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ROZUMÍ</a:t>
            </a: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VEDE</a:t>
            </a: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OZNAČUJE</a:t>
            </a:r>
          </a:p>
          <a:p>
            <a:pPr marL="571500" indent="-457200">
              <a:buAutoNum type="arabicPeriod"/>
            </a:pPr>
            <a:endParaRPr lang="cs-CZ" dirty="0">
              <a:solidFill>
                <a:srgbClr val="FF0000"/>
              </a:solidFill>
            </a:endParaRPr>
          </a:p>
          <a:p>
            <a:pPr marL="11430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</a:t>
            </a:r>
            <a:r>
              <a:rPr lang="cs-CZ" dirty="0" smtClean="0">
                <a:solidFill>
                  <a:srgbClr val="002060"/>
                </a:solidFill>
              </a:rPr>
              <a:t>1. ZÁŘÍ</a:t>
            </a:r>
          </a:p>
          <a:p>
            <a:pPr marL="114300" indent="0">
              <a:buNone/>
            </a:pP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        2. OBTÉKÁ</a:t>
            </a:r>
          </a:p>
          <a:p>
            <a:pPr marL="114300" indent="0">
              <a:buNone/>
            </a:pP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        3. SPOJUJE</a:t>
            </a:r>
          </a:p>
          <a:p>
            <a:pPr marL="114300" indent="0">
              <a:buNone/>
            </a:pP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        4. USTANOVÍ</a:t>
            </a:r>
          </a:p>
          <a:p>
            <a:pPr marL="114300" indent="0">
              <a:buNone/>
            </a:pP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        5. ZABLÝSKNE</a:t>
            </a:r>
          </a:p>
          <a:p>
            <a:pPr marL="114300" indent="0">
              <a:buNone/>
            </a:pP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        6. DOVEDE</a:t>
            </a:r>
          </a:p>
          <a:p>
            <a:pPr marL="114300" indent="0">
              <a:buNone/>
            </a:pP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        7. SPĚCHÁ</a:t>
            </a:r>
          </a:p>
          <a:p>
            <a:pPr marL="114300" indent="0">
              <a:buNone/>
            </a:pP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        8. BRZDÍ</a:t>
            </a:r>
          </a:p>
          <a:p>
            <a:pPr marL="114300" indent="0">
              <a:buNone/>
            </a:pP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        9. KLOUŽE</a:t>
            </a:r>
          </a:p>
          <a:p>
            <a:pPr marL="114300" indent="0">
              <a:buNone/>
            </a:pP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       10. NALEZNE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06896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3071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testu 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slouží          4. tř. prosí                  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1. září            4. tř. prosí</a:t>
            </a:r>
            <a:endParaRPr lang="cs-CZ" dirty="0" smtClean="0">
              <a:solidFill>
                <a:srgbClr val="FF0000"/>
              </a:solidFill>
            </a:endParaRP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pleská         5. tř. dělá                   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2. obtéká      5. tř. dělá</a:t>
            </a:r>
            <a:endParaRPr lang="cs-CZ" dirty="0" smtClean="0">
              <a:solidFill>
                <a:srgbClr val="FF0000"/>
              </a:solidFill>
            </a:endParaRP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rozdvojuje 3. tř. kupuje               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3. spojuje     3. tř. kupuje</a:t>
            </a:r>
            <a:endParaRPr lang="cs-CZ" dirty="0" smtClean="0">
              <a:solidFill>
                <a:srgbClr val="FF0000"/>
              </a:solidFill>
            </a:endParaRP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ovládne      2. tř. tiskne                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4. ustanoví   4. tř. prosí</a:t>
            </a:r>
            <a:endParaRPr lang="cs-CZ" dirty="0" smtClean="0">
              <a:solidFill>
                <a:srgbClr val="FF0000"/>
              </a:solidFill>
            </a:endParaRP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zalije            3. tř. kryje                 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5. zablýskne 2. tř. tiskne</a:t>
            </a:r>
            <a:endParaRPr lang="cs-CZ" dirty="0" smtClean="0">
              <a:solidFill>
                <a:srgbClr val="FF0000"/>
              </a:solidFill>
            </a:endParaRP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zachytí         4. tř. prosí                 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6. dovede     1. tř. nese</a:t>
            </a:r>
            <a:endParaRPr lang="cs-CZ" dirty="0" smtClean="0">
              <a:solidFill>
                <a:srgbClr val="FF0000"/>
              </a:solidFill>
            </a:endParaRP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pláče            1. tř. maže                 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7. spěchá      5. tř. dělá</a:t>
            </a:r>
            <a:endParaRPr lang="cs-CZ" dirty="0" smtClean="0">
              <a:solidFill>
                <a:srgbClr val="FF0000"/>
              </a:solidFill>
            </a:endParaRP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rozumí         4. tř. trpí                     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8. brzdí         4. tř. prosí</a:t>
            </a:r>
            <a:endParaRPr lang="cs-CZ" dirty="0" smtClean="0">
              <a:solidFill>
                <a:srgbClr val="FF0000"/>
              </a:solidFill>
            </a:endParaRP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vede             1. tř. nese                   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9. klouže      1. tř. maže</a:t>
            </a:r>
            <a:endParaRPr lang="cs-CZ" dirty="0" smtClean="0">
              <a:solidFill>
                <a:srgbClr val="FF0000"/>
              </a:solidFill>
            </a:endParaRP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označuje      3. tř. kupuje              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10. nalezne   2. tř. tiskne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5604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slovesné třídy a vzory: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2">
            <a:normAutofit/>
          </a:bodyPr>
          <a:lstStyle/>
          <a:p>
            <a:pPr marL="114300" indent="0">
              <a:buNone/>
            </a:pPr>
            <a:r>
              <a:rPr lang="cs-CZ" dirty="0" smtClean="0"/>
              <a:t>Test B:</a:t>
            </a: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vrnět                                        </a:t>
            </a: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sekat</a:t>
            </a: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plavat</a:t>
            </a: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vylít</a:t>
            </a: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pohnout</a:t>
            </a: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odpovídat</a:t>
            </a: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odpovědět</a:t>
            </a: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předvést</a:t>
            </a: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klouzat</a:t>
            </a:r>
          </a:p>
          <a:p>
            <a:pPr marL="571500" indent="-457200">
              <a:buFont typeface="+mj-lt"/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cestovat</a:t>
            </a: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pečovat</a:t>
            </a: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vyvinout</a:t>
            </a: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vyznačit</a:t>
            </a: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užívat</a:t>
            </a: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lehnout</a:t>
            </a: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vonět</a:t>
            </a: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probouzet</a:t>
            </a: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vzít</a:t>
            </a: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zapsat</a:t>
            </a: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stříhat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72514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46149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testu B: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2">
            <a:normAutofit/>
          </a:bodyPr>
          <a:lstStyle/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vrnět           4. tř. trpí                             </a:t>
            </a: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sekat           5. tř. dělá</a:t>
            </a:r>
            <a:endParaRPr lang="cs-CZ" dirty="0">
              <a:solidFill>
                <a:srgbClr val="FF0000"/>
              </a:solidFill>
            </a:endParaRP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plavat          1. tř. bere</a:t>
            </a:r>
            <a:endParaRPr lang="cs-CZ" dirty="0">
              <a:solidFill>
                <a:srgbClr val="FF0000"/>
              </a:solidFill>
            </a:endParaRP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vylít             3. tř. kryje</a:t>
            </a:r>
            <a:endParaRPr lang="cs-CZ" dirty="0">
              <a:solidFill>
                <a:srgbClr val="FF0000"/>
              </a:solidFill>
            </a:endParaRP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pohnout     2. tř. mine</a:t>
            </a:r>
            <a:endParaRPr lang="cs-CZ" dirty="0">
              <a:solidFill>
                <a:srgbClr val="FF0000"/>
              </a:solidFill>
            </a:endParaRP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odpovídat  5. tř. dělá</a:t>
            </a:r>
            <a:endParaRPr lang="cs-CZ" dirty="0">
              <a:solidFill>
                <a:srgbClr val="FF0000"/>
              </a:solidFill>
            </a:endParaRP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odpovědět 4. tř. trpí</a:t>
            </a:r>
            <a:endParaRPr lang="cs-CZ" dirty="0">
              <a:solidFill>
                <a:srgbClr val="FF0000"/>
              </a:solidFill>
            </a:endParaRP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předvést     1. tř. nese</a:t>
            </a:r>
            <a:endParaRPr lang="cs-CZ" dirty="0">
              <a:solidFill>
                <a:srgbClr val="FF0000"/>
              </a:solidFill>
            </a:endParaRP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klouzat        1. tř. maže</a:t>
            </a:r>
            <a:endParaRPr lang="cs-CZ" dirty="0">
              <a:solidFill>
                <a:srgbClr val="FF0000"/>
              </a:solidFill>
            </a:endParaRPr>
          </a:p>
          <a:p>
            <a:pPr marL="571500" indent="-457200">
              <a:buFont typeface="+mj-lt"/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cestovat      3. tř. kupuje</a:t>
            </a:r>
          </a:p>
          <a:p>
            <a:pPr marL="571500" indent="-457200">
              <a:buAutoNum type="arabicPeriod"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pečovat         3. tř. kupuje</a:t>
            </a: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vyvinout        2. tř. mine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vyznačit         4. tř. prosí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užívat             5. tř. dělá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lehnout         2. tř. tiskne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vonět             4. tř. trpí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probouzet     4. tř. sází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vzít                 1. tř. bere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zapsat            1. tř. maže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571500" indent="-457200">
              <a:buAutoNum type="arabicPeriod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stříhat            5. tř. dělá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11430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4924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vlastní tvorba</a:t>
            </a:r>
          </a:p>
          <a:p>
            <a:r>
              <a:rPr lang="cs-CZ" dirty="0"/>
              <a:t>http://office.microsoft.com</a:t>
            </a:r>
          </a:p>
          <a:p>
            <a:pPr marL="11430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7433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383</TotalTime>
  <Words>509</Words>
  <Application>Microsoft Office PowerPoint</Application>
  <PresentationFormat>Předvádění na obrazovce (4:3)</PresentationFormat>
  <Paragraphs>103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Sousedství</vt:lpstr>
      <vt:lpstr>Prezentace aplikace PowerPoint</vt:lpstr>
      <vt:lpstr>Anotace</vt:lpstr>
      <vt:lpstr>Urči slovesné třídy a vzory:</vt:lpstr>
      <vt:lpstr>Řešení testu A:</vt:lpstr>
      <vt:lpstr>Urči slovesné třídy a vzory:</vt:lpstr>
      <vt:lpstr>Řešení testu B: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9</cp:revision>
  <dcterms:created xsi:type="dcterms:W3CDTF">2012-05-14T09:30:47Z</dcterms:created>
  <dcterms:modified xsi:type="dcterms:W3CDTF">2012-05-29T07:35:54Z</dcterms:modified>
</cp:coreProperties>
</file>