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5F9DF29B-36EC-4009-B113-7078EB501AD7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7DDDEF4-21CE-4EF8-8E7E-4053217A23AF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– 9.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- příslovce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16. 3. </a:t>
            </a:r>
            <a:r>
              <a:rPr lang="cs-CZ" dirty="0"/>
              <a:t>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VY_32_INOVACE_15_MF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29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vytvořena jako podklad pro výklad učiva o příslovcích.</a:t>
            </a:r>
          </a:p>
          <a:p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je informovat žáky o základní charakteristice příslovcí, jejich druzích a způsobu jejich stupňování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Pilotáž -  učivo příslovcí úzce souvisí i s přídavnými jmény a s příslovečným určením. Je možno jej připomenout i v </a:t>
            </a:r>
            <a:r>
              <a:rPr lang="cs-CZ" smtClean="0"/>
              <a:t>těchto souvislostech.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41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neohebný slovní druh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yjadřuje bližší okolnosti dějů a vlastností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e větě bývá příslovečným určením</a:t>
            </a:r>
          </a:p>
          <a:p>
            <a:pPr marL="11430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přívlastkem</a:t>
            </a:r>
          </a:p>
          <a:p>
            <a:pPr marL="11430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sponou přísudku jmenného se sponou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dvozuje se často od příd. jmen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íše se vždy dohromady</a:t>
            </a:r>
          </a:p>
          <a:p>
            <a:pPr marL="114300" indent="0">
              <a:buNone/>
            </a:pPr>
            <a:endParaRPr lang="cs-CZ" sz="2800" dirty="0"/>
          </a:p>
          <a:p>
            <a:pPr marL="11430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levo, nahoru, doprava….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812" y="46531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8372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45720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místa</a:t>
            </a:r>
            <a:r>
              <a:rPr lang="cs-CZ" dirty="0" smtClean="0"/>
              <a:t> – </a:t>
            </a:r>
            <a:r>
              <a:rPr lang="cs-CZ" b="1" dirty="0" smtClean="0"/>
              <a:t>kde, kudy, kam, odkud?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nahoře, dole, venku, doma…</a:t>
            </a:r>
          </a:p>
          <a:p>
            <a:pPr marL="571500" indent="-457200">
              <a:buAutoNum type="arabicPeriod" startAt="2"/>
            </a:pPr>
            <a:r>
              <a:rPr lang="cs-CZ" dirty="0" smtClean="0">
                <a:solidFill>
                  <a:srgbClr val="FF0000"/>
                </a:solidFill>
              </a:rPr>
              <a:t>času</a:t>
            </a:r>
            <a:r>
              <a:rPr lang="cs-CZ" dirty="0" smtClean="0"/>
              <a:t> – </a:t>
            </a:r>
            <a:r>
              <a:rPr lang="cs-CZ" b="1" dirty="0" smtClean="0"/>
              <a:t>kdy, odkdy, dokdy, jak dlouho?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večer, ráno, včera, nikdy, dlouho …</a:t>
            </a:r>
          </a:p>
          <a:p>
            <a:pPr marL="571500" indent="-457200">
              <a:buAutoNum type="arabicPeriod" startAt="3"/>
            </a:pPr>
            <a:r>
              <a:rPr lang="cs-CZ" dirty="0" smtClean="0">
                <a:solidFill>
                  <a:srgbClr val="FF0000"/>
                </a:solidFill>
              </a:rPr>
              <a:t>způsobu</a:t>
            </a:r>
            <a:r>
              <a:rPr lang="cs-CZ" dirty="0" smtClean="0"/>
              <a:t> – </a:t>
            </a:r>
            <a:r>
              <a:rPr lang="cs-CZ" b="1" dirty="0" smtClean="0"/>
              <a:t>jak? jakým způsobem?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rychle, pomalu, opatrně, snaživě…</a:t>
            </a:r>
          </a:p>
          <a:p>
            <a:pPr marL="571500" indent="-457200">
              <a:buAutoNum type="arabicPeriod" startAt="4"/>
            </a:pPr>
            <a:r>
              <a:rPr lang="cs-CZ" dirty="0" smtClean="0">
                <a:solidFill>
                  <a:srgbClr val="FF0000"/>
                </a:solidFill>
              </a:rPr>
              <a:t>příčiny</a:t>
            </a:r>
            <a:r>
              <a:rPr lang="cs-CZ" dirty="0" smtClean="0"/>
              <a:t> – </a:t>
            </a:r>
            <a:r>
              <a:rPr lang="cs-CZ" b="1" dirty="0" smtClean="0"/>
              <a:t>proč?</a:t>
            </a:r>
          </a:p>
          <a:p>
            <a:pPr marL="114300" indent="0">
              <a:buNone/>
            </a:pPr>
            <a:r>
              <a:rPr lang="cs-CZ" dirty="0" smtClean="0"/>
              <a:t>       schválně, náhodou, úmyslně</a:t>
            </a:r>
          </a:p>
          <a:p>
            <a:pPr marL="571500" indent="-457200">
              <a:buAutoNum type="arabicPeriod" startAt="5"/>
            </a:pPr>
            <a:r>
              <a:rPr lang="cs-CZ" dirty="0" smtClean="0">
                <a:solidFill>
                  <a:srgbClr val="FF0000"/>
                </a:solidFill>
              </a:rPr>
              <a:t>míry</a:t>
            </a:r>
            <a:r>
              <a:rPr lang="cs-CZ" dirty="0" smtClean="0"/>
              <a:t> – </a:t>
            </a:r>
            <a:r>
              <a:rPr lang="cs-CZ" b="1" dirty="0" smtClean="0"/>
              <a:t>jakou měrou?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velmi, úplně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5091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8794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2"/>
                </a:solidFill>
              </a:rPr>
              <a:t>stupeň 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- základní tvar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- nejčastěji se tvoří z přídavných jmen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Příklad: </a:t>
            </a:r>
            <a:r>
              <a:rPr lang="cs-CZ" dirty="0" smtClean="0">
                <a:solidFill>
                  <a:srgbClr val="FF0000"/>
                </a:solidFill>
              </a:rPr>
              <a:t>smělý</a:t>
            </a:r>
          </a:p>
          <a:p>
            <a:pPr marL="571500" indent="-457200">
              <a:buAutoNum type="arabicPeriod" startAt="2"/>
            </a:pPr>
            <a:endParaRPr lang="cs-CZ" dirty="0" smtClean="0"/>
          </a:p>
          <a:p>
            <a:pPr marL="571500" indent="-457200">
              <a:buAutoNum type="arabicPeriod" startAt="2"/>
            </a:pPr>
            <a:r>
              <a:rPr lang="cs-CZ" dirty="0" smtClean="0">
                <a:solidFill>
                  <a:schemeClr val="tx2"/>
                </a:solidFill>
              </a:rPr>
              <a:t>stupeň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přípona  - </a:t>
            </a:r>
            <a:r>
              <a:rPr lang="cs-CZ" dirty="0" err="1" smtClean="0"/>
              <a:t>štěji</a:t>
            </a:r>
            <a:r>
              <a:rPr lang="cs-CZ" dirty="0" smtClean="0"/>
              <a:t>, - </a:t>
            </a:r>
            <a:r>
              <a:rPr lang="cs-CZ" dirty="0" err="1" smtClean="0"/>
              <a:t>čeji</a:t>
            </a:r>
            <a:r>
              <a:rPr lang="cs-CZ" dirty="0" smtClean="0"/>
              <a:t>, - </a:t>
            </a:r>
            <a:r>
              <a:rPr lang="cs-CZ" dirty="0" err="1" smtClean="0"/>
              <a:t>čtěji</a:t>
            </a:r>
            <a:r>
              <a:rPr lang="cs-CZ" dirty="0" smtClean="0"/>
              <a:t>, - </a:t>
            </a:r>
            <a:r>
              <a:rPr lang="cs-CZ" dirty="0" err="1" smtClean="0"/>
              <a:t>ěji</a:t>
            </a:r>
            <a:r>
              <a:rPr lang="cs-CZ" dirty="0" smtClean="0"/>
              <a:t>, - </a:t>
            </a:r>
            <a:r>
              <a:rPr lang="cs-CZ" dirty="0" err="1" smtClean="0"/>
              <a:t>eji</a:t>
            </a:r>
            <a:endParaRPr lang="cs-CZ" dirty="0" smtClean="0"/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Příklad: </a:t>
            </a:r>
            <a:r>
              <a:rPr lang="cs-CZ" dirty="0" smtClean="0">
                <a:solidFill>
                  <a:srgbClr val="FF0000"/>
                </a:solidFill>
              </a:rPr>
              <a:t>smělý –směleji</a:t>
            </a:r>
          </a:p>
          <a:p>
            <a:pPr marL="571500" indent="-457200">
              <a:buAutoNum type="arabicPeriod" startAt="3"/>
            </a:pPr>
            <a:endParaRPr lang="cs-CZ" dirty="0" smtClean="0"/>
          </a:p>
          <a:p>
            <a:pPr marL="571500" indent="-457200">
              <a:buAutoNum type="arabicPeriod" startAt="3"/>
            </a:pPr>
            <a:r>
              <a:rPr lang="cs-CZ" dirty="0" smtClean="0">
                <a:solidFill>
                  <a:schemeClr val="tx2"/>
                </a:solidFill>
              </a:rPr>
              <a:t>stupeň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předpona </a:t>
            </a:r>
            <a:r>
              <a:rPr lang="cs-CZ" dirty="0" err="1" smtClean="0"/>
              <a:t>nej</a:t>
            </a:r>
            <a:r>
              <a:rPr lang="cs-CZ" dirty="0" smtClean="0"/>
              <a:t>-  + 2. stupeň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Příklad: </a:t>
            </a:r>
            <a:r>
              <a:rPr lang="cs-CZ" dirty="0" smtClean="0">
                <a:solidFill>
                  <a:srgbClr val="FF0000"/>
                </a:solidFill>
              </a:rPr>
              <a:t>nejsměleji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730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2922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Nepravidelná 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některá příslovce se stejně jako přídavná jména nedají stupňovat pravidelně pomocí předpon a přípon</a:t>
            </a:r>
          </a:p>
          <a:p>
            <a:endParaRPr lang="cs-CZ" dirty="0"/>
          </a:p>
          <a:p>
            <a:pPr marL="114300" indent="0">
              <a:buNone/>
            </a:pPr>
            <a:r>
              <a:rPr lang="cs-CZ" dirty="0" smtClean="0"/>
              <a:t>                        Příklad: </a:t>
            </a:r>
            <a:r>
              <a:rPr lang="cs-CZ" dirty="0" smtClean="0">
                <a:solidFill>
                  <a:srgbClr val="FF0000"/>
                </a:solidFill>
              </a:rPr>
              <a:t>dobře – lépe – nejlépe </a:t>
            </a:r>
          </a:p>
          <a:p>
            <a:pPr marL="11430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špatně – hůře – nejhůře</a:t>
            </a:r>
          </a:p>
          <a:p>
            <a:pPr marL="11430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snadno – snáze - nejsnáze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93095"/>
            <a:ext cx="2231529" cy="2231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6213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za odměnu (nebo za trest)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obrázku napiš co nejvíce vhodných příslovcí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3691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2815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/>
              <a:t>http://</a:t>
            </a:r>
            <a:r>
              <a:rPr lang="cs-CZ" dirty="0" smtClean="0"/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910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115</TotalTime>
  <Words>321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Anotace</vt:lpstr>
      <vt:lpstr>Příslovce</vt:lpstr>
      <vt:lpstr>Rozdělení příslovcí</vt:lpstr>
      <vt:lpstr>Stupňování příslovcí</vt:lpstr>
      <vt:lpstr>Nepravidelná příslovce</vt:lpstr>
      <vt:lpstr>Úkol za odměnu (nebo za trest)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10</cp:revision>
  <dcterms:created xsi:type="dcterms:W3CDTF">2012-05-28T14:51:47Z</dcterms:created>
  <dcterms:modified xsi:type="dcterms:W3CDTF">2012-05-29T08:25:43Z</dcterms:modified>
</cp:coreProperties>
</file>