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B0D65719-B043-469B-8472-28BB3EB72D2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6B2A6DC-ADEB-4CB1-A788-5C5E0BC9F8E5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Slovní druhy - částice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17.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VY_32_INOVACE_18_MF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47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vytvořena jako výukový materiál pro výklad o tématu </a:t>
            </a:r>
            <a:r>
              <a:rPr lang="cs-CZ" dirty="0" smtClean="0"/>
              <a:t>částic.</a:t>
            </a: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/>
              <a:t>je seznámit žáky s rozdělením a pravopisem </a:t>
            </a:r>
            <a:r>
              <a:rPr lang="cs-CZ" dirty="0" smtClean="0"/>
              <a:t>částic.</a:t>
            </a:r>
            <a:endParaRPr lang="cs-CZ" dirty="0"/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Prezentace </a:t>
            </a:r>
            <a:r>
              <a:rPr lang="cs-CZ" dirty="0"/>
              <a:t>je doplněna o cvičný úkol pro samostatnou práci žáků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– prezentace přináší základní informace o slovním druhu, jehož rozpoznání je někdy pro žáky problematické</a:t>
            </a:r>
            <a:r>
              <a:rPr lang="cs-CZ" smtClean="0"/>
              <a:t>. </a:t>
            </a:r>
            <a:r>
              <a:rPr lang="cs-CZ" smtClean="0"/>
              <a:t>Praktické </a:t>
            </a:r>
            <a:r>
              <a:rPr lang="cs-CZ" dirty="0" smtClean="0"/>
              <a:t>ověření zvládnutí učiva je vhodné hlavně v </a:t>
            </a:r>
            <a:r>
              <a:rPr lang="cs-CZ" smtClean="0"/>
              <a:t>souhrnných rozborech.</a:t>
            </a: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61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Částice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Neohebný slovní druh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Nemohou být samostatným větným členem</a:t>
            </a:r>
          </a:p>
          <a:p>
            <a:r>
              <a:rPr lang="cs-CZ" sz="3200" dirty="0" smtClean="0"/>
              <a:t>Zdůrazňují významové odstíny…hodnotí, zdůrazňují, popírají…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Nejčastěji na začátku věty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5759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Rozdělení částic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Vlastní</a:t>
            </a:r>
          </a:p>
          <a:p>
            <a:pPr marL="11430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nemohou být jiným slovním druhem – </a:t>
            </a:r>
            <a:r>
              <a:rPr lang="cs-CZ" sz="2400" i="1" dirty="0" smtClean="0">
                <a:solidFill>
                  <a:srgbClr val="FF0000"/>
                </a:solidFill>
              </a:rPr>
              <a:t>ano, ne, kéž, ať</a:t>
            </a:r>
            <a:r>
              <a:rPr lang="cs-CZ" sz="2400" dirty="0" smtClean="0"/>
              <a:t>…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Nevlastní </a:t>
            </a:r>
          </a:p>
          <a:p>
            <a:pPr marL="11430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mohou být i jiným slovním druhem – </a:t>
            </a:r>
            <a:r>
              <a:rPr lang="cs-CZ" sz="2400" i="1" dirty="0" smtClean="0">
                <a:solidFill>
                  <a:srgbClr val="FF0000"/>
                </a:solidFill>
              </a:rPr>
              <a:t>že, asi, i</a:t>
            </a:r>
            <a:r>
              <a:rPr lang="cs-CZ" sz="2400" dirty="0" smtClean="0"/>
              <a:t>…</a:t>
            </a:r>
          </a:p>
          <a:p>
            <a:pPr marL="11430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I</a:t>
            </a:r>
            <a:r>
              <a:rPr lang="cs-CZ" sz="2400" dirty="0" smtClean="0"/>
              <a:t> rozzlobil se na psa.                     Rozzlobil se 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na psa</a:t>
            </a:r>
          </a:p>
          <a:p>
            <a:pPr marL="114300" indent="0">
              <a:buNone/>
            </a:pPr>
            <a:r>
              <a:rPr lang="cs-CZ" sz="2400" dirty="0" smtClean="0"/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Že</a:t>
            </a:r>
            <a:r>
              <a:rPr lang="cs-CZ" sz="2400" dirty="0" smtClean="0"/>
              <a:t> se nestydíš!                               Řekla bych, </a:t>
            </a:r>
            <a:r>
              <a:rPr lang="cs-CZ" sz="2400" dirty="0" smtClean="0">
                <a:solidFill>
                  <a:srgbClr val="FF0000"/>
                </a:solidFill>
              </a:rPr>
              <a:t>že</a:t>
            </a:r>
            <a:r>
              <a:rPr lang="cs-CZ" sz="2400" dirty="0" smtClean="0"/>
              <a:t> se nestydíš.</a:t>
            </a:r>
          </a:p>
          <a:p>
            <a:pPr marL="11430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</a:t>
            </a:r>
          </a:p>
          <a:p>
            <a:pPr marL="114300" indent="0">
              <a:buNone/>
            </a:pPr>
            <a:endParaRPr lang="cs-CZ" sz="2400" dirty="0"/>
          </a:p>
        </p:txBody>
      </p:sp>
      <p:sp>
        <p:nvSpPr>
          <p:cNvPr id="4" name="Násobení 3"/>
          <p:cNvSpPr/>
          <p:nvPr/>
        </p:nvSpPr>
        <p:spPr>
          <a:xfrm>
            <a:off x="3494437" y="4313878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1509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Další dělení…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Částice  tázací:               </a:t>
            </a:r>
            <a:r>
              <a:rPr lang="cs-CZ" sz="2800" dirty="0" smtClean="0">
                <a:solidFill>
                  <a:srgbClr val="FF0000"/>
                </a:solidFill>
              </a:rPr>
              <a:t>Jestlipak</a:t>
            </a:r>
            <a:r>
              <a:rPr lang="cs-CZ" sz="2800" dirty="0" smtClean="0"/>
              <a:t> jsi už dnes psal  				            kamarádovi?</a:t>
            </a:r>
          </a:p>
          <a:p>
            <a:pPr marL="114300" indent="0">
              <a:buNone/>
            </a:pPr>
            <a:r>
              <a:rPr lang="cs-CZ" sz="2800" dirty="0" smtClean="0"/>
              <a:t>                  apelové:           </a:t>
            </a:r>
            <a:r>
              <a:rPr lang="cs-CZ" sz="2800" dirty="0" smtClean="0">
                <a:solidFill>
                  <a:srgbClr val="FF0000"/>
                </a:solidFill>
              </a:rPr>
              <a:t>Ať </a:t>
            </a:r>
            <a:r>
              <a:rPr lang="cs-CZ" sz="2800" dirty="0" smtClean="0"/>
              <a:t>už je odpoledne!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</a:t>
            </a:r>
            <a:r>
              <a:rPr lang="cs-CZ" sz="2800" dirty="0" err="1" smtClean="0"/>
              <a:t>odpověďové</a:t>
            </a:r>
            <a:r>
              <a:rPr lang="cs-CZ" sz="2800" dirty="0" smtClean="0"/>
              <a:t>:   </a:t>
            </a:r>
            <a:r>
              <a:rPr lang="cs-CZ" sz="2800" dirty="0" smtClean="0">
                <a:solidFill>
                  <a:srgbClr val="FF0000"/>
                </a:solidFill>
              </a:rPr>
              <a:t>Ano. Ne. </a:t>
            </a:r>
            <a:r>
              <a:rPr lang="cs-CZ" sz="2800" dirty="0" smtClean="0"/>
              <a:t> Mohou být i 					samostatnou větou!</a:t>
            </a:r>
          </a:p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negační:           </a:t>
            </a:r>
            <a:r>
              <a:rPr lang="cs-CZ" sz="2800" dirty="0" smtClean="0">
                <a:solidFill>
                  <a:srgbClr val="FF0000"/>
                </a:solidFill>
              </a:rPr>
              <a:t>Nikoliv. Ne.</a:t>
            </a:r>
          </a:p>
          <a:p>
            <a:pPr marL="114300" indent="0">
              <a:buNone/>
            </a:pPr>
            <a:r>
              <a:rPr lang="cs-CZ" sz="2800" dirty="0" smtClean="0"/>
              <a:t>                </a:t>
            </a:r>
          </a:p>
          <a:p>
            <a:pPr marL="114300" indent="0">
              <a:buNone/>
            </a:pPr>
            <a:r>
              <a:rPr lang="cs-CZ" sz="2800" dirty="0" smtClean="0"/>
              <a:t>  a </a:t>
            </a:r>
            <a:r>
              <a:rPr lang="cs-CZ" sz="2800" dirty="0"/>
              <a:t>další…..  </a:t>
            </a:r>
            <a:r>
              <a:rPr lang="cs-CZ" sz="2800" i="1" dirty="0">
                <a:solidFill>
                  <a:srgbClr val="FF0000"/>
                </a:solidFill>
              </a:rPr>
              <a:t>v</a:t>
            </a:r>
            <a:r>
              <a:rPr lang="cs-CZ" sz="2800" i="1" dirty="0" smtClean="0">
                <a:solidFill>
                  <a:srgbClr val="FF0000"/>
                </a:solidFill>
              </a:rPr>
              <a:t>elmi, velice, jen, také, třeba, pouze, přímo, přece, ale, prostě, snad, klidně, samozřejmě, bohužel, naštěstí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990338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Úkol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i="1" dirty="0" smtClean="0"/>
              <a:t>Ve které z dvojice vět je barevné slovo částicí a kde jiným slovním druhem? Jakým?</a:t>
            </a:r>
          </a:p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Takhle </a:t>
            </a:r>
            <a:r>
              <a:rPr lang="cs-CZ" dirty="0" smtClean="0"/>
              <a:t>to nesmí zůstat!  -  Jednou </a:t>
            </a:r>
            <a:r>
              <a:rPr lang="cs-CZ" dirty="0" smtClean="0">
                <a:solidFill>
                  <a:srgbClr val="FF0000"/>
                </a:solidFill>
              </a:rPr>
              <a:t>takhle</a:t>
            </a:r>
            <a:r>
              <a:rPr lang="cs-CZ" dirty="0" smtClean="0"/>
              <a:t> o prázdninách jsme se vydali na cestu</a:t>
            </a:r>
            <a:endParaRPr lang="cs-CZ" dirty="0"/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Copak</a:t>
            </a:r>
            <a:r>
              <a:rPr lang="cs-CZ" dirty="0" smtClean="0"/>
              <a:t> tam vidíš?   -   </a:t>
            </a:r>
            <a:r>
              <a:rPr lang="cs-CZ" dirty="0" smtClean="0">
                <a:solidFill>
                  <a:srgbClr val="FF0000"/>
                </a:solidFill>
              </a:rPr>
              <a:t>Copak</a:t>
            </a:r>
            <a:r>
              <a:rPr lang="cs-CZ" dirty="0" smtClean="0"/>
              <a:t> jsem to neříkal?</a:t>
            </a:r>
          </a:p>
          <a:p>
            <a:pPr marL="114300" indent="0">
              <a:buNone/>
            </a:pPr>
            <a:r>
              <a:rPr lang="cs-CZ" dirty="0" smtClean="0"/>
              <a:t>Věřím, </a:t>
            </a:r>
            <a:r>
              <a:rPr lang="cs-CZ" dirty="0" smtClean="0">
                <a:solidFill>
                  <a:srgbClr val="FF0000"/>
                </a:solidFill>
              </a:rPr>
              <a:t>že</a:t>
            </a:r>
            <a:r>
              <a:rPr lang="cs-CZ" dirty="0" smtClean="0"/>
              <a:t> se ti to podaří.  -  </a:t>
            </a:r>
            <a:r>
              <a:rPr lang="cs-CZ" dirty="0" smtClean="0">
                <a:solidFill>
                  <a:srgbClr val="FF0000"/>
                </a:solidFill>
              </a:rPr>
              <a:t>Že</a:t>
            </a:r>
            <a:r>
              <a:rPr lang="cs-CZ" dirty="0" smtClean="0"/>
              <a:t> jsem ti hned nevěřil!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Prostě</a:t>
            </a:r>
            <a:r>
              <a:rPr lang="cs-CZ" dirty="0" smtClean="0"/>
              <a:t> to udělej.  -  Vyjadřoval se obvykle velmi </a:t>
            </a:r>
            <a:r>
              <a:rPr lang="cs-CZ" dirty="0" smtClean="0">
                <a:solidFill>
                  <a:srgbClr val="FF0000"/>
                </a:solidFill>
              </a:rPr>
              <a:t>prostě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r>
              <a:rPr lang="cs-CZ" dirty="0" smtClean="0"/>
              <a:t>To jsou </a:t>
            </a:r>
            <a:r>
              <a:rPr lang="cs-CZ" dirty="0" smtClean="0">
                <a:solidFill>
                  <a:srgbClr val="FF0000"/>
                </a:solidFill>
              </a:rPr>
              <a:t>ale</a:t>
            </a:r>
            <a:r>
              <a:rPr lang="cs-CZ" dirty="0" smtClean="0"/>
              <a:t> věci!  -  Chtěli jsme jít ven, </a:t>
            </a:r>
            <a:r>
              <a:rPr lang="cs-CZ" dirty="0" smtClean="0">
                <a:solidFill>
                  <a:srgbClr val="FF0000"/>
                </a:solidFill>
              </a:rPr>
              <a:t>ale</a:t>
            </a:r>
            <a:r>
              <a:rPr lang="cs-CZ" dirty="0" smtClean="0"/>
              <a:t> rodiče rozhodli jinak.</a:t>
            </a:r>
          </a:p>
          <a:p>
            <a:pPr marL="114300" indent="0">
              <a:buNone/>
            </a:pPr>
            <a:r>
              <a:rPr lang="cs-CZ" dirty="0" smtClean="0"/>
              <a:t>Jen ten oběd </a:t>
            </a:r>
            <a:r>
              <a:rPr lang="cs-CZ" dirty="0" smtClean="0">
                <a:solidFill>
                  <a:srgbClr val="FF0000"/>
                </a:solidFill>
              </a:rPr>
              <a:t>pěkně</a:t>
            </a:r>
            <a:r>
              <a:rPr lang="cs-CZ" dirty="0" smtClean="0"/>
              <a:t> dojez!  -  O víkendu bylo </a:t>
            </a:r>
            <a:r>
              <a:rPr lang="cs-CZ" dirty="0" smtClean="0">
                <a:solidFill>
                  <a:srgbClr val="FF0000"/>
                </a:solidFill>
              </a:rPr>
              <a:t>pěkně</a:t>
            </a:r>
            <a:r>
              <a:rPr lang="cs-CZ" dirty="0" smtClean="0"/>
              <a:t>.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Tak</a:t>
            </a:r>
            <a:r>
              <a:rPr lang="cs-CZ" dirty="0" smtClean="0"/>
              <a:t> to nepůjde.  -  </a:t>
            </a:r>
            <a:r>
              <a:rPr lang="cs-CZ" dirty="0" smtClean="0">
                <a:solidFill>
                  <a:srgbClr val="FF0000"/>
                </a:solidFill>
              </a:rPr>
              <a:t>Tak</a:t>
            </a:r>
            <a:r>
              <a:rPr lang="cs-CZ" dirty="0" smtClean="0"/>
              <a:t> už se konečně rozhodni.</a:t>
            </a:r>
          </a:p>
          <a:p>
            <a:pPr marL="11430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jsem nikdy nechtěl.  -  </a:t>
            </a: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 jsou k nám hosti.</a:t>
            </a:r>
          </a:p>
        </p:txBody>
      </p:sp>
    </p:spTree>
    <p:extLst>
      <p:ext uri="{BB962C8B-B14F-4D97-AF65-F5344CB8AC3E}">
        <p14:creationId xmlns:p14="http://schemas.microsoft.com/office/powerpoint/2010/main" val="1650759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smtClean="0"/>
              <a:t>lastní </a:t>
            </a:r>
            <a:r>
              <a:rPr lang="cs-CZ" dirty="0" smtClean="0"/>
              <a:t>tvorba</a:t>
            </a:r>
          </a:p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57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359</TotalTime>
  <Words>345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Anotace</vt:lpstr>
      <vt:lpstr>Částice</vt:lpstr>
      <vt:lpstr>Rozdělení částic</vt:lpstr>
      <vt:lpstr>Další dělení…</vt:lpstr>
      <vt:lpstr>Úkol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17</cp:revision>
  <dcterms:created xsi:type="dcterms:W3CDTF">2012-05-20T07:44:18Z</dcterms:created>
  <dcterms:modified xsi:type="dcterms:W3CDTF">2012-05-29T08:41:06Z</dcterms:modified>
</cp:coreProperties>
</file>