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8" r:id="rId2"/>
    <p:sldId id="260" r:id="rId3"/>
    <p:sldId id="256" r:id="rId4"/>
    <p:sldId id="257" r:id="rId5"/>
    <p:sldId id="265" r:id="rId6"/>
    <p:sldId id="266" r:id="rId7"/>
    <p:sldId id="261" r:id="rId8"/>
    <p:sldId id="262" r:id="rId9"/>
    <p:sldId id="263" r:id="rId10"/>
  </p:sldIdLst>
  <p:sldSz cx="9144000" cy="6858000" type="screen4x3"/>
  <p:notesSz cx="6877050" cy="965676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520" autoAdjust="0"/>
  </p:normalViewPr>
  <p:slideViewPr>
    <p:cSldViewPr>
      <p:cViewPr varScale="1">
        <p:scale>
          <a:sx n="97" d="100"/>
          <a:sy n="97" d="100"/>
        </p:scale>
        <p:origin x="-3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3042"/>
        <p:guide pos="2166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0055" cy="482838"/>
          </a:xfrm>
          <a:prstGeom prst="rect">
            <a:avLst/>
          </a:prstGeom>
        </p:spPr>
        <p:txBody>
          <a:bodyPr vert="horz" lIns="94476" tIns="47238" rIns="94476" bIns="47238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95404" y="0"/>
            <a:ext cx="2980055" cy="482838"/>
          </a:xfrm>
          <a:prstGeom prst="rect">
            <a:avLst/>
          </a:prstGeom>
        </p:spPr>
        <p:txBody>
          <a:bodyPr vert="horz" lIns="94476" tIns="47238" rIns="94476" bIns="47238" rtlCol="0"/>
          <a:lstStyle>
            <a:lvl1pPr algn="r">
              <a:defRPr sz="1200"/>
            </a:lvl1pPr>
          </a:lstStyle>
          <a:p>
            <a:fld id="{F597CD40-7A06-46C3-9D1E-41BC23BA502B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025525" y="723900"/>
            <a:ext cx="4826000" cy="36210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476" tIns="47238" rIns="94476" bIns="47238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7705" y="4586963"/>
            <a:ext cx="5501640" cy="4345543"/>
          </a:xfrm>
          <a:prstGeom prst="rect">
            <a:avLst/>
          </a:prstGeom>
        </p:spPr>
        <p:txBody>
          <a:bodyPr vert="horz" lIns="94476" tIns="47238" rIns="94476" bIns="47238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172249"/>
            <a:ext cx="2980055" cy="482838"/>
          </a:xfrm>
          <a:prstGeom prst="rect">
            <a:avLst/>
          </a:prstGeom>
        </p:spPr>
        <p:txBody>
          <a:bodyPr vert="horz" lIns="94476" tIns="47238" rIns="94476" bIns="47238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95404" y="9172249"/>
            <a:ext cx="2980055" cy="482838"/>
          </a:xfrm>
          <a:prstGeom prst="rect">
            <a:avLst/>
          </a:prstGeom>
        </p:spPr>
        <p:txBody>
          <a:bodyPr vert="horz" lIns="94476" tIns="47238" rIns="94476" bIns="47238" rtlCol="0" anchor="b"/>
          <a:lstStyle>
            <a:lvl1pPr algn="r">
              <a:defRPr sz="1200"/>
            </a:lvl1pPr>
          </a:lstStyle>
          <a:p>
            <a:fld id="{541D50D6-2631-46E5-86C7-4718B471871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52773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1D50D6-2631-46E5-86C7-4718B4718715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88671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4260C-003D-48D3-ABCB-B071981B48AC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A0DC0-FDA5-464B-85BC-793C357BDB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5909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4260C-003D-48D3-ABCB-B071981B48AC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A0DC0-FDA5-464B-85BC-793C357BDB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13919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4260C-003D-48D3-ABCB-B071981B48AC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A0DC0-FDA5-464B-85BC-793C357BDB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81938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4260C-003D-48D3-ABCB-B071981B48AC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A0DC0-FDA5-464B-85BC-793C357BDB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17740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4260C-003D-48D3-ABCB-B071981B48AC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A0DC0-FDA5-464B-85BC-793C357BDB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1113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4260C-003D-48D3-ABCB-B071981B48AC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A0DC0-FDA5-464B-85BC-793C357BDB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5789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4260C-003D-48D3-ABCB-B071981B48AC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A0DC0-FDA5-464B-85BC-793C357BDB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81545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4260C-003D-48D3-ABCB-B071981B48AC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A0DC0-FDA5-464B-85BC-793C357BDB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2601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4260C-003D-48D3-ABCB-B071981B48AC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A0DC0-FDA5-464B-85BC-793C357BDB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04295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4260C-003D-48D3-ABCB-B071981B48AC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A0DC0-FDA5-464B-85BC-793C357BDB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90947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4260C-003D-48D3-ABCB-B071981B48AC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A0DC0-FDA5-464B-85BC-793C357BDB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5592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C4260C-003D-48D3-ABCB-B071981B48AC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4A0DC0-FDA5-464B-85BC-793C357BDB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0398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60648"/>
            <a:ext cx="3859213" cy="1008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0" y="1484566"/>
            <a:ext cx="9143999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ZÁKLADNÍ ŠKOLA SLOVAN, KROMĚŘÍŽ, PŘÍSPĚVKOVÁ ORGANIZACE</a:t>
            </a:r>
          </a:p>
          <a:p>
            <a:pPr algn="ctr"/>
            <a:r>
              <a:rPr lang="cs-CZ" dirty="0"/>
              <a:t>ZEYEROVA 3354, 767 01 KROMĚŘÍŽ</a:t>
            </a:r>
          </a:p>
          <a:p>
            <a:pPr algn="ctr"/>
            <a:endParaRPr lang="cs-CZ" dirty="0"/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pPr algn="ctr"/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pPr algn="ctr"/>
            <a:endParaRPr lang="cs-CZ" dirty="0"/>
          </a:p>
          <a:p>
            <a:pPr algn="ctr"/>
            <a:endParaRPr lang="cs-CZ" dirty="0"/>
          </a:p>
          <a:p>
            <a:pPr algn="ctr"/>
            <a:r>
              <a:rPr lang="cs-CZ" dirty="0"/>
              <a:t>PŘEDMĚT</a:t>
            </a:r>
            <a:r>
              <a:rPr lang="cs-CZ" dirty="0" smtClean="0"/>
              <a:t>: český </a:t>
            </a:r>
            <a:r>
              <a:rPr lang="cs-CZ" dirty="0"/>
              <a:t>jazyk</a:t>
            </a:r>
          </a:p>
          <a:p>
            <a:pPr algn="ctr"/>
            <a:r>
              <a:rPr lang="cs-CZ" dirty="0"/>
              <a:t>ROČNÍK</a:t>
            </a:r>
            <a:r>
              <a:rPr lang="cs-CZ" dirty="0" smtClean="0"/>
              <a:t>:   třetí</a:t>
            </a:r>
            <a:r>
              <a:rPr lang="cs-CZ" dirty="0"/>
              <a:t>, čtvrtý</a:t>
            </a:r>
          </a:p>
          <a:p>
            <a:pPr algn="ctr"/>
            <a:r>
              <a:rPr lang="cs-CZ" dirty="0" smtClean="0"/>
              <a:t>                TÉMA:  Podstatná jména – rod</a:t>
            </a:r>
          </a:p>
          <a:p>
            <a:pPr algn="ctr"/>
            <a:r>
              <a:rPr lang="cs-CZ" dirty="0" smtClean="0"/>
              <a:t>           AUTOR: Mgr</a:t>
            </a:r>
            <a:r>
              <a:rPr lang="cs-CZ" dirty="0"/>
              <a:t>. Táňa </a:t>
            </a:r>
            <a:r>
              <a:rPr lang="cs-CZ" dirty="0" err="1"/>
              <a:t>Kočířová</a:t>
            </a:r>
            <a:endParaRPr lang="cs-CZ" dirty="0"/>
          </a:p>
          <a:p>
            <a:pPr algn="ctr"/>
            <a:r>
              <a:rPr lang="cs-CZ" dirty="0" smtClean="0"/>
              <a:t>         DATUM </a:t>
            </a:r>
            <a:r>
              <a:rPr lang="cs-CZ" dirty="0"/>
              <a:t>VYTVOŘENÍ</a:t>
            </a:r>
            <a:r>
              <a:rPr lang="cs-CZ" dirty="0" smtClean="0"/>
              <a:t>:    4.12.2011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dirty="0" smtClean="0"/>
              <a:t>VY_32_INOVACE_06 </a:t>
            </a:r>
            <a:r>
              <a:rPr lang="cs-CZ" dirty="0"/>
              <a:t>_TK</a:t>
            </a:r>
          </a:p>
        </p:txBody>
      </p:sp>
    </p:spTree>
    <p:extLst>
      <p:ext uri="{BB962C8B-B14F-4D97-AF65-F5344CB8AC3E}">
        <p14:creationId xmlns:p14="http://schemas.microsoft.com/office/powerpoint/2010/main" xmlns="" val="3063333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ANOTACE A POZNATKY Z PILOTÁŽE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556792"/>
            <a:ext cx="7088832" cy="4536504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sz="2400" u="sng" dirty="0" smtClean="0">
                <a:solidFill>
                  <a:schemeClr val="accent1">
                    <a:lumMod val="50000"/>
                  </a:schemeClr>
                </a:solidFill>
              </a:rPr>
              <a:t>Anotace: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Prezentace je určena žákům třetího a čtvrtého ročníku.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Procvičování rodu podstatných jmen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Skupinová nebo individuální práce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Pracovní list, práce na interaktivní tabuli</a:t>
            </a:r>
          </a:p>
          <a:p>
            <a:pPr algn="l"/>
            <a:endParaRPr lang="cs-CZ" sz="2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l"/>
            <a:r>
              <a:rPr lang="cs-CZ" sz="2400" u="sng" dirty="0" smtClean="0">
                <a:solidFill>
                  <a:schemeClr val="accent1">
                    <a:lumMod val="50000"/>
                  </a:schemeClr>
                </a:solidFill>
              </a:rPr>
              <a:t>Poznatky z pilotáže:</a:t>
            </a:r>
            <a:endParaRPr lang="cs-CZ" sz="2400" u="sng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Práce s interaktivní tabulí. Třídění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slov,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žáci jednotlivě odůvodňovali rod podstatných slov a zapisovali na tabuli</a:t>
            </a:r>
          </a:p>
          <a:p>
            <a:pPr algn="l"/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racovní list – sova, společné hodnocení </a:t>
            </a:r>
          </a:p>
          <a:p>
            <a:pPr algn="l"/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Pracovní list – práce ve dvojicích, jeden žák určil vzor, druhý doplnil i/y.</a:t>
            </a:r>
          </a:p>
          <a:p>
            <a:pPr algn="l"/>
            <a:endParaRPr lang="cs-CZ" sz="2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8857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53876" y="332657"/>
            <a:ext cx="7772400" cy="1512168"/>
          </a:xfrm>
        </p:spPr>
        <p:txBody>
          <a:bodyPr/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PODSTATNÁ JMÉNA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124744"/>
            <a:ext cx="8352928" cy="5147198"/>
          </a:xfrm>
        </p:spPr>
        <p:txBody>
          <a:bodyPr>
            <a:normAutofit fontScale="62500" lnSpcReduction="20000"/>
          </a:bodyPr>
          <a:lstStyle/>
          <a:p>
            <a:r>
              <a:rPr lang="cs-CZ" sz="3800" dirty="0" smtClean="0">
                <a:solidFill>
                  <a:schemeClr val="accent2">
                    <a:lumMod val="75000"/>
                  </a:schemeClr>
                </a:solidFill>
              </a:rPr>
              <a:t>ROD</a:t>
            </a:r>
            <a:r>
              <a:rPr lang="cs-CZ" dirty="0" smtClean="0">
                <a:solidFill>
                  <a:srgbClr val="002060"/>
                </a:solidFill>
              </a:rPr>
              <a:t>  </a:t>
            </a:r>
            <a:r>
              <a:rPr lang="cs-CZ" dirty="0" smtClean="0"/>
              <a:t> </a:t>
            </a:r>
          </a:p>
          <a:p>
            <a:r>
              <a:rPr lang="cs-CZ" dirty="0" smtClean="0"/>
              <a:t>                                 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  mužský                  ženský                  střední  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   _____________     _____________     ____________ 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   _____________     _____________     ____________ 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   _____________     _____________     ____________    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   _____________     _____________     ____________ 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   _____________     _____________     ____________ 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   _____________     _____________     ____________ 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   _____________     _____________     ____________ 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 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Vyber z nabídky slov a roztřiď  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Kočka, kotě, šuplík, život, brouci, včely, koruna, kolo, traktor, slunečnice, rosa, pole, zpíváni, lékař, náušnice, ovce, sídliště, pumpa, obilí, slova, přítel.</a:t>
            </a:r>
          </a:p>
          <a:p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47763" y="4175006"/>
            <a:ext cx="648073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4444" y="4228360"/>
            <a:ext cx="592137" cy="828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03844" y="4260712"/>
            <a:ext cx="504056" cy="605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701849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Pictures\2012-03-29 sova\sova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00" t="1919"/>
          <a:stretch/>
        </p:blipFill>
        <p:spPr bwMode="auto">
          <a:xfrm>
            <a:off x="2039674" y="131618"/>
            <a:ext cx="5243977" cy="67263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pc\Pictures\2012-03-29 sova\sova 00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00" t="1919"/>
          <a:stretch/>
        </p:blipFill>
        <p:spPr bwMode="auto">
          <a:xfrm>
            <a:off x="2192075" y="284018"/>
            <a:ext cx="4900206" cy="6285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87745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Urči vzor a 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556792"/>
            <a:ext cx="2520280" cy="482453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u="sng" dirty="0" smtClean="0"/>
              <a:t>Podstatné jméno</a:t>
            </a:r>
          </a:p>
          <a:p>
            <a:r>
              <a:rPr lang="cs-CZ" dirty="0"/>
              <a:t>š</a:t>
            </a:r>
            <a:r>
              <a:rPr lang="cs-CZ" dirty="0" smtClean="0"/>
              <a:t>kola </a:t>
            </a:r>
          </a:p>
          <a:p>
            <a:r>
              <a:rPr lang="cs-CZ" dirty="0"/>
              <a:t>c</a:t>
            </a:r>
            <a:r>
              <a:rPr lang="cs-CZ" dirty="0" smtClean="0"/>
              <a:t>íl</a:t>
            </a:r>
          </a:p>
          <a:p>
            <a:r>
              <a:rPr lang="cs-CZ" dirty="0" smtClean="0"/>
              <a:t>přítel</a:t>
            </a:r>
          </a:p>
          <a:p>
            <a:r>
              <a:rPr lang="cs-CZ" dirty="0" smtClean="0"/>
              <a:t>nesnáze</a:t>
            </a:r>
          </a:p>
          <a:p>
            <a:r>
              <a:rPr lang="cs-CZ" dirty="0" smtClean="0"/>
              <a:t>rákosí</a:t>
            </a:r>
          </a:p>
          <a:p>
            <a:r>
              <a:rPr lang="cs-CZ" dirty="0"/>
              <a:t>Z</a:t>
            </a:r>
            <a:r>
              <a:rPr lang="cs-CZ" dirty="0" smtClean="0"/>
              <a:t>braslav</a:t>
            </a:r>
          </a:p>
          <a:p>
            <a:r>
              <a:rPr lang="cs-CZ" dirty="0" smtClean="0"/>
              <a:t>bledule</a:t>
            </a:r>
          </a:p>
          <a:p>
            <a:r>
              <a:rPr lang="cs-CZ" dirty="0" smtClean="0"/>
              <a:t>drahokam</a:t>
            </a:r>
          </a:p>
          <a:p>
            <a:r>
              <a:rPr lang="cs-CZ" dirty="0" smtClean="0"/>
              <a:t>sklep</a:t>
            </a:r>
          </a:p>
          <a:p>
            <a:r>
              <a:rPr lang="cs-CZ" dirty="0" smtClean="0"/>
              <a:t>pěstitel</a:t>
            </a:r>
          </a:p>
          <a:p>
            <a:r>
              <a:rPr lang="cs-CZ" dirty="0" smtClean="0"/>
              <a:t>Hus </a:t>
            </a:r>
          </a:p>
          <a:p>
            <a:r>
              <a:rPr lang="cs-CZ" dirty="0"/>
              <a:t>p</a:t>
            </a:r>
            <a:r>
              <a:rPr lang="cs-CZ" dirty="0" smtClean="0"/>
              <a:t>olokoule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347864" y="1520935"/>
            <a:ext cx="1800200" cy="464137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u="sng" dirty="0" smtClean="0"/>
              <a:t>Vzor</a:t>
            </a:r>
          </a:p>
          <a:p>
            <a:r>
              <a:rPr lang="cs-CZ" dirty="0" smtClean="0"/>
              <a:t>žena</a:t>
            </a:r>
          </a:p>
          <a:p>
            <a:r>
              <a:rPr lang="cs-CZ" dirty="0" smtClean="0"/>
              <a:t>stroj</a:t>
            </a:r>
          </a:p>
          <a:p>
            <a:r>
              <a:rPr lang="cs-CZ" dirty="0" smtClean="0"/>
              <a:t>muž</a:t>
            </a:r>
          </a:p>
          <a:p>
            <a:r>
              <a:rPr lang="cs-CZ" dirty="0" smtClean="0"/>
              <a:t>růže</a:t>
            </a:r>
          </a:p>
          <a:p>
            <a:r>
              <a:rPr lang="cs-CZ" dirty="0" smtClean="0"/>
              <a:t>stavení</a:t>
            </a:r>
          </a:p>
          <a:p>
            <a:r>
              <a:rPr lang="cs-CZ" dirty="0"/>
              <a:t>k</a:t>
            </a:r>
            <a:r>
              <a:rPr lang="cs-CZ" dirty="0" smtClean="0"/>
              <a:t>ost</a:t>
            </a:r>
          </a:p>
          <a:p>
            <a:r>
              <a:rPr lang="cs-CZ" dirty="0"/>
              <a:t>r</a:t>
            </a:r>
            <a:r>
              <a:rPr lang="cs-CZ" dirty="0" smtClean="0"/>
              <a:t>ůže</a:t>
            </a:r>
          </a:p>
          <a:p>
            <a:r>
              <a:rPr lang="cs-CZ" dirty="0"/>
              <a:t>h</a:t>
            </a:r>
            <a:r>
              <a:rPr lang="cs-CZ" dirty="0" smtClean="0"/>
              <a:t>rad</a:t>
            </a:r>
          </a:p>
          <a:p>
            <a:r>
              <a:rPr lang="cs-CZ" dirty="0"/>
              <a:t>h</a:t>
            </a:r>
            <a:r>
              <a:rPr lang="cs-CZ" dirty="0" smtClean="0"/>
              <a:t>rad</a:t>
            </a:r>
          </a:p>
          <a:p>
            <a:r>
              <a:rPr lang="cs-CZ" dirty="0"/>
              <a:t>m</a:t>
            </a:r>
            <a:r>
              <a:rPr lang="cs-CZ" dirty="0" smtClean="0"/>
              <a:t>už</a:t>
            </a:r>
          </a:p>
          <a:p>
            <a:r>
              <a:rPr lang="cs-CZ" dirty="0"/>
              <a:t>p</a:t>
            </a:r>
            <a:r>
              <a:rPr lang="cs-CZ" dirty="0" smtClean="0"/>
              <a:t>án</a:t>
            </a:r>
          </a:p>
          <a:p>
            <a:r>
              <a:rPr lang="cs-CZ" dirty="0"/>
              <a:t>r</a:t>
            </a:r>
            <a:r>
              <a:rPr lang="cs-CZ" dirty="0" smtClean="0"/>
              <a:t>ůže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5508104" y="1493912"/>
            <a:ext cx="3312368" cy="4959424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u="sng" dirty="0" smtClean="0"/>
              <a:t>Doplň</a:t>
            </a:r>
          </a:p>
          <a:p>
            <a:r>
              <a:rPr lang="cs-CZ" dirty="0"/>
              <a:t>d</a:t>
            </a:r>
            <a:r>
              <a:rPr lang="cs-CZ" dirty="0" smtClean="0"/>
              <a:t>o škol__</a:t>
            </a:r>
          </a:p>
          <a:p>
            <a:r>
              <a:rPr lang="cs-CZ" dirty="0" smtClean="0"/>
              <a:t>v cíl__</a:t>
            </a:r>
          </a:p>
          <a:p>
            <a:r>
              <a:rPr lang="cs-CZ" dirty="0" smtClean="0"/>
              <a:t>s mými přátel__</a:t>
            </a:r>
          </a:p>
          <a:p>
            <a:r>
              <a:rPr lang="cs-CZ" dirty="0" smtClean="0"/>
              <a:t>v </a:t>
            </a:r>
            <a:r>
              <a:rPr lang="cs-CZ" dirty="0" err="1" smtClean="0"/>
              <a:t>nesnáz__ch</a:t>
            </a:r>
            <a:endParaRPr lang="cs-CZ" dirty="0" smtClean="0"/>
          </a:p>
          <a:p>
            <a:r>
              <a:rPr lang="cs-CZ" dirty="0" smtClean="0"/>
              <a:t>do rákos__</a:t>
            </a:r>
          </a:p>
          <a:p>
            <a:r>
              <a:rPr lang="cs-CZ" dirty="0" smtClean="0"/>
              <a:t>u Zbraslav__</a:t>
            </a:r>
          </a:p>
          <a:p>
            <a:r>
              <a:rPr lang="cs-CZ" dirty="0" smtClean="0"/>
              <a:t>rozkvetlými </a:t>
            </a:r>
            <a:r>
              <a:rPr lang="cs-CZ" dirty="0" err="1" smtClean="0"/>
              <a:t>bledulem</a:t>
            </a:r>
            <a:r>
              <a:rPr lang="cs-CZ" dirty="0" smtClean="0"/>
              <a:t>__</a:t>
            </a:r>
          </a:p>
          <a:p>
            <a:r>
              <a:rPr lang="cs-CZ" dirty="0" smtClean="0"/>
              <a:t>vzácné drahokam__</a:t>
            </a:r>
          </a:p>
          <a:p>
            <a:r>
              <a:rPr lang="cs-CZ" dirty="0" smtClean="0"/>
              <a:t>ve </a:t>
            </a:r>
            <a:r>
              <a:rPr lang="cs-CZ" dirty="0" err="1" smtClean="0"/>
              <a:t>sklep__ch</a:t>
            </a:r>
            <a:endParaRPr lang="cs-CZ" dirty="0" smtClean="0"/>
          </a:p>
          <a:p>
            <a:r>
              <a:rPr lang="cs-CZ" dirty="0" smtClean="0"/>
              <a:t>chutné pokrm__</a:t>
            </a:r>
          </a:p>
          <a:p>
            <a:r>
              <a:rPr lang="cs-CZ" dirty="0" smtClean="0"/>
              <a:t>o </a:t>
            </a:r>
            <a:r>
              <a:rPr lang="cs-CZ" dirty="0" err="1" smtClean="0"/>
              <a:t>pěstitel__ch</a:t>
            </a:r>
            <a:r>
              <a:rPr lang="cs-CZ" dirty="0" smtClean="0"/>
              <a:t> brambor</a:t>
            </a:r>
          </a:p>
          <a:p>
            <a:r>
              <a:rPr lang="cs-CZ" dirty="0" smtClean="0"/>
              <a:t>pojednání o Janu </a:t>
            </a:r>
            <a:r>
              <a:rPr lang="cs-CZ" dirty="0" err="1" smtClean="0"/>
              <a:t>Husov</a:t>
            </a:r>
            <a:r>
              <a:rPr lang="cs-CZ" dirty="0" smtClean="0"/>
              <a:t>__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07068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500"/>
                            </p:stCondLst>
                            <p:childTnLst>
                              <p:par>
                                <p:cTn id="16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0" fill="hold">
                            <p:stCondLst>
                              <p:cond delay="1000"/>
                            </p:stCondLst>
                            <p:childTnLst>
                              <p:par>
                                <p:cTn id="17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1500"/>
                            </p:stCondLst>
                            <p:childTnLst>
                              <p:par>
                                <p:cTn id="17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2000"/>
                            </p:stCondLst>
                            <p:childTnLst>
                              <p:par>
                                <p:cTn id="18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5" fill="hold">
                            <p:stCondLst>
                              <p:cond delay="2500"/>
                            </p:stCondLst>
                            <p:childTnLst>
                              <p:par>
                                <p:cTn id="18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3000"/>
                            </p:stCondLst>
                            <p:childTnLst>
                              <p:par>
                                <p:cTn id="19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5" fill="hold">
                            <p:stCondLst>
                              <p:cond delay="3500"/>
                            </p:stCondLst>
                            <p:childTnLst>
                              <p:par>
                                <p:cTn id="19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000"/>
                            </p:stCondLst>
                            <p:childTnLst>
                              <p:par>
                                <p:cTn id="20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5" fill="hold">
                            <p:stCondLst>
                              <p:cond delay="4500"/>
                            </p:stCondLst>
                            <p:childTnLst>
                              <p:par>
                                <p:cTn id="20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8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9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3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4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5" fill="hold">
                            <p:stCondLst>
                              <p:cond delay="5500"/>
                            </p:stCondLst>
                            <p:childTnLst>
                              <p:par>
                                <p:cTn id="2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8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9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3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Urči vzor a 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484784"/>
            <a:ext cx="2232248" cy="482453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u="sng" dirty="0" smtClean="0"/>
              <a:t>Podstatné jméno</a:t>
            </a:r>
          </a:p>
          <a:p>
            <a:r>
              <a:rPr lang="cs-CZ" dirty="0" smtClean="0"/>
              <a:t>p</a:t>
            </a:r>
            <a:r>
              <a:rPr lang="cs-CZ" dirty="0"/>
              <a:t>l</a:t>
            </a:r>
            <a:r>
              <a:rPr lang="cs-CZ" dirty="0" smtClean="0"/>
              <a:t>avidlo</a:t>
            </a:r>
          </a:p>
          <a:p>
            <a:r>
              <a:rPr lang="cs-CZ" dirty="0"/>
              <a:t>t</a:t>
            </a:r>
            <a:r>
              <a:rPr lang="cs-CZ" dirty="0" smtClean="0"/>
              <a:t>etřev</a:t>
            </a:r>
          </a:p>
          <a:p>
            <a:r>
              <a:rPr lang="cs-CZ" dirty="0"/>
              <a:t>v</a:t>
            </a:r>
            <a:r>
              <a:rPr lang="cs-CZ" dirty="0" smtClean="0"/>
              <a:t>ětev</a:t>
            </a:r>
          </a:p>
          <a:p>
            <a:r>
              <a:rPr lang="cs-CZ" dirty="0" smtClean="0"/>
              <a:t>Martin </a:t>
            </a:r>
          </a:p>
          <a:p>
            <a:r>
              <a:rPr lang="cs-CZ" dirty="0" smtClean="0"/>
              <a:t>údolí</a:t>
            </a:r>
          </a:p>
          <a:p>
            <a:r>
              <a:rPr lang="cs-CZ" dirty="0"/>
              <a:t>h</a:t>
            </a:r>
            <a:r>
              <a:rPr lang="cs-CZ" dirty="0" smtClean="0"/>
              <a:t>radba</a:t>
            </a:r>
          </a:p>
          <a:p>
            <a:r>
              <a:rPr lang="cs-CZ" dirty="0" smtClean="0"/>
              <a:t>Španěl</a:t>
            </a:r>
          </a:p>
          <a:p>
            <a:r>
              <a:rPr lang="cs-CZ" dirty="0" smtClean="0"/>
              <a:t>košile	</a:t>
            </a:r>
          </a:p>
          <a:p>
            <a:r>
              <a:rPr lang="cs-CZ" dirty="0"/>
              <a:t>k</a:t>
            </a:r>
            <a:r>
              <a:rPr lang="cs-CZ" dirty="0" smtClean="0"/>
              <a:t>ilogram</a:t>
            </a:r>
          </a:p>
          <a:p>
            <a:r>
              <a:rPr lang="cs-CZ" dirty="0"/>
              <a:t>p</a:t>
            </a:r>
            <a:r>
              <a:rPr lang="cs-CZ" dirty="0" smtClean="0"/>
              <a:t>íšťala	</a:t>
            </a:r>
          </a:p>
          <a:p>
            <a:r>
              <a:rPr lang="cs-CZ" dirty="0"/>
              <a:t>k</a:t>
            </a:r>
            <a:r>
              <a:rPr lang="cs-CZ" dirty="0" smtClean="0"/>
              <a:t>rize</a:t>
            </a:r>
          </a:p>
          <a:p>
            <a:r>
              <a:rPr lang="cs-CZ" dirty="0"/>
              <a:t>n</a:t>
            </a:r>
            <a:r>
              <a:rPr lang="cs-CZ" dirty="0" smtClean="0"/>
              <a:t>epřítel</a:t>
            </a:r>
          </a:p>
          <a:p>
            <a:r>
              <a:rPr lang="cs-CZ" dirty="0" smtClean="0"/>
              <a:t>neděle</a:t>
            </a:r>
          </a:p>
          <a:p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75856" y="1499681"/>
            <a:ext cx="2012032" cy="464137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u="sng" dirty="0" smtClean="0"/>
              <a:t>Vzor</a:t>
            </a:r>
          </a:p>
          <a:p>
            <a:r>
              <a:rPr lang="cs-CZ" dirty="0"/>
              <a:t>m</a:t>
            </a:r>
            <a:r>
              <a:rPr lang="cs-CZ" dirty="0" smtClean="0"/>
              <a:t>ěsto</a:t>
            </a:r>
          </a:p>
          <a:p>
            <a:r>
              <a:rPr lang="cs-CZ" dirty="0"/>
              <a:t>p</a:t>
            </a:r>
            <a:r>
              <a:rPr lang="cs-CZ" dirty="0" smtClean="0"/>
              <a:t>án</a:t>
            </a:r>
          </a:p>
          <a:p>
            <a:r>
              <a:rPr lang="cs-CZ" dirty="0"/>
              <a:t>p</a:t>
            </a:r>
            <a:r>
              <a:rPr lang="cs-CZ" dirty="0" smtClean="0"/>
              <a:t>íseň</a:t>
            </a:r>
          </a:p>
          <a:p>
            <a:r>
              <a:rPr lang="cs-CZ" dirty="0"/>
              <a:t>p</a:t>
            </a:r>
            <a:r>
              <a:rPr lang="cs-CZ" dirty="0" smtClean="0"/>
              <a:t>án</a:t>
            </a:r>
          </a:p>
          <a:p>
            <a:r>
              <a:rPr lang="cs-CZ" dirty="0"/>
              <a:t>s</a:t>
            </a:r>
            <a:r>
              <a:rPr lang="cs-CZ" dirty="0" smtClean="0"/>
              <a:t>tavení</a:t>
            </a:r>
          </a:p>
          <a:p>
            <a:r>
              <a:rPr lang="cs-CZ" dirty="0"/>
              <a:t>ž</a:t>
            </a:r>
            <a:r>
              <a:rPr lang="cs-CZ" dirty="0" smtClean="0"/>
              <a:t>ena</a:t>
            </a:r>
          </a:p>
          <a:p>
            <a:r>
              <a:rPr lang="cs-CZ" dirty="0"/>
              <a:t>p</a:t>
            </a:r>
            <a:r>
              <a:rPr lang="cs-CZ" dirty="0" smtClean="0"/>
              <a:t>án</a:t>
            </a:r>
          </a:p>
          <a:p>
            <a:r>
              <a:rPr lang="cs-CZ" dirty="0"/>
              <a:t>r</a:t>
            </a:r>
            <a:r>
              <a:rPr lang="cs-CZ" dirty="0" smtClean="0"/>
              <a:t>ůže</a:t>
            </a:r>
          </a:p>
          <a:p>
            <a:r>
              <a:rPr lang="cs-CZ" dirty="0"/>
              <a:t>h</a:t>
            </a:r>
            <a:r>
              <a:rPr lang="cs-CZ" dirty="0" smtClean="0"/>
              <a:t>rad</a:t>
            </a:r>
          </a:p>
          <a:p>
            <a:r>
              <a:rPr lang="cs-CZ" dirty="0"/>
              <a:t>ž</a:t>
            </a:r>
            <a:r>
              <a:rPr lang="cs-CZ" dirty="0" smtClean="0"/>
              <a:t>ena</a:t>
            </a:r>
          </a:p>
          <a:p>
            <a:r>
              <a:rPr lang="cs-CZ" dirty="0"/>
              <a:t>r</a:t>
            </a:r>
            <a:r>
              <a:rPr lang="cs-CZ" dirty="0" smtClean="0"/>
              <a:t>ůže</a:t>
            </a:r>
          </a:p>
          <a:p>
            <a:r>
              <a:rPr lang="cs-CZ" dirty="0" smtClean="0"/>
              <a:t>muž </a:t>
            </a:r>
          </a:p>
          <a:p>
            <a:r>
              <a:rPr lang="cs-CZ" dirty="0" smtClean="0"/>
              <a:t>růže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5220072" y="1484784"/>
            <a:ext cx="3672408" cy="4641379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u="sng" smtClean="0"/>
              <a:t>Doplň</a:t>
            </a:r>
            <a:endParaRPr lang="cs-CZ" u="sng" dirty="0" smtClean="0"/>
          </a:p>
          <a:p>
            <a:r>
              <a:rPr lang="cs-CZ" dirty="0"/>
              <a:t>s</a:t>
            </a:r>
            <a:r>
              <a:rPr lang="cs-CZ" dirty="0" smtClean="0"/>
              <a:t>e všemi </a:t>
            </a:r>
            <a:r>
              <a:rPr lang="cs-CZ" dirty="0" err="1" smtClean="0"/>
              <a:t>plavidl</a:t>
            </a:r>
            <a:r>
              <a:rPr lang="cs-CZ" dirty="0" smtClean="0"/>
              <a:t>__</a:t>
            </a:r>
          </a:p>
          <a:p>
            <a:r>
              <a:rPr lang="cs-CZ" dirty="0"/>
              <a:t>p</a:t>
            </a:r>
            <a:r>
              <a:rPr lang="cs-CZ" dirty="0" smtClean="0"/>
              <a:t>ozoroval tetřev__</a:t>
            </a:r>
          </a:p>
          <a:p>
            <a:r>
              <a:rPr lang="cs-CZ" dirty="0"/>
              <a:t>n</a:t>
            </a:r>
            <a:r>
              <a:rPr lang="cs-CZ" dirty="0" smtClean="0"/>
              <a:t>a </a:t>
            </a:r>
            <a:r>
              <a:rPr lang="cs-CZ" dirty="0" err="1" smtClean="0"/>
              <a:t>větv</a:t>
            </a:r>
            <a:r>
              <a:rPr lang="cs-CZ" dirty="0" smtClean="0"/>
              <a:t>__ch stromů</a:t>
            </a:r>
          </a:p>
          <a:p>
            <a:r>
              <a:rPr lang="cs-CZ" dirty="0"/>
              <a:t>n</a:t>
            </a:r>
            <a:r>
              <a:rPr lang="cs-CZ" dirty="0" smtClean="0"/>
              <a:t>apsal </a:t>
            </a:r>
            <a:r>
              <a:rPr lang="cs-CZ" dirty="0" err="1" smtClean="0"/>
              <a:t>Martinov</a:t>
            </a:r>
            <a:r>
              <a:rPr lang="cs-CZ" dirty="0" smtClean="0"/>
              <a:t>__</a:t>
            </a:r>
          </a:p>
          <a:p>
            <a:r>
              <a:rPr lang="cs-CZ" dirty="0"/>
              <a:t>v</a:t>
            </a:r>
            <a:r>
              <a:rPr lang="cs-CZ" dirty="0" smtClean="0"/>
              <a:t> </a:t>
            </a:r>
            <a:r>
              <a:rPr lang="cs-CZ" dirty="0" err="1" smtClean="0"/>
              <a:t>údol__ch</a:t>
            </a:r>
            <a:r>
              <a:rPr lang="cs-CZ" dirty="0" smtClean="0"/>
              <a:t> řek</a:t>
            </a:r>
          </a:p>
          <a:p>
            <a:r>
              <a:rPr lang="cs-CZ" dirty="0"/>
              <a:t>z</a:t>
            </a:r>
            <a:r>
              <a:rPr lang="cs-CZ" dirty="0" smtClean="0"/>
              <a:t>a </a:t>
            </a:r>
            <a:r>
              <a:rPr lang="cs-CZ" dirty="0" err="1" smtClean="0"/>
              <a:t>hradbam</a:t>
            </a:r>
            <a:r>
              <a:rPr lang="cs-CZ" dirty="0" smtClean="0"/>
              <a:t>__</a:t>
            </a:r>
          </a:p>
          <a:p>
            <a:r>
              <a:rPr lang="cs-CZ" dirty="0"/>
              <a:t>s</a:t>
            </a:r>
            <a:r>
              <a:rPr lang="cs-CZ" dirty="0" smtClean="0"/>
              <a:t>e Španěl__</a:t>
            </a:r>
          </a:p>
          <a:p>
            <a:r>
              <a:rPr lang="cs-CZ" dirty="0"/>
              <a:t>v</a:t>
            </a:r>
            <a:r>
              <a:rPr lang="cs-CZ" dirty="0" smtClean="0"/>
              <a:t> noční košil__</a:t>
            </a:r>
          </a:p>
          <a:p>
            <a:r>
              <a:rPr lang="cs-CZ" dirty="0"/>
              <a:t>d</a:t>
            </a:r>
            <a:r>
              <a:rPr lang="cs-CZ" dirty="0" smtClean="0"/>
              <a:t>va kilogram__</a:t>
            </a:r>
          </a:p>
          <a:p>
            <a:r>
              <a:rPr lang="cs-CZ" dirty="0"/>
              <a:t>d</a:t>
            </a:r>
            <a:r>
              <a:rPr lang="cs-CZ" dirty="0" smtClean="0"/>
              <a:t>o píšťal__</a:t>
            </a:r>
          </a:p>
          <a:p>
            <a:r>
              <a:rPr lang="cs-CZ" dirty="0"/>
              <a:t>z</a:t>
            </a:r>
            <a:r>
              <a:rPr lang="cs-CZ" dirty="0" smtClean="0"/>
              <a:t>a hospodářských </a:t>
            </a:r>
            <a:r>
              <a:rPr lang="cs-CZ" dirty="0" err="1" smtClean="0"/>
              <a:t>kriz</a:t>
            </a:r>
            <a:r>
              <a:rPr lang="cs-CZ" dirty="0" smtClean="0"/>
              <a:t>__</a:t>
            </a:r>
          </a:p>
          <a:p>
            <a:r>
              <a:rPr lang="cs-CZ" dirty="0" smtClean="0"/>
              <a:t>o svých </a:t>
            </a:r>
            <a:r>
              <a:rPr lang="cs-CZ" dirty="0" err="1" smtClean="0"/>
              <a:t>nepřátel__ch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řed třemi </a:t>
            </a:r>
            <a:r>
              <a:rPr lang="cs-CZ" dirty="0" err="1" smtClean="0"/>
              <a:t>nedělem</a:t>
            </a:r>
            <a:r>
              <a:rPr lang="cs-CZ" dirty="0" smtClean="0"/>
              <a:t>__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6805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500"/>
                            </p:stCondLst>
                            <p:childTnLst>
                              <p:par>
                                <p:cTn id="17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>
                            <p:stCondLst>
                              <p:cond delay="1000"/>
                            </p:stCondLst>
                            <p:childTnLst>
                              <p:par>
                                <p:cTn id="18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2000"/>
                            </p:stCondLst>
                            <p:childTnLst>
                              <p:par>
                                <p:cTn id="19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7" fill="hold">
                            <p:stCondLst>
                              <p:cond delay="2500"/>
                            </p:stCondLst>
                            <p:childTnLst>
                              <p:par>
                                <p:cTn id="19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3000"/>
                            </p:stCondLst>
                            <p:childTnLst>
                              <p:par>
                                <p:cTn id="20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7" fill="hold">
                            <p:stCondLst>
                              <p:cond delay="3500"/>
                            </p:stCondLst>
                            <p:childTnLst>
                              <p:par>
                                <p:cTn id="20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4000"/>
                            </p:stCondLst>
                            <p:childTnLst>
                              <p:par>
                                <p:cTn id="2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7" fill="hold">
                            <p:stCondLst>
                              <p:cond delay="4500"/>
                            </p:stCondLst>
                            <p:childTnLst>
                              <p:par>
                                <p:cTn id="2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0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5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6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7" fill="hold">
                            <p:stCondLst>
                              <p:cond delay="5500"/>
                            </p:stCondLst>
                            <p:childTnLst>
                              <p:par>
                                <p:cTn id="22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0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1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5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6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7" fill="hold">
                            <p:stCondLst>
                              <p:cond delay="6500"/>
                            </p:stCondLst>
                            <p:childTnLst>
                              <p:par>
                                <p:cTn id="23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0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1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7749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</a:t>
            </a:r>
            <a:endParaRPr lang="cs-CZ" dirty="0"/>
          </a:p>
        </p:txBody>
      </p:sp>
      <p:pic>
        <p:nvPicPr>
          <p:cNvPr id="3074" name="Picture 2" descr="C:\Program Files (x86)\Microsoft Office\MEDIA\CAGCAT10\j030125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5555" y="1577745"/>
            <a:ext cx="1080120" cy="924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Program Files (x86)\Microsoft Office\MEDIA\CAGCAT10\j018634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32833"/>
            <a:ext cx="648072" cy="910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AppData\Local\Microsoft\Windows\Temporary Internet Files\Content.IE5\PJ90FPQN\MP9001851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11560" y="3658436"/>
            <a:ext cx="1119945" cy="750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01908" y="2803196"/>
            <a:ext cx="37382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01908" y="2088758"/>
            <a:ext cx="5106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Šuplík, život</a:t>
            </a:r>
            <a:r>
              <a:rPr lang="cs-CZ" dirty="0" smtClean="0"/>
              <a:t>, brouk, traktor, lékař, přítel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01908" y="2987862"/>
            <a:ext cx="64479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Kočka, včela, slunečnice, rosa, koruna, náušnice, ovce, pumpa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39752" y="3861048"/>
            <a:ext cx="45034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Kotě, kolo, pole, sídliště, obilí,  slova, zpívání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9763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08012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ŘEŠENÍ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4026" y="1960375"/>
            <a:ext cx="871296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škola – žena, do školy,   cíl – stroj , v cíli ,  přítel – muž, s mými přáteli, nesnáze – píseň,</a:t>
            </a:r>
          </a:p>
          <a:p>
            <a:r>
              <a:rPr lang="cs-CZ" dirty="0"/>
              <a:t>v</a:t>
            </a:r>
            <a:r>
              <a:rPr lang="cs-CZ" dirty="0" smtClean="0"/>
              <a:t> nesnázích,  rákosí – stavení,  do rákosí,  Zbraslav – kost , u Zbraslavi,  bledule – růže, </a:t>
            </a:r>
          </a:p>
          <a:p>
            <a:r>
              <a:rPr lang="cs-CZ" dirty="0"/>
              <a:t>r</a:t>
            </a:r>
            <a:r>
              <a:rPr lang="cs-CZ" dirty="0" smtClean="0"/>
              <a:t>ozkvetlými bledulemi,  drahokam – hrad, vzácné drahokamy, sklep – hrad, ve sklepích,</a:t>
            </a:r>
          </a:p>
          <a:p>
            <a:r>
              <a:rPr lang="cs-CZ" dirty="0" smtClean="0"/>
              <a:t>Pokrm – hrad,  chutné pokrmy,  pěstitel – muž, o pěstitelích, Hus –pán, pojednání o Husovi, polokoule – růže, na obou polokoulích, plavidlo – město, se všemi plavidly, tetřev – pán, pozoroval tetřevy, větev – píseň, na větvích stromu, Martin – pán, napsal Martinovi, údolí –stavení, v údolích řek, hradba – žena, za hradbami, Španěl – pán, se Španěly, košile –růže, v nočních košilích, kilogram –hrad, dva kilogramy, píšťala- žena, do píšťaly, krize – růže, za hospodářských krizí, nepřítel – muž, o svých nepřátelích, neděle – růže, před třemi nedělemi.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2656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Citace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340768"/>
            <a:ext cx="48012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Klipart</a:t>
            </a:r>
            <a:r>
              <a:rPr lang="cs-CZ" dirty="0"/>
              <a:t>, </a:t>
            </a:r>
            <a:r>
              <a:rPr lang="cs-CZ"/>
              <a:t>obrázky </a:t>
            </a:r>
            <a:r>
              <a:rPr lang="cs-CZ" smtClean="0"/>
              <a:t>- </a:t>
            </a:r>
            <a:r>
              <a:rPr lang="cs-CZ" smtClean="0"/>
              <a:t>http</a:t>
            </a:r>
            <a:r>
              <a:rPr lang="cs-CZ" dirty="0"/>
              <a:t>://office.microsoft.com/</a:t>
            </a:r>
          </a:p>
        </p:txBody>
      </p:sp>
    </p:spTree>
    <p:extLst>
      <p:ext uri="{BB962C8B-B14F-4D97-AF65-F5344CB8AC3E}">
        <p14:creationId xmlns:p14="http://schemas.microsoft.com/office/powerpoint/2010/main" xmlns="" val="55922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626</Words>
  <Application>Microsoft Office PowerPoint</Application>
  <PresentationFormat>Předvádění na obrazovce (4:3)</PresentationFormat>
  <Paragraphs>149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 A POZNATKY Z PILOTÁŽE</vt:lpstr>
      <vt:lpstr>PODSTATNÁ JMÉNA </vt:lpstr>
      <vt:lpstr>Snímek 4</vt:lpstr>
      <vt:lpstr>Urči vzor a doplň</vt:lpstr>
      <vt:lpstr>Urči vzor a doplň</vt:lpstr>
      <vt:lpstr>Řešení</vt:lpstr>
      <vt:lpstr>ŘEŠENÍ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</dc:title>
  <dc:creator>pc</dc:creator>
  <cp:lastModifiedBy>Dum</cp:lastModifiedBy>
  <cp:revision>26</cp:revision>
  <cp:lastPrinted>2012-04-10T14:49:16Z</cp:lastPrinted>
  <dcterms:created xsi:type="dcterms:W3CDTF">2012-02-29T10:34:15Z</dcterms:created>
  <dcterms:modified xsi:type="dcterms:W3CDTF">2013-09-29T07:55:47Z</dcterms:modified>
</cp:coreProperties>
</file>