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204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544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86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690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294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61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54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31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391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217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666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DCE79-D874-4D0F-94D4-ACD5695A7C3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AC5EE-3347-4505-9AE4-A83542357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217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5"/>
            <a:ext cx="7484368" cy="1008112"/>
          </a:xfrm>
        </p:spPr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844824"/>
            <a:ext cx="8964488" cy="4680520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15000"/>
              </a:lnSpc>
            </a:pPr>
            <a:r>
              <a:rPr lang="cs-CZ" sz="2400" b="1" dirty="0" smtClean="0">
                <a:solidFill>
                  <a:srgbClr val="00B050"/>
                </a:solidFill>
                <a:effectLst/>
                <a:latin typeface="Times New Roman"/>
                <a:ea typeface="Times New Roman"/>
                <a:cs typeface="Times New Roman"/>
              </a:rPr>
              <a:t>ZÁKLADNÍ ŠKOLA SLOVAN, KROMĚŘÍŽ, PŘÍSPĚVKOVÁ ORGANIZACE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b="1" dirty="0" smtClean="0">
                <a:solidFill>
                  <a:srgbClr val="00B050"/>
                </a:solidFill>
                <a:effectLst/>
                <a:latin typeface="Times New Roman"/>
                <a:ea typeface="Times New Roman"/>
                <a:cs typeface="Times New Roman"/>
              </a:rPr>
              <a:t>ZEYEROVA 3354, 767 01 KROMĚŘÍŽ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projekt v rámci vzdělávacího programu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VZDĚLÁNÍ PRO KONKURENCESCHOPNOST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ŠABLONA ČÍSLO: III/2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NÁZEV:  INOVACE A ZKVALITNĚNÍ VÝUKY PROSTŘEDNICTVÍM ICT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PŘEDMĚT: Český jazyk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ROČNÍK: čtvrtý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TÉMA: Slovesa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AUTOR: Mgr. </a:t>
            </a:r>
            <a:r>
              <a:rPr lang="cs-CZ" sz="2400" dirty="0" err="1" smtClean="0">
                <a:effectLst/>
                <a:latin typeface="Times New Roman"/>
                <a:ea typeface="Times New Roman"/>
                <a:cs typeface="Times New Roman"/>
              </a:rPr>
              <a:t>Kočířová</a:t>
            </a: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 Táňa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DATUM VYTVOŘENÍ: 5.1.2012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b="1" dirty="0">
                <a:solidFill>
                  <a:srgbClr val="C00000"/>
                </a:solidFill>
                <a:ea typeface="Times New Roman"/>
                <a:cs typeface="Times New Roman"/>
              </a:rPr>
              <a:t>VY_32_INOVACE_ 12 _  TK</a:t>
            </a:r>
            <a:endParaRPr lang="cs-CZ" sz="1400" dirty="0" smtClean="0">
              <a:effectLst/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effectLst/>
                <a:latin typeface="Times New Roman"/>
                <a:ea typeface="Times New Roman"/>
                <a:cs typeface="Times New Roman"/>
              </a:rPr>
              <a:t> </a:t>
            </a:r>
          </a:p>
          <a:p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647825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87" y="476673"/>
            <a:ext cx="4089053" cy="78641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2803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Anotace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Cílem učebních materiálů je procvičit časování sloves. </a:t>
            </a:r>
            <a:endParaRPr lang="cs-CZ" sz="2400" dirty="0"/>
          </a:p>
          <a:p>
            <a:r>
              <a:rPr lang="cs-CZ" sz="2400" dirty="0" smtClean="0"/>
              <a:t>Určovat slovesné kategorie</a:t>
            </a:r>
          </a:p>
          <a:p>
            <a:r>
              <a:rPr lang="cs-CZ" sz="2400" dirty="0" smtClean="0"/>
              <a:t>Tvořit infinitiv u sloves</a:t>
            </a:r>
          </a:p>
          <a:p>
            <a:r>
              <a:rPr lang="cs-CZ" sz="2400" dirty="0" smtClean="0"/>
              <a:t>DUM je možno využít interaktivně, nebo jako pracovní list pro žáky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 </a:t>
            </a:r>
            <a:r>
              <a:rPr lang="cs-CZ" sz="2400" u="sng" dirty="0" smtClean="0">
                <a:solidFill>
                  <a:schemeClr val="accent5">
                    <a:lumMod val="50000"/>
                  </a:schemeClr>
                </a:solidFill>
              </a:rPr>
              <a:t>Poznatky </a:t>
            </a:r>
            <a:r>
              <a:rPr lang="cs-CZ" sz="2400" u="sng" dirty="0">
                <a:solidFill>
                  <a:schemeClr val="accent5">
                    <a:lumMod val="50000"/>
                  </a:schemeClr>
                </a:solidFill>
              </a:rPr>
              <a:t>z pilotáže</a:t>
            </a:r>
            <a:endParaRPr lang="cs-CZ" sz="2400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Pracovní list – doplňovali žáci na tabuli a  společně odůvodňovali, fixou vpisovali řešení do tabulek.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Pracovní list je vhodný pro individuální práci i pro opakování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26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008112"/>
          </a:xfrm>
        </p:spPr>
        <p:txBody>
          <a:bodyPr>
            <a:normAutofit/>
          </a:bodyPr>
          <a:lstStyle/>
          <a:p>
            <a:pPr algn="l"/>
            <a:r>
              <a:rPr lang="cs-CZ" sz="2800" dirty="0"/>
              <a:t> Doplň tabulku: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4726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U následujících sloves urči osobu, číslo a čas. Utvoř a napiš infinitiv daného slovesa      </a:t>
            </a:r>
          </a:p>
          <a:p>
            <a:pPr algn="ctr"/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15872"/>
              </p:ext>
            </p:extLst>
          </p:nvPr>
        </p:nvGraphicFramePr>
        <p:xfrm>
          <a:off x="611559" y="1988841"/>
          <a:ext cx="7704859" cy="4320479"/>
        </p:xfrm>
        <a:graphic>
          <a:graphicData uri="http://schemas.openxmlformats.org/drawingml/2006/table">
            <a:tbl>
              <a:tblPr firstRow="1" firstCol="1" bandRow="1"/>
              <a:tblGrid>
                <a:gridCol w="1540637"/>
                <a:gridCol w="1540637"/>
                <a:gridCol w="1540637"/>
                <a:gridCol w="1541474"/>
                <a:gridCol w="1541474"/>
              </a:tblGrid>
              <a:tr h="81738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odnesu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táhneš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vozím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jedete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6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přivezl jsem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613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r>
              <a:rPr lang="cs-CZ" sz="2800" dirty="0"/>
              <a:t>Doplň tabulku: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U následujících sloves urči osobu, číslo a čas.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Utvoř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a napiš infinitiv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daného slovesa      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048482"/>
              </p:ext>
            </p:extLst>
          </p:nvPr>
        </p:nvGraphicFramePr>
        <p:xfrm>
          <a:off x="611561" y="2204866"/>
          <a:ext cx="7704857" cy="3960438"/>
        </p:xfrm>
        <a:graphic>
          <a:graphicData uri="http://schemas.openxmlformats.org/drawingml/2006/table">
            <a:tbl>
              <a:tblPr firstRow="1" firstCol="1" bandRow="1"/>
              <a:tblGrid>
                <a:gridCol w="1599909"/>
                <a:gridCol w="1525823"/>
                <a:gridCol w="1525823"/>
                <a:gridCol w="1526651"/>
                <a:gridCol w="1526651"/>
              </a:tblGrid>
              <a:tr h="74927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2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ozývá 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2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předčítá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2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pral jsem 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2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budou škodit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2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zastavíte 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647825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20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 Doplň tabulku: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929411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U následujících sloves urči osobu, číslo a čas. Utvoř a napiš infinitiv daného slovesa   </a:t>
            </a: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643313"/>
              </p:ext>
            </p:extLst>
          </p:nvPr>
        </p:nvGraphicFramePr>
        <p:xfrm>
          <a:off x="611559" y="2276872"/>
          <a:ext cx="7560842" cy="3600401"/>
        </p:xfrm>
        <a:graphic>
          <a:graphicData uri="http://schemas.openxmlformats.org/drawingml/2006/table">
            <a:tbl>
              <a:tblPr firstRow="1" firstCol="1" bandRow="1"/>
              <a:tblGrid>
                <a:gridCol w="1511840"/>
                <a:gridCol w="1511840"/>
                <a:gridCol w="1511840"/>
                <a:gridCol w="1512661"/>
                <a:gridCol w="1512661"/>
              </a:tblGrid>
              <a:tr h="6262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8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lyžuji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8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8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zablýsklo 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8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přicházíte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48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není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39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Doplň tabulku: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929411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U následujících sloves urči osobu, číslo a čas. Utvoř a napiš infinitiv daného slovesa      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822680"/>
              </p:ext>
            </p:extLst>
          </p:nvPr>
        </p:nvGraphicFramePr>
        <p:xfrm>
          <a:off x="539552" y="2132856"/>
          <a:ext cx="7992887" cy="3960438"/>
        </p:xfrm>
        <a:graphic>
          <a:graphicData uri="http://schemas.openxmlformats.org/drawingml/2006/table">
            <a:tbl>
              <a:tblPr firstRow="1" firstCol="1" bandRow="1"/>
              <a:tblGrid>
                <a:gridCol w="1944217"/>
                <a:gridCol w="1584176"/>
                <a:gridCol w="1512168"/>
                <a:gridCol w="1532377"/>
                <a:gridCol w="1419949"/>
              </a:tblGrid>
              <a:tr h="8148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slíbila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bruslím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pilovali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sedíme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usmála 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47825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96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Doplň tabulku: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U následujících sloves urči osobu, číslo a čas. Utvoř a napiš infinitiv daného slovesa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1511241"/>
              </p:ext>
            </p:extLst>
          </p:nvPr>
        </p:nvGraphicFramePr>
        <p:xfrm>
          <a:off x="539552" y="2060847"/>
          <a:ext cx="7920880" cy="4248472"/>
        </p:xfrm>
        <a:graphic>
          <a:graphicData uri="http://schemas.openxmlformats.org/drawingml/2006/table">
            <a:tbl>
              <a:tblPr firstRow="1" firstCol="1" bandRow="1"/>
              <a:tblGrid>
                <a:gridCol w="1583832"/>
                <a:gridCol w="1583832"/>
                <a:gridCol w="1583832"/>
                <a:gridCol w="1584692"/>
                <a:gridCol w="1584692"/>
              </a:tblGrid>
              <a:tr h="803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odnesu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táhneš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vozím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dojedete</a:t>
                      </a:r>
                      <a:endParaRPr lang="cs-CZ" sz="16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přivezl jsem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47825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496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997930"/>
              </p:ext>
            </p:extLst>
          </p:nvPr>
        </p:nvGraphicFramePr>
        <p:xfrm>
          <a:off x="683568" y="692696"/>
          <a:ext cx="5976663" cy="1296924"/>
        </p:xfrm>
        <a:graphic>
          <a:graphicData uri="http://schemas.openxmlformats.org/drawingml/2006/table">
            <a:tbl>
              <a:tblPr firstRow="1" firstCol="1" bandRow="1"/>
              <a:tblGrid>
                <a:gridCol w="1195073"/>
                <a:gridCol w="1232799"/>
                <a:gridCol w="1177150"/>
                <a:gridCol w="1177150"/>
                <a:gridCol w="1194491"/>
              </a:tblGrid>
              <a:tr h="2452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křičíme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křičet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utrhni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utrhnout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sněžilo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sněžit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byl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být</a:t>
                      </a: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smál se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smát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414877"/>
              </p:ext>
            </p:extLst>
          </p:nvPr>
        </p:nvGraphicFramePr>
        <p:xfrm>
          <a:off x="683570" y="2163255"/>
          <a:ext cx="5976663" cy="1296924"/>
        </p:xfrm>
        <a:graphic>
          <a:graphicData uri="http://schemas.openxmlformats.org/drawingml/2006/table">
            <a:tbl>
              <a:tblPr firstRow="1" firstCol="1" bandRow="1"/>
              <a:tblGrid>
                <a:gridCol w="1195073"/>
                <a:gridCol w="1195073"/>
                <a:gridCol w="1195073"/>
                <a:gridCol w="1195722"/>
                <a:gridCol w="1195722"/>
              </a:tblGrid>
              <a:tr h="2421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5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ozývá se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ozývat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5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předčítá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předčítat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5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pral jsem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prát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5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budou škodit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škodit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5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zastavíte se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zastavit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59632" y="29860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1297745"/>
              </p:ext>
            </p:extLst>
          </p:nvPr>
        </p:nvGraphicFramePr>
        <p:xfrm>
          <a:off x="683567" y="3671888"/>
          <a:ext cx="5976665" cy="1296924"/>
        </p:xfrm>
        <a:graphic>
          <a:graphicData uri="http://schemas.openxmlformats.org/drawingml/2006/table">
            <a:tbl>
              <a:tblPr firstRow="1" firstCol="1" bandRow="1"/>
              <a:tblGrid>
                <a:gridCol w="1195073"/>
                <a:gridCol w="1195073"/>
                <a:gridCol w="1195073"/>
                <a:gridCol w="1195723"/>
                <a:gridCol w="1195723"/>
              </a:tblGrid>
              <a:tr h="2401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lyžuji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lyžovat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být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zablýsklo se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zablýsknout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přicházíte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přicházet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není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nebýt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242606"/>
              </p:ext>
            </p:extLst>
          </p:nvPr>
        </p:nvGraphicFramePr>
        <p:xfrm>
          <a:off x="683570" y="5157192"/>
          <a:ext cx="6048669" cy="1296924"/>
        </p:xfrm>
        <a:graphic>
          <a:graphicData uri="http://schemas.openxmlformats.org/drawingml/2006/table">
            <a:tbl>
              <a:tblPr firstRow="1" firstCol="1" bandRow="1"/>
              <a:tblGrid>
                <a:gridCol w="1209471"/>
                <a:gridCol w="1209471"/>
                <a:gridCol w="1209471"/>
                <a:gridCol w="1210128"/>
                <a:gridCol w="1210128"/>
              </a:tblGrid>
              <a:tr h="2452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slíbila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slíbit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bruslím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bruslit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pilovali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pilovat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sedíme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sedět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usmála se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usmát se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317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100547"/>
              </p:ext>
            </p:extLst>
          </p:nvPr>
        </p:nvGraphicFramePr>
        <p:xfrm>
          <a:off x="755577" y="980728"/>
          <a:ext cx="6192689" cy="1296924"/>
        </p:xfrm>
        <a:graphic>
          <a:graphicData uri="http://schemas.openxmlformats.org/drawingml/2006/table">
            <a:tbl>
              <a:tblPr firstRow="1" firstCol="1" bandRow="1"/>
              <a:tblGrid>
                <a:gridCol w="1238269"/>
                <a:gridCol w="1238269"/>
                <a:gridCol w="1238269"/>
                <a:gridCol w="1238941"/>
                <a:gridCol w="1238941"/>
              </a:tblGrid>
              <a:tr h="2452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sloveso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osoba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čas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infinitiv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odnesu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odnést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táhneš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táhnout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vozím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vozit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dojedete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bud.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dojet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1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přivezl jsem</a:t>
                      </a:r>
                      <a:endParaRPr lang="cs-CZ" sz="11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min.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přivézt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379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90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</TotalTime>
  <Words>300</Words>
  <Application>Microsoft Office PowerPoint</Application>
  <PresentationFormat>Předvádění na obrazovce (4:3)</PresentationFormat>
  <Paragraphs>339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 Doplň tabulku:</vt:lpstr>
      <vt:lpstr> Doplň tabulku:</vt:lpstr>
      <vt:lpstr> Doplň tabulku:</vt:lpstr>
      <vt:lpstr>Doplň tabulku:</vt:lpstr>
      <vt:lpstr>Doplň tabulku: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tabulku</dc:title>
  <dc:creator>pc</dc:creator>
  <cp:lastModifiedBy>H Koláčková</cp:lastModifiedBy>
  <cp:revision>15</cp:revision>
  <dcterms:created xsi:type="dcterms:W3CDTF">2012-04-05T07:03:57Z</dcterms:created>
  <dcterms:modified xsi:type="dcterms:W3CDTF">2012-05-18T07:32:02Z</dcterms:modified>
</cp:coreProperties>
</file>