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1" r:id="rId10"/>
  </p:sldIdLst>
  <p:sldSz cx="9144000" cy="6858000" type="screen4x3"/>
  <p:notesSz cx="6877050" cy="96567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4E121-3CAE-4B84-BB21-5C2CA52043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3FB49-6EE2-4314-8BBF-F46CE09E38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1527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4E121-3CAE-4B84-BB21-5C2CA52043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3FB49-6EE2-4314-8BBF-F46CE09E38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5850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4E121-3CAE-4B84-BB21-5C2CA52043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3FB49-6EE2-4314-8BBF-F46CE09E38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6632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4E121-3CAE-4B84-BB21-5C2CA52043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3FB49-6EE2-4314-8BBF-F46CE09E38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5883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4E121-3CAE-4B84-BB21-5C2CA52043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3FB49-6EE2-4314-8BBF-F46CE09E38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7139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4E121-3CAE-4B84-BB21-5C2CA52043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3FB49-6EE2-4314-8BBF-F46CE09E38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4136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4E121-3CAE-4B84-BB21-5C2CA52043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3FB49-6EE2-4314-8BBF-F46CE09E38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8639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4E121-3CAE-4B84-BB21-5C2CA52043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3FB49-6EE2-4314-8BBF-F46CE09E38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7917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4E121-3CAE-4B84-BB21-5C2CA52043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3FB49-6EE2-4314-8BBF-F46CE09E38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0461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4E121-3CAE-4B84-BB21-5C2CA52043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3FB49-6EE2-4314-8BBF-F46CE09E38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34913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4E121-3CAE-4B84-BB21-5C2CA52043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3FB49-6EE2-4314-8BBF-F46CE09E38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5790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C4E121-3CAE-4B84-BB21-5C2CA52043AC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03FB49-6EE2-4314-8BBF-F46CE09E38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5994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22413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844824"/>
            <a:ext cx="7920880" cy="4752528"/>
          </a:xfrm>
        </p:spPr>
        <p:txBody>
          <a:bodyPr>
            <a:normAutofit fontScale="85000" lnSpcReduction="20000"/>
          </a:bodyPr>
          <a:lstStyle/>
          <a:p>
            <a:r>
              <a:rPr lang="cs-CZ" sz="1800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r>
              <a:rPr lang="cs-CZ" sz="1800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endParaRPr lang="cs-CZ" sz="1800" b="1" dirty="0" smtClean="0">
              <a:solidFill>
                <a:srgbClr val="00B050"/>
              </a:solidFill>
            </a:endParaRPr>
          </a:p>
          <a:p>
            <a:r>
              <a:rPr lang="cs-CZ" sz="1800" b="1" dirty="0" smtClean="0">
                <a:solidFill>
                  <a:srgbClr val="00B050"/>
                </a:solidFill>
              </a:rPr>
              <a:t>projekt v rámci vzdělávacího programu</a:t>
            </a:r>
          </a:p>
          <a:p>
            <a:r>
              <a:rPr lang="cs-CZ" sz="1800" b="1" dirty="0" smtClean="0">
                <a:solidFill>
                  <a:srgbClr val="00B050"/>
                </a:solidFill>
              </a:rPr>
              <a:t>VZDĚLÁNÍ PRO KONKURENCESCHOPNOST</a:t>
            </a:r>
          </a:p>
          <a:p>
            <a:endParaRPr lang="cs-CZ" sz="1800" b="1" dirty="0" smtClean="0">
              <a:solidFill>
                <a:srgbClr val="00B050"/>
              </a:solidFill>
            </a:endParaRPr>
          </a:p>
          <a:p>
            <a:r>
              <a:rPr lang="cs-CZ" sz="1800" b="1" dirty="0" smtClean="0">
                <a:solidFill>
                  <a:srgbClr val="00B050"/>
                </a:solidFill>
              </a:rPr>
              <a:t>ŠABLONA ČÍSLO: III/2</a:t>
            </a:r>
          </a:p>
          <a:p>
            <a:r>
              <a:rPr lang="cs-CZ" sz="1800" b="1" dirty="0" smtClean="0">
                <a:solidFill>
                  <a:srgbClr val="00B050"/>
                </a:solidFill>
              </a:rPr>
              <a:t>NÁZEV:  INOVACE A ZKVALITNĚNÍ VÝUKY PROSTŘEDNICTVÍM ICT</a:t>
            </a:r>
          </a:p>
          <a:p>
            <a:endParaRPr lang="cs-CZ" sz="1800" b="1" dirty="0">
              <a:solidFill>
                <a:srgbClr val="00B050"/>
              </a:solidFill>
            </a:endParaRPr>
          </a:p>
          <a:p>
            <a:r>
              <a:rPr lang="cs-CZ" sz="2400" b="1" dirty="0" smtClean="0">
                <a:solidFill>
                  <a:srgbClr val="00B050"/>
                </a:solidFill>
              </a:rPr>
              <a:t>PŘEDMĚT: český jazyk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ROČNÍK: třetí, čtvrtý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                         TÉMA: </a:t>
            </a:r>
            <a:r>
              <a:rPr lang="cs-CZ" sz="2400" b="1" dirty="0">
                <a:solidFill>
                  <a:srgbClr val="00B050"/>
                </a:solidFill>
              </a:rPr>
              <a:t>V</a:t>
            </a:r>
            <a:r>
              <a:rPr lang="cs-CZ" sz="2400" b="1" dirty="0" smtClean="0">
                <a:solidFill>
                  <a:srgbClr val="00B050"/>
                </a:solidFill>
              </a:rPr>
              <a:t>yjmenovaná slova po  P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               AUTOR:  Mgr. Táňa </a:t>
            </a:r>
            <a:r>
              <a:rPr lang="cs-CZ" sz="2400" b="1" dirty="0" err="1" smtClean="0">
                <a:solidFill>
                  <a:srgbClr val="00B050"/>
                </a:solidFill>
              </a:rPr>
              <a:t>Kočířová</a:t>
            </a:r>
            <a:endParaRPr lang="cs-CZ" sz="2400" b="1" dirty="0" smtClean="0">
              <a:solidFill>
                <a:srgbClr val="00B050"/>
              </a:solidFill>
            </a:endParaRPr>
          </a:p>
          <a:p>
            <a:r>
              <a:rPr lang="cs-CZ" sz="2400" b="1" dirty="0" smtClean="0">
                <a:solidFill>
                  <a:srgbClr val="00B050"/>
                </a:solidFill>
              </a:rPr>
              <a:t>        DATUM VYTVOŘENÍ: 14.11.2011</a:t>
            </a:r>
          </a:p>
          <a:p>
            <a:endParaRPr lang="cs-CZ" sz="1800" b="1" dirty="0" smtClean="0">
              <a:solidFill>
                <a:srgbClr val="00B050"/>
              </a:solidFill>
            </a:endParaRPr>
          </a:p>
          <a:p>
            <a:endParaRPr lang="cs-CZ" sz="1800" b="1" dirty="0" smtClean="0">
              <a:solidFill>
                <a:srgbClr val="00B050"/>
              </a:solidFill>
            </a:endParaRPr>
          </a:p>
          <a:p>
            <a:r>
              <a:rPr lang="cs-CZ" sz="3300" b="1" dirty="0" smtClean="0">
                <a:solidFill>
                  <a:srgbClr val="FF0000"/>
                </a:solidFill>
              </a:rPr>
              <a:t>VY_32_INOVACE_17  _TK</a:t>
            </a:r>
          </a:p>
          <a:p>
            <a:endParaRPr lang="cs-CZ" sz="1800" b="1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3130"/>
            <a:ext cx="7983448" cy="1339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2317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Anotace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Prezentace je určena žákům na zopakování pojmů a významů vyjmenovaných slov po P.</a:t>
            </a:r>
          </a:p>
          <a:p>
            <a:r>
              <a:rPr lang="cs-CZ" dirty="0" smtClean="0"/>
              <a:t>Obsahuje pracovní list na doplňování i/y.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Poznatky z pilotáže</a:t>
            </a:r>
          </a:p>
          <a:p>
            <a:r>
              <a:rPr lang="cs-CZ" dirty="0"/>
              <a:t> </a:t>
            </a:r>
            <a:r>
              <a:rPr lang="cs-CZ" dirty="0" smtClean="0"/>
              <a:t>Žáci pracovali se zaujetím. Společně tvořili příbuzná slova. </a:t>
            </a:r>
          </a:p>
          <a:p>
            <a:r>
              <a:rPr lang="cs-CZ" dirty="0" smtClean="0"/>
              <a:t>Doplňovací cvičení na interaktivní tabuli zvládli </a:t>
            </a:r>
            <a:r>
              <a:rPr lang="cs-CZ" smtClean="0"/>
              <a:t>bez problémů.</a:t>
            </a:r>
            <a:endParaRPr lang="cs-CZ" dirty="0" smtClean="0"/>
          </a:p>
          <a:p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1833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0000"/>
                </a:solidFill>
              </a:rPr>
              <a:t>VYJMENOVANÁ SLOVA PO P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5263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Pýcha</a:t>
            </a:r>
          </a:p>
          <a:p>
            <a:pPr marL="0" indent="0">
              <a:buNone/>
            </a:pP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				Pytel</a:t>
            </a:r>
          </a:p>
          <a:p>
            <a:pPr marL="0" indent="0">
              <a:buNone/>
            </a:pP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Pysk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				Netopýr</a:t>
            </a:r>
          </a:p>
          <a:p>
            <a:pPr marL="0" indent="0">
              <a:buNone/>
            </a:pP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slepýš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pc\AppData\Local\Microsoft\Windows\Temporary Internet Files\Content.IE5\UIFOX6ZY\MC900416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052736"/>
            <a:ext cx="1631950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PJ90FPQN\MC9004119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066553"/>
            <a:ext cx="2088232" cy="198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GJ8014QZ\MP9002275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64080" y="3057159"/>
            <a:ext cx="120396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A3BZKTVY\MC9002826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46793"/>
            <a:ext cx="1794053" cy="1278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AppData\Local\Microsoft\Windows\Temporary Internet Files\Content.IE5\PJ90FPQN\MC9003255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1203" y="5107454"/>
            <a:ext cx="1829714" cy="1359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93647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46376"/>
            <a:ext cx="8229600" cy="6048672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Pyl</a:t>
            </a:r>
          </a:p>
          <a:p>
            <a:pPr marL="0" indent="0">
              <a:buNone/>
            </a:pP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				Kopyto</a:t>
            </a:r>
          </a:p>
          <a:p>
            <a:pPr marL="0" indent="0">
              <a:buNone/>
            </a:pP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Klopýtat </a:t>
            </a:r>
            <a:r>
              <a:rPr lang="cs-CZ" sz="1600" i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1600" i="1" dirty="0" smtClean="0">
                <a:solidFill>
                  <a:schemeClr val="accent3">
                    <a:lumMod val="75000"/>
                  </a:schemeClr>
                </a:solidFill>
              </a:rPr>
              <a:t>(upadnout</a:t>
            </a:r>
            <a:r>
              <a:rPr lang="cs-CZ" sz="1600" i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1600" i="1" dirty="0" smtClean="0">
                <a:solidFill>
                  <a:schemeClr val="accent3">
                    <a:lumMod val="75000"/>
                  </a:schemeClr>
                </a:solidFill>
              </a:rPr>
              <a:t>zakopnout)</a:t>
            </a:r>
            <a:endParaRPr lang="cs-CZ" sz="2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		Třpytit se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pc\AppData\Local\Microsoft\Windows\Temporary Internet Files\Content.IE5\PJ90FPQN\MC9003538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620688"/>
            <a:ext cx="2642525" cy="1967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UIFOX6ZY\MP90040649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265" t="7225" r="7786" b="-7225"/>
          <a:stretch/>
        </p:blipFill>
        <p:spPr bwMode="auto">
          <a:xfrm>
            <a:off x="5508104" y="1692595"/>
            <a:ext cx="1844743" cy="207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GJ8014QZ\MC9004387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9434" y="4005064"/>
            <a:ext cx="2160240" cy="254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22649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44673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Pykat    (</a:t>
            </a:r>
            <a:r>
              <a:rPr lang="cs-CZ" sz="2000" i="1" dirty="0" smtClean="0">
                <a:solidFill>
                  <a:schemeClr val="accent3">
                    <a:lumMod val="75000"/>
                  </a:schemeClr>
                </a:solidFill>
              </a:rPr>
              <a:t>za něco)</a:t>
            </a:r>
            <a:endParaRPr lang="cs-CZ" sz="2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			Pýřit se</a:t>
            </a:r>
          </a:p>
          <a:p>
            <a:pPr marL="0" indent="0">
              <a:buNone/>
            </a:pP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pýr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098" name="Picture 2" descr="C:\Users\pc\AppData\Local\Microsoft\Windows\Temporary Internet Files\Content.IE5\PJ90FPQN\MC9004344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36912"/>
            <a:ext cx="185420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AppData\Local\Microsoft\Windows\Temporary Internet Files\Content.IE5\A3BZKTVY\MC9003892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2224" y="2998823"/>
            <a:ext cx="678485" cy="98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AppData\Local\Microsoft\Windows\Temporary Internet Files\Content.IE5\UIFOX6ZY\MP9004331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2176" y="3979974"/>
            <a:ext cx="2133760" cy="2133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24046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Doplň </a:t>
            </a:r>
            <a:r>
              <a:rPr lang="cs-CZ" sz="3200" dirty="0" err="1" smtClean="0"/>
              <a:t>i,í</a:t>
            </a:r>
            <a:r>
              <a:rPr lang="cs-CZ" sz="3200" dirty="0" smtClean="0"/>
              <a:t>/</a:t>
            </a:r>
            <a:r>
              <a:rPr lang="cs-CZ" sz="3200" dirty="0" err="1" smtClean="0"/>
              <a:t>y,ý</a:t>
            </a:r>
            <a:r>
              <a:rPr lang="cs-CZ" sz="3200" dirty="0" smtClean="0"/>
              <a:t>.         </a:t>
            </a:r>
            <a:r>
              <a:rPr lang="cs-CZ" sz="3200" dirty="0" err="1" smtClean="0"/>
              <a:t>i,í</a:t>
            </a:r>
            <a:r>
              <a:rPr lang="cs-CZ" sz="3200" dirty="0" smtClean="0"/>
              <a:t>- červená   </a:t>
            </a:r>
            <a:r>
              <a:rPr lang="cs-CZ" sz="3200" dirty="0" err="1" smtClean="0"/>
              <a:t>y,ý</a:t>
            </a:r>
            <a:r>
              <a:rPr lang="cs-CZ" sz="3200" dirty="0" smtClean="0"/>
              <a:t> -žlutá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06" t="2907" r="4631" b="17503"/>
          <a:stretch/>
        </p:blipFill>
        <p:spPr>
          <a:xfrm>
            <a:off x="2195736" y="1241376"/>
            <a:ext cx="4104456" cy="5616624"/>
          </a:xfrm>
        </p:spPr>
      </p:pic>
      <p:sp>
        <p:nvSpPr>
          <p:cNvPr id="3" name="TextovéPole 2"/>
          <p:cNvSpPr txBox="1"/>
          <p:nvPr/>
        </p:nvSpPr>
        <p:spPr>
          <a:xfrm>
            <a:off x="3923928" y="3284984"/>
            <a:ext cx="47276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9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3469650"/>
            <a:ext cx="47276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p-</a:t>
            </a:r>
            <a:r>
              <a:rPr lang="cs-CZ" sz="800" dirty="0" err="1" smtClean="0"/>
              <a:t>smo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xmlns="" val="3958337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Utvoř slova příbuzná 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Pýcha     _______________________________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Pytel    ________________________________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Pysk     ________________________________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Netopýr     _____________________________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Slepýš    _______________________________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Kopyto  _______________________________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Třpytit se   _____________________________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Pyl  _______________ pykat_______________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Zpytovat___________ pýřit se______________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055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Pyšný, pýcha, hrdopýšek, přepych…</a:t>
            </a:r>
          </a:p>
          <a:p>
            <a:r>
              <a:rPr lang="cs-CZ" dirty="0" smtClean="0"/>
              <a:t>Pytlík, pytlovina, napytlovat…</a:t>
            </a:r>
          </a:p>
          <a:p>
            <a:r>
              <a:rPr lang="cs-CZ" dirty="0" smtClean="0"/>
              <a:t>Ptakopysk, pyskatý, pysky …</a:t>
            </a:r>
          </a:p>
          <a:p>
            <a:r>
              <a:rPr lang="cs-CZ" dirty="0" smtClean="0"/>
              <a:t>Netopýří, netopýrek, …</a:t>
            </a:r>
          </a:p>
          <a:p>
            <a:r>
              <a:rPr lang="cs-CZ" dirty="0" smtClean="0"/>
              <a:t>Slepýši…,  pyly, opylovat, opylený …,</a:t>
            </a:r>
          </a:p>
          <a:p>
            <a:r>
              <a:rPr lang="cs-CZ" dirty="0" smtClean="0"/>
              <a:t>Kopýtko, lichokopytník, kopyta …,</a:t>
            </a:r>
          </a:p>
          <a:p>
            <a:r>
              <a:rPr lang="cs-CZ" dirty="0" smtClean="0"/>
              <a:t>Třpytka, třpytivý, třpyt …,</a:t>
            </a:r>
          </a:p>
          <a:p>
            <a:r>
              <a:rPr lang="cs-CZ" dirty="0" smtClean="0"/>
              <a:t>Pykání, odpykat, </a:t>
            </a:r>
            <a:r>
              <a:rPr lang="cs-CZ" dirty="0" err="1" smtClean="0"/>
              <a:t>zapykat</a:t>
            </a:r>
            <a:r>
              <a:rPr lang="cs-CZ" dirty="0" smtClean="0"/>
              <a:t> …,</a:t>
            </a:r>
          </a:p>
          <a:p>
            <a:r>
              <a:rPr lang="cs-CZ" dirty="0" smtClean="0"/>
              <a:t>Zpytovat, zpytuj …,  pýření, pýří se…,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9156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7767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224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VYJMENOVANÁ SLOVA PO P</vt:lpstr>
      <vt:lpstr>Snímek 4</vt:lpstr>
      <vt:lpstr>Snímek 5</vt:lpstr>
      <vt:lpstr>Doplň i,í/y,ý.         i,í- červená   y,ý -žlutá</vt:lpstr>
      <vt:lpstr>Utvoř slova příbuzná 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15</cp:revision>
  <cp:lastPrinted>2012-02-08T18:21:56Z</cp:lastPrinted>
  <dcterms:created xsi:type="dcterms:W3CDTF">2012-02-03T11:44:53Z</dcterms:created>
  <dcterms:modified xsi:type="dcterms:W3CDTF">2013-09-29T08:10:22Z</dcterms:modified>
</cp:coreProperties>
</file>