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412" r:id="rId2"/>
    <p:sldId id="400" r:id="rId3"/>
    <p:sldId id="416" r:id="rId4"/>
    <p:sldId id="413" r:id="rId5"/>
    <p:sldId id="414" r:id="rId6"/>
    <p:sldId id="415" r:id="rId7"/>
    <p:sldId id="418" r:id="rId8"/>
    <p:sldId id="41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C782A-E42C-42E9-ABFF-35D9829163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2DFEF-04AD-4B03-957B-88531B6400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4E530-3866-4B4A-8C38-27C2BFE190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00C96-4034-4911-AF05-66493595A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930A06-D0DD-44DA-9BA2-D8889C530B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7352C-C50A-4691-9AC0-4EAE294EEA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967323-2C6B-4BC8-A0B3-1755BAC5A5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91C00-C330-4515-802E-9837776E29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C62211-E77E-4267-B33A-3FDFCED249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AB7F6-AED9-4C7D-9D5F-61F7BCBAED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236C2-1F23-4D5A-8D8E-809225F999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07CF9DB-9E0E-4A5D-BC26-05664F811E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0" y="320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0" y="170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9" y="885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4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9" y="130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VY_52_INOVACE_31_ Tuky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Tuky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Tuky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Chemickým složením jsou tuky směsi esterů glycerolu a mastných kyselin:</a:t>
            </a:r>
          </a:p>
          <a:p>
            <a:pPr>
              <a:buNone/>
            </a:pPr>
            <a:r>
              <a:rPr lang="cs-CZ" u="sng" dirty="0" smtClean="0"/>
              <a:t>Napiš vzorce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smtClean="0"/>
              <a:t>g</a:t>
            </a:r>
            <a:r>
              <a:rPr lang="cs-CZ" dirty="0" smtClean="0"/>
              <a:t>lycerol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</a:t>
            </a:r>
            <a:r>
              <a:rPr lang="cs-CZ" dirty="0" smtClean="0"/>
              <a:t>yselina stearová</a:t>
            </a:r>
          </a:p>
          <a:p>
            <a:pPr>
              <a:buFontTx/>
              <a:buChar char="-"/>
            </a:pPr>
            <a:r>
              <a:rPr lang="cs-CZ" dirty="0" smtClean="0"/>
              <a:t>kyselina palmitová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</a:t>
            </a:r>
            <a:r>
              <a:rPr lang="cs-CZ" dirty="0" smtClean="0"/>
              <a:t>yselina olejová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Rovnice esterifikace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sz="2800" dirty="0" smtClean="0"/>
              <a:t>glycerol + </a:t>
            </a:r>
            <a:r>
              <a:rPr lang="cs-CZ" sz="2800" dirty="0" err="1" smtClean="0"/>
              <a:t>kys</a:t>
            </a:r>
            <a:r>
              <a:rPr lang="cs-CZ" sz="2800" dirty="0" smtClean="0"/>
              <a:t>. stearová </a:t>
            </a:r>
            <a:r>
              <a:rPr lang="cs-CZ" sz="2800" dirty="0" smtClean="0">
                <a:sym typeface="Wingdings" pitchFamily="2" charset="2"/>
              </a:rPr>
              <a:t> ester (tuk) + voda</a:t>
            </a:r>
          </a:p>
          <a:p>
            <a:pPr>
              <a:buNone/>
            </a:pPr>
            <a:r>
              <a:rPr lang="cs-CZ" sz="2800" dirty="0" smtClean="0">
                <a:sym typeface="Wingdings" pitchFamily="2" charset="2"/>
              </a:rPr>
              <a:t>C</a:t>
            </a:r>
            <a:r>
              <a:rPr lang="cs-CZ" sz="2800" b="1" baseline="-25000" dirty="0" smtClean="0">
                <a:sym typeface="Wingdings" pitchFamily="2" charset="2"/>
              </a:rPr>
              <a:t>3</a:t>
            </a:r>
            <a:r>
              <a:rPr lang="cs-CZ" sz="2800" dirty="0" smtClean="0">
                <a:sym typeface="Wingdings" pitchFamily="2" charset="2"/>
              </a:rPr>
              <a:t>H</a:t>
            </a:r>
            <a:r>
              <a:rPr lang="cs-CZ" sz="2800" b="1" baseline="-25000" dirty="0" smtClean="0">
                <a:sym typeface="Wingdings" pitchFamily="2" charset="2"/>
              </a:rPr>
              <a:t>5</a:t>
            </a:r>
            <a:r>
              <a:rPr lang="cs-CZ" sz="2800" dirty="0" smtClean="0">
                <a:sym typeface="Wingdings" pitchFamily="2" charset="2"/>
              </a:rPr>
              <a:t>(OH)</a:t>
            </a:r>
            <a:r>
              <a:rPr lang="cs-CZ" sz="2800" b="1" baseline="-25000" dirty="0" smtClean="0">
                <a:sym typeface="Wingdings" pitchFamily="2" charset="2"/>
              </a:rPr>
              <a:t>3</a:t>
            </a:r>
            <a:r>
              <a:rPr lang="cs-CZ" sz="2800" dirty="0" smtClean="0">
                <a:sym typeface="Wingdings" pitchFamily="2" charset="2"/>
              </a:rPr>
              <a:t> + C</a:t>
            </a:r>
            <a:r>
              <a:rPr lang="cs-CZ" sz="2800" b="1" baseline="-25000" dirty="0" smtClean="0">
                <a:sym typeface="Wingdings" pitchFamily="2" charset="2"/>
              </a:rPr>
              <a:t>17</a:t>
            </a:r>
            <a:r>
              <a:rPr lang="cs-CZ" sz="2800" dirty="0" smtClean="0">
                <a:sym typeface="Wingdings" pitchFamily="2" charset="2"/>
              </a:rPr>
              <a:t>H</a:t>
            </a:r>
            <a:r>
              <a:rPr lang="cs-CZ" sz="2800" b="1" baseline="-25000" dirty="0" smtClean="0">
                <a:sym typeface="Wingdings" pitchFamily="2" charset="2"/>
              </a:rPr>
              <a:t>35</a:t>
            </a:r>
            <a:r>
              <a:rPr lang="cs-CZ" sz="2800" dirty="0" smtClean="0">
                <a:sym typeface="Wingdings" pitchFamily="2" charset="2"/>
              </a:rPr>
              <a:t>COOH      </a:t>
            </a:r>
            <a:r>
              <a:rPr lang="cs-CZ" sz="2800" i="1" dirty="0" smtClean="0">
                <a:solidFill>
                  <a:schemeClr val="bg1">
                    <a:lumMod val="65000"/>
                  </a:schemeClr>
                </a:solidFill>
                <a:sym typeface="Wingdings" pitchFamily="2" charset="2"/>
              </a:rPr>
              <a:t>doplňte</a:t>
            </a:r>
          </a:p>
          <a:p>
            <a:pPr>
              <a:buNone/>
            </a:pPr>
            <a:endParaRPr lang="cs-CZ" sz="2800" dirty="0" smtClean="0">
              <a:sym typeface="Wingdings" pitchFamily="2" charset="2"/>
            </a:endParaRPr>
          </a:p>
          <a:p>
            <a:pPr>
              <a:buNone/>
            </a:pPr>
            <a:r>
              <a:rPr lang="cs-CZ" sz="2800" dirty="0" smtClean="0">
                <a:sym typeface="Wingdings" pitchFamily="2" charset="2"/>
              </a:rPr>
              <a:t>glycerol + kyselina olejová     </a:t>
            </a:r>
            <a:r>
              <a:rPr lang="cs-CZ" sz="2800" i="1" dirty="0" smtClean="0">
                <a:solidFill>
                  <a:schemeClr val="bg1">
                    <a:lumMod val="65000"/>
                  </a:schemeClr>
                </a:solidFill>
                <a:sym typeface="Wingdings" pitchFamily="2" charset="2"/>
              </a:rPr>
              <a:t>doplňte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tuhé tuky nazýváme </a:t>
            </a:r>
            <a:r>
              <a:rPr lang="cs-CZ" u="sng" dirty="0" smtClean="0"/>
              <a:t>sádla</a:t>
            </a:r>
            <a:r>
              <a:rPr lang="cs-CZ" dirty="0" smtClean="0"/>
              <a:t> = estery kyseliny stearové a palmitoví, např. lůj, sádlo, máslo</a:t>
            </a:r>
          </a:p>
          <a:p>
            <a:pPr>
              <a:buFontTx/>
              <a:buChar char="-"/>
            </a:pPr>
            <a:r>
              <a:rPr lang="cs-CZ" dirty="0" smtClean="0"/>
              <a:t>kapalné nazýváme </a:t>
            </a:r>
            <a:r>
              <a:rPr lang="cs-CZ" u="sng" dirty="0" smtClean="0"/>
              <a:t>oleje</a:t>
            </a:r>
            <a:r>
              <a:rPr lang="cs-CZ" dirty="0" smtClean="0"/>
              <a:t> – estery kyseliny olejové</a:t>
            </a:r>
          </a:p>
          <a:p>
            <a:pPr>
              <a:buNone/>
            </a:pPr>
            <a:r>
              <a:rPr lang="cs-CZ" u="sng" dirty="0" smtClean="0"/>
              <a:t>Vlastnosti tuků</a:t>
            </a:r>
            <a:r>
              <a:rPr lang="cs-CZ" dirty="0" smtClean="0"/>
              <a:t>: nerozpustné ve vodě, rozpouštějí se v organických rozpouštědlech (benzín, aceton, líh)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ROSTLINNÉ OLEJE</a:t>
            </a:r>
          </a:p>
          <a:p>
            <a:pPr>
              <a:buFontTx/>
              <a:buChar char="-"/>
            </a:pPr>
            <a:r>
              <a:rPr lang="cs-CZ" dirty="0" smtClean="0"/>
              <a:t>dělíme podle jejich chování na vzduchu: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NETUHNOUCÍ OLEJE </a:t>
            </a:r>
            <a:r>
              <a:rPr lang="cs-CZ" sz="2800" dirty="0" smtClean="0"/>
              <a:t>(NEVYSYCHAVÉ)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olivový, podzemnicový, ricínový</a:t>
            </a:r>
            <a:br>
              <a:rPr lang="cs-CZ" dirty="0" smtClean="0"/>
            </a:br>
            <a:r>
              <a:rPr lang="cs-CZ" dirty="0" smtClean="0"/>
              <a:t>- kapalné a časem </a:t>
            </a:r>
            <a:r>
              <a:rPr lang="cs-CZ" dirty="0" smtClean="0">
                <a:solidFill>
                  <a:srgbClr val="FF0000"/>
                </a:solidFill>
              </a:rPr>
              <a:t>žluknou</a:t>
            </a:r>
          </a:p>
          <a:p>
            <a:pPr marL="514350" indent="-514350">
              <a:buAutoNum type="arabicPeriod"/>
            </a:pPr>
            <a:r>
              <a:rPr lang="cs-CZ" dirty="0" smtClean="0"/>
              <a:t>SLABĚ VYSYCHAVÉ – mandlový, řepkový olej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POLOVYSYCHAVÉ OLEJE – na vzduchu jsou polotuhé – bavlníkový olej, slunečnicový, makový</a:t>
            </a:r>
          </a:p>
          <a:p>
            <a:pPr>
              <a:buNone/>
            </a:pPr>
            <a:r>
              <a:rPr lang="cs-CZ" dirty="0" smtClean="0"/>
              <a:t>4. TUHNOUCÍ OLEJE (VYSYCHAVÉ)</a:t>
            </a:r>
            <a:br>
              <a:rPr lang="cs-CZ" dirty="0" smtClean="0"/>
            </a:br>
            <a:r>
              <a:rPr lang="cs-CZ" dirty="0" smtClean="0"/>
              <a:t>- tuhnutí je způsobeno </a:t>
            </a:r>
            <a:r>
              <a:rPr lang="cs-CZ" u="sng" dirty="0" smtClean="0"/>
              <a:t>polymerací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ořechový, konopný olej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oleje se ze semen získávají </a:t>
            </a:r>
            <a:r>
              <a:rPr lang="cs-CZ" u="sng" dirty="0" smtClean="0"/>
              <a:t>lisováním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za studena (pokrmové oleje) nebo </a:t>
            </a:r>
            <a:br>
              <a:rPr lang="cs-CZ" dirty="0" smtClean="0"/>
            </a:br>
            <a:r>
              <a:rPr lang="cs-CZ" dirty="0" smtClean="0"/>
              <a:t>za tepla (technické oleje)</a:t>
            </a:r>
          </a:p>
          <a:p>
            <a:pPr>
              <a:buFontTx/>
              <a:buChar char="-"/>
            </a:pPr>
            <a:r>
              <a:rPr lang="cs-CZ" dirty="0" smtClean="0"/>
              <a:t>dále se </a:t>
            </a:r>
            <a:r>
              <a:rPr lang="cs-CZ" u="sng" dirty="0" smtClean="0"/>
              <a:t>rafinují</a:t>
            </a:r>
            <a:r>
              <a:rPr lang="cs-CZ" dirty="0" smtClean="0"/>
              <a:t> (čistí a upravují)</a:t>
            </a:r>
          </a:p>
          <a:p>
            <a:pPr>
              <a:buNone/>
            </a:pPr>
            <a:r>
              <a:rPr lang="cs-CZ" dirty="0" smtClean="0"/>
              <a:t>FERMEŽ – technický olej, na vzduchu vysychá a tuhne, vhodný k nátěru </a:t>
            </a:r>
            <a:br>
              <a:rPr lang="cs-CZ" dirty="0" smtClean="0"/>
            </a:br>
            <a:r>
              <a:rPr lang="cs-CZ" dirty="0" smtClean="0"/>
              <a:t>a ošetření dřeva</a:t>
            </a:r>
          </a:p>
          <a:p>
            <a:pPr>
              <a:buNone/>
            </a:pPr>
            <a:r>
              <a:rPr lang="cs-CZ" dirty="0" smtClean="0"/>
              <a:t>Lněný olej – např. k výrobě linolea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TUKY (LIPIDY)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ŽIVOČIŠNÉ OLEJE</a:t>
            </a:r>
          </a:p>
          <a:p>
            <a:pPr>
              <a:buFontTx/>
              <a:buChar char="-"/>
            </a:pPr>
            <a:r>
              <a:rPr lang="cs-CZ" dirty="0" smtClean="0"/>
              <a:t>jsou z ryb nebo mořských savců</a:t>
            </a:r>
          </a:p>
          <a:p>
            <a:pPr>
              <a:buFontTx/>
              <a:buChar char="-"/>
            </a:pPr>
            <a:r>
              <a:rPr lang="cs-CZ" dirty="0" smtClean="0"/>
              <a:t>bohaté na </a:t>
            </a:r>
            <a:r>
              <a:rPr lang="cs-CZ" u="sng" dirty="0" smtClean="0"/>
              <a:t>stearin</a:t>
            </a:r>
            <a:r>
              <a:rPr lang="cs-CZ" dirty="0" smtClean="0"/>
              <a:t> (lůj, kostní tuk, sádlo)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1165</TotalTime>
  <Words>185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Pastelové tužky</vt:lpstr>
      <vt:lpstr>Snímek 1</vt:lpstr>
      <vt:lpstr>TUKY (LIPIDY)</vt:lpstr>
      <vt:lpstr>TUKY (LIPIDY)</vt:lpstr>
      <vt:lpstr>TUKY (LIPIDY)</vt:lpstr>
      <vt:lpstr>TUKY (LIPIDY)</vt:lpstr>
      <vt:lpstr>TUKY (LIPIDY)</vt:lpstr>
      <vt:lpstr>TUKY (LIPIDY)</vt:lpstr>
      <vt:lpstr>TUKY (LIPIDY)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218</cp:revision>
  <dcterms:created xsi:type="dcterms:W3CDTF">2007-10-28T17:37:15Z</dcterms:created>
  <dcterms:modified xsi:type="dcterms:W3CDTF">2012-03-15T16:20:39Z</dcterms:modified>
</cp:coreProperties>
</file>