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6" r:id="rId8"/>
    <p:sldId id="261" r:id="rId9"/>
    <p:sldId id="262" r:id="rId10"/>
    <p:sldId id="263" r:id="rId11"/>
    <p:sldId id="260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782" y="-4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C8B78-ACF4-46D7-A804-5C280C64566A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D3088-B86E-46CF-9126-D7ED5FFE5A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62614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C8B78-ACF4-46D7-A804-5C280C64566A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D3088-B86E-46CF-9126-D7ED5FFE5A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2247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C8B78-ACF4-46D7-A804-5C280C64566A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D3088-B86E-46CF-9126-D7ED5FFE5A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8510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C8B78-ACF4-46D7-A804-5C280C64566A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D3088-B86E-46CF-9126-D7ED5FFE5A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20468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C8B78-ACF4-46D7-A804-5C280C64566A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D3088-B86E-46CF-9126-D7ED5FFE5A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27702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C8B78-ACF4-46D7-A804-5C280C64566A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D3088-B86E-46CF-9126-D7ED5FFE5A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33684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C8B78-ACF4-46D7-A804-5C280C64566A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D3088-B86E-46CF-9126-D7ED5FFE5A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90578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C8B78-ACF4-46D7-A804-5C280C64566A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D3088-B86E-46CF-9126-D7ED5FFE5A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5747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C8B78-ACF4-46D7-A804-5C280C64566A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D3088-B86E-46CF-9126-D7ED5FFE5A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22527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C8B78-ACF4-46D7-A804-5C280C64566A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D3088-B86E-46CF-9126-D7ED5FFE5A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27902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C8B78-ACF4-46D7-A804-5C280C64566A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D3088-B86E-46CF-9126-D7ED5FFE5A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62067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AC8B78-ACF4-46D7-A804-5C280C64566A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3D3088-B86E-46CF-9126-D7ED5FFE5A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69479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Z%C3%A1hlinick%C3%A9_rybn%C3%ADky.jpg" TargetMode="External"/><Relationship Id="rId2" Type="http://schemas.openxmlformats.org/officeDocument/2006/relationships/hyperlink" Target="http://cs.wikipedia.org/wiki/Soubor:Brdo_rozhledna.jpg17:03%5bcit.2012-02-0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4995" y="0"/>
            <a:ext cx="3859213" cy="693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836712"/>
            <a:ext cx="8229600" cy="4896544"/>
          </a:xfrm>
        </p:spPr>
        <p:txBody>
          <a:bodyPr>
            <a:normAutofit fontScale="90000"/>
          </a:bodyPr>
          <a:lstStyle/>
          <a:p>
            <a:pPr lvl="0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>ZÁKLADNÍ ŠKOLA SLOVAN, KROMĚŘÍŽ, PŘÍSPĚVKOVÁ ORGANIZACE</a:t>
            </a:r>
            <a:b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</a:br>
            <a: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>ZEYEROVA 3354, 767 01 KROMĚŘÍŽ</a:t>
            </a:r>
            <a:b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</a:br>
            <a: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</a:br>
            <a: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>projekt v rámci vzdělávacího programu</a:t>
            </a:r>
            <a:b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</a:br>
            <a: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>VZDĚLÁNÍ PRO KONKURENCESCHOPNOST</a:t>
            </a:r>
            <a:b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</a:br>
            <a: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</a:br>
            <a: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>ŠABLONA ČÍSLO: III/2</a:t>
            </a:r>
            <a:b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</a:br>
            <a: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>NÁZEV:  INOVACE A ZKVALITNĚNÍ VÝUKY PROSTŘEDNICTVÍM ICT</a:t>
            </a:r>
            <a:b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</a:br>
            <a: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</a:br>
            <a: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</a:br>
            <a: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>PŘEDMĚT</a:t>
            </a:r>
            <a:r>
              <a:rPr lang="cs-CZ" sz="1800" dirty="0" smtClean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>: Vlastivěda</a:t>
            </a:r>
            <a: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</a:br>
            <a: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>ROČNÍK</a:t>
            </a:r>
            <a:r>
              <a:rPr lang="cs-CZ" sz="1800" dirty="0" smtClean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>: </a:t>
            </a:r>
            <a: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>čtvrtý</a:t>
            </a:r>
            <a:b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</a:br>
            <a: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>TÉMA</a:t>
            </a:r>
            <a:r>
              <a:rPr lang="cs-CZ" sz="1800" dirty="0" smtClean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>: Region Kroměřížsko</a:t>
            </a:r>
            <a: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</a:br>
            <a: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>AUTOR:  </a:t>
            </a:r>
            <a:r>
              <a:rPr lang="cs-CZ" sz="1800" dirty="0" smtClean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>Mgr</a:t>
            </a:r>
            <a: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>. </a:t>
            </a:r>
            <a:r>
              <a:rPr lang="cs-CZ" sz="1800" dirty="0" err="1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>Kočířová</a:t>
            </a:r>
            <a: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> Táňa</a:t>
            </a:r>
            <a:b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</a:br>
            <a: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>DATUM VYTVOŘENÍ:  </a:t>
            </a:r>
            <a:r>
              <a:rPr lang="cs-CZ" sz="1800" dirty="0" smtClean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>2 1.1.2012</a:t>
            </a:r>
            <a: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</a:br>
            <a: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</a:br>
            <a: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</a:br>
            <a:r>
              <a:rPr lang="cs-CZ" sz="2000" dirty="0" smtClean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>VY_32_INOVACE_30_TK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83059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poznatky z pilotáže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čtvrtého ročníku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smtClean="0"/>
              <a:t>Zaměření na region Kroměříž, povrch, vodstvo, města.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Žákům byla představena prezentace s obrázky konkrétních míst regionu Kroměříž. Žáci si dělali zápis do sešitu prostřednictvím prezentace.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4507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Region Kroměřížsko</a:t>
            </a:r>
            <a:br>
              <a:rPr lang="cs-CZ" sz="7200" dirty="0" smtClean="0"/>
            </a:b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>
                <a:solidFill>
                  <a:srgbClr val="FF0000"/>
                </a:solidFill>
              </a:rPr>
              <a:t>Kraj, města, povrch, vodstvo</a:t>
            </a:r>
          </a:p>
          <a:p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</a:rPr>
              <a:t>ZLÍNSKÝ KRAJ</a:t>
            </a:r>
            <a:endParaRPr lang="cs-CZ" sz="40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11757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60648"/>
            <a:ext cx="7211144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Mapa kroměřížského okolí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110228"/>
            <a:ext cx="6120679" cy="5055075"/>
          </a:xfrm>
        </p:spPr>
      </p:pic>
      <p:sp>
        <p:nvSpPr>
          <p:cNvPr id="7" name="TextovéPole 6"/>
          <p:cNvSpPr txBox="1"/>
          <p:nvPr/>
        </p:nvSpPr>
        <p:spPr>
          <a:xfrm flipH="1">
            <a:off x="3131840" y="2563163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Holešov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4048" y="1916832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Bystřice pod Hostýnem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67744" y="4005064"/>
            <a:ext cx="13832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oryčany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23928" y="2932495"/>
            <a:ext cx="782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Hulín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959346" y="3117161"/>
            <a:ext cx="13860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Kroměříž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2931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Kroměříž -</a:t>
            </a:r>
            <a:r>
              <a:rPr lang="cs-CZ" dirty="0" smtClean="0"/>
              <a:t>186m.n.m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7504" y="1628800"/>
            <a:ext cx="4388296" cy="44973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Kroměříž -Velké náměstí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Květná zahrada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348880"/>
            <a:ext cx="3960440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1" y="2348880"/>
            <a:ext cx="4392489" cy="3919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22029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Povrch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94928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Hostýnské vrchy </a:t>
            </a:r>
            <a:r>
              <a:rPr lang="cs-CZ" dirty="0" smtClean="0"/>
              <a:t>- Tesák, Troják, Keltský Javorník, Hostýn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114854"/>
            <a:ext cx="5946237" cy="44596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9484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-29592"/>
            <a:ext cx="7365504" cy="101032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Chřiby </a:t>
            </a:r>
          </a:p>
          <a:p>
            <a:pPr marL="0" indent="0">
              <a:buNone/>
            </a:pPr>
            <a:r>
              <a:rPr lang="cs-CZ" dirty="0"/>
              <a:t>   Brdo, </a:t>
            </a:r>
            <a:r>
              <a:rPr lang="cs-CZ" dirty="0" err="1"/>
              <a:t>Bunč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/>
              <a:t>Vlčák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412776"/>
            <a:ext cx="4752528" cy="5415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7537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 anchor="b"/>
          <a:lstStyle/>
          <a:p>
            <a:pPr marL="0" indent="0" algn="just">
              <a:buNone/>
            </a:pPr>
            <a:r>
              <a:rPr lang="cs-CZ" dirty="0" smtClean="0">
                <a:solidFill>
                  <a:srgbClr val="FF0000"/>
                </a:solidFill>
              </a:rPr>
              <a:t>ŘEKY :    </a:t>
            </a:r>
            <a:r>
              <a:rPr lang="cs-CZ" dirty="0" smtClean="0"/>
              <a:t>Morava, Bečva, Haná, Dřevnice,</a:t>
            </a:r>
          </a:p>
          <a:p>
            <a:pPr marL="0" indent="0" algn="just">
              <a:buNone/>
            </a:pPr>
            <a:r>
              <a:rPr lang="cs-CZ" dirty="0" smtClean="0"/>
              <a:t>     Rusava, </a:t>
            </a:r>
            <a:r>
              <a:rPr lang="cs-CZ" dirty="0" err="1" smtClean="0"/>
              <a:t>Kotojedka</a:t>
            </a:r>
            <a:r>
              <a:rPr lang="cs-CZ" dirty="0" smtClean="0"/>
              <a:t>, </a:t>
            </a:r>
            <a:r>
              <a:rPr lang="cs-CZ" dirty="0" err="1" smtClean="0"/>
              <a:t>Olšinka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Obrázek 3" title="pramen Morava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836712"/>
            <a:ext cx="3960440" cy="403244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7577" y="836713"/>
            <a:ext cx="3888432" cy="403244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547664" y="4869161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Pramen Moravy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20072" y="4885965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Dolní tok Moravy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637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14669" y="332656"/>
            <a:ext cx="7772400" cy="93853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Rybníky a nádrže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algn="l"/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l"/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Záhlinické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rybníky – chov ryb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Chropyňský rybník – labutě, rackové, kachny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Zámecké rybníky v Kroměříži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Medkovy rybníky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Bágrák</a:t>
            </a:r>
            <a:endParaRPr lang="cs-CZ" sz="28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Šlajza</a:t>
            </a:r>
            <a:endParaRPr lang="cs-CZ" sz="28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l"/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l"/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l"/>
            <a:endParaRPr lang="cs-CZ" dirty="0">
              <a:solidFill>
                <a:schemeClr val="accent2">
                  <a:lumMod val="50000"/>
                </a:schemeClr>
              </a:solidFill>
            </a:endParaRPr>
          </a:p>
          <a:p>
            <a:pPr algn="l"/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l"/>
            <a:endParaRPr lang="cs-CZ" dirty="0">
              <a:solidFill>
                <a:schemeClr val="accent2">
                  <a:lumMod val="50000"/>
                </a:schemeClr>
              </a:solidFill>
            </a:endParaRPr>
          </a:p>
          <a:p>
            <a:pPr algn="l"/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l"/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l"/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9432" y="2834934"/>
            <a:ext cx="5551040" cy="38344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076056" y="5013176"/>
            <a:ext cx="1947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FF00"/>
                </a:solidFill>
              </a:rPr>
              <a:t>Záhlinické</a:t>
            </a:r>
            <a:r>
              <a:rPr lang="cs-CZ" dirty="0" smtClean="0">
                <a:solidFill>
                  <a:srgbClr val="FFFF00"/>
                </a:solidFill>
              </a:rPr>
              <a:t> rybníky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5731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PŘEHRADY: Koryčany, Lubná</a:t>
            </a:r>
            <a:endParaRPr lang="cs-CZ" dirty="0"/>
          </a:p>
        </p:txBody>
      </p:sp>
      <p:pic>
        <p:nvPicPr>
          <p:cNvPr id="2051" name="Picture 3" descr="C:\Users\pc\AppData\Local\Microsoft\Windows\Temporary Internet Files\Content.IE5\PJ90FPQN\MC9002817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225565"/>
            <a:ext cx="3528392" cy="3075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4728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08721"/>
            <a:ext cx="7558608" cy="1296143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Města regionu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204864"/>
            <a:ext cx="6400800" cy="3888432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§"/>
            </a:pPr>
            <a:r>
              <a:rPr lang="cs-CZ" dirty="0" smtClean="0">
                <a:solidFill>
                  <a:srgbClr val="FF0000"/>
                </a:solidFill>
              </a:rPr>
              <a:t>Hulín</a:t>
            </a:r>
          </a:p>
          <a:p>
            <a:pPr marL="457200" indent="-457200" algn="l">
              <a:buFont typeface="Wingdings" pitchFamily="2" charset="2"/>
              <a:buChar char="§"/>
            </a:pPr>
            <a:r>
              <a:rPr lang="cs-CZ" dirty="0" smtClean="0">
                <a:solidFill>
                  <a:srgbClr val="FF0000"/>
                </a:solidFill>
              </a:rPr>
              <a:t>Holešov</a:t>
            </a:r>
          </a:p>
          <a:p>
            <a:pPr marL="457200" indent="-457200" algn="l">
              <a:buFont typeface="Wingdings" pitchFamily="2" charset="2"/>
              <a:buChar char="§"/>
            </a:pPr>
            <a:r>
              <a:rPr lang="cs-CZ" dirty="0" smtClean="0">
                <a:solidFill>
                  <a:srgbClr val="FF0000"/>
                </a:solidFill>
              </a:rPr>
              <a:t>Bystřice pod Hostýnem</a:t>
            </a:r>
          </a:p>
          <a:p>
            <a:pPr marL="457200" indent="-457200" algn="l">
              <a:buFont typeface="Wingdings" pitchFamily="2" charset="2"/>
              <a:buChar char="§"/>
            </a:pPr>
            <a:r>
              <a:rPr lang="cs-CZ" dirty="0" smtClean="0">
                <a:solidFill>
                  <a:srgbClr val="FF0000"/>
                </a:solidFill>
              </a:rPr>
              <a:t>Chropyně</a:t>
            </a:r>
          </a:p>
          <a:p>
            <a:pPr marL="457200" indent="-457200" algn="l">
              <a:buFont typeface="Wingdings" pitchFamily="2" charset="2"/>
              <a:buChar char="§"/>
            </a:pPr>
            <a:r>
              <a:rPr lang="cs-CZ" dirty="0" smtClean="0">
                <a:solidFill>
                  <a:srgbClr val="FF0000"/>
                </a:solidFill>
              </a:rPr>
              <a:t>Morkovice</a:t>
            </a:r>
          </a:p>
          <a:p>
            <a:pPr marL="457200" indent="-457200" algn="l">
              <a:buFont typeface="Wingdings" pitchFamily="2" charset="2"/>
              <a:buChar char="§"/>
            </a:pPr>
            <a:r>
              <a:rPr lang="cs-CZ" dirty="0" smtClean="0">
                <a:solidFill>
                  <a:srgbClr val="FF0000"/>
                </a:solidFill>
              </a:rPr>
              <a:t>Koryčany</a:t>
            </a:r>
          </a:p>
          <a:p>
            <a:pPr marL="457200" indent="-457200" algn="l">
              <a:buFont typeface="Wingdings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4753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12968" cy="5001419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cs-CZ" dirty="0"/>
          </a:p>
          <a:p>
            <a:r>
              <a:rPr lang="cs-CZ" dirty="0" err="1"/>
              <a:t>CS:USER:PERNAKhttp</a:t>
            </a:r>
            <a:r>
              <a:rPr lang="cs-CZ" dirty="0"/>
              <a:t>://cs.wikipedia.org</a:t>
            </a:r>
            <a:r>
              <a:rPr lang="cs-CZ" dirty="0" smtClean="0"/>
              <a:t>/[</a:t>
            </a:r>
            <a:r>
              <a:rPr lang="cs-CZ" dirty="0"/>
              <a:t>online</a:t>
            </a:r>
            <a:r>
              <a:rPr lang="cs-CZ" dirty="0" smtClean="0"/>
              <a:t>].20</a:t>
            </a:r>
            <a:r>
              <a:rPr lang="cs-CZ" dirty="0"/>
              <a:t>. 10. 2007, 14:25[cit.2012-02-01]. </a:t>
            </a:r>
            <a:r>
              <a:rPr lang="cs-CZ" dirty="0" err="1" smtClean="0"/>
              <a:t>Soubor:Náměstí_Kroměříž.JPG#file</a:t>
            </a:r>
            <a:r>
              <a:rPr lang="cs-CZ" dirty="0" smtClean="0"/>
              <a:t>.</a:t>
            </a:r>
            <a:r>
              <a:rPr lang="cs-CZ" dirty="0"/>
              <a:t> </a:t>
            </a:r>
            <a:r>
              <a:rPr lang="cs-CZ" dirty="0" smtClean="0"/>
              <a:t>Dostupné z http</a:t>
            </a:r>
            <a:r>
              <a:rPr lang="cs-CZ" dirty="0"/>
              <a:t>://</a:t>
            </a:r>
            <a:r>
              <a:rPr lang="cs-CZ" dirty="0" smtClean="0"/>
              <a:t>cs.wikipedia.org/wiki/Soubor:N%C3%A1m%C4%9Bst%C3%AD_Krom%C4%9B%C5%99%C3%AD%C5%BE.JPG#file</a:t>
            </a:r>
          </a:p>
          <a:p>
            <a:r>
              <a:rPr lang="en-US" dirty="0" smtClean="0"/>
              <a:t>P.MATEL</a:t>
            </a:r>
            <a:r>
              <a:rPr lang="cs-CZ" dirty="0"/>
              <a:t>http://cs.wikipedia.org/[online]. </a:t>
            </a:r>
            <a:r>
              <a:rPr lang="cs-CZ" dirty="0" smtClean="0"/>
              <a:t>25</a:t>
            </a:r>
            <a:r>
              <a:rPr lang="cs-CZ" dirty="0"/>
              <a:t>. 1. 2008, 12:46[cit.2012-02-01] </a:t>
            </a:r>
            <a:r>
              <a:rPr lang="cs-CZ" dirty="0" err="1"/>
              <a:t>Soubor:Flower_Garden_Kromeriz.jpg</a:t>
            </a:r>
            <a:r>
              <a:rPr lang="cs-CZ" dirty="0"/>
              <a:t>. </a:t>
            </a:r>
            <a:r>
              <a:rPr lang="cs-CZ" dirty="0" smtClean="0"/>
              <a:t>Dostupné z http</a:t>
            </a:r>
            <a:r>
              <a:rPr lang="cs-CZ" dirty="0"/>
              <a:t>://</a:t>
            </a:r>
            <a:r>
              <a:rPr lang="cs-CZ" dirty="0" smtClean="0"/>
              <a:t>cs.wikipedia.org/wiki/Soubor:Flower_Garden_Kromeriz.jpg</a:t>
            </a:r>
          </a:p>
          <a:p>
            <a:r>
              <a:rPr lang="cs-CZ" dirty="0" smtClean="0"/>
              <a:t>LINNER</a:t>
            </a:r>
            <a:r>
              <a:rPr lang="cs-CZ" dirty="0"/>
              <a:t>, Radek://cs.wikipedia.org/[online]. </a:t>
            </a:r>
            <a:r>
              <a:rPr lang="cs-CZ" dirty="0" smtClean="0"/>
              <a:t>21</a:t>
            </a:r>
            <a:r>
              <a:rPr lang="cs-CZ" dirty="0"/>
              <a:t>. 3. </a:t>
            </a:r>
            <a:r>
              <a:rPr lang="cs-CZ" dirty="0" smtClean="0"/>
              <a:t>2008,17:03c] </a:t>
            </a:r>
            <a:r>
              <a:rPr lang="cs-CZ" dirty="0" err="1" smtClean="0"/>
              <a:t>Soubor:Brdo_rozhledna.jpg</a:t>
            </a:r>
            <a:r>
              <a:rPr lang="cs-CZ" dirty="0" smtClean="0"/>
              <a:t>. Dostupné z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cs.wikipedia.org/wiki/Soubor:Brdo_rozhledna.jpg17:03[cit.2012-02-01</a:t>
            </a:r>
            <a:r>
              <a:rPr lang="cs-CZ" dirty="0"/>
              <a:t>	</a:t>
            </a:r>
          </a:p>
          <a:p>
            <a:r>
              <a:rPr lang="cs-CZ" dirty="0" smtClean="0"/>
              <a:t>PALICKAP</a:t>
            </a:r>
            <a:r>
              <a:rPr lang="cs-CZ" dirty="0"/>
              <a:t>, ://cs.wikipedia.org/[online]. </a:t>
            </a:r>
            <a:r>
              <a:rPr lang="pl-PL" dirty="0"/>
              <a:t>22. 5. 2011, </a:t>
            </a:r>
            <a:r>
              <a:rPr lang="pl-PL" dirty="0" smtClean="0"/>
              <a:t>10:52 </a:t>
            </a:r>
            <a:r>
              <a:rPr lang="cs-CZ" dirty="0"/>
              <a:t>[cit.2012-02-01] </a:t>
            </a:r>
            <a:r>
              <a:rPr lang="cs-CZ" dirty="0" smtClean="0"/>
              <a:t>wiki/</a:t>
            </a:r>
            <a:r>
              <a:rPr lang="cs-CZ" dirty="0" err="1" smtClean="0"/>
              <a:t>Soubor:Záhlinické_rybníky.jpg</a:t>
            </a:r>
            <a:r>
              <a:rPr lang="cs-CZ" dirty="0"/>
              <a:t>. Dostupné z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cs.wikipedia.org/wiki/Soubor:Z%C3%A1hlinick%C3%A9_rybn%C3%ADky.jpg</a:t>
            </a:r>
            <a:endParaRPr lang="cs-CZ" dirty="0" smtClean="0"/>
          </a:p>
          <a:p>
            <a:r>
              <a:rPr lang="cs-CZ" dirty="0"/>
              <a:t>Ilustrace </a:t>
            </a:r>
            <a:r>
              <a:rPr lang="cs-CZ" dirty="0" smtClean="0">
                <a:hlinkClick r:id="rId4"/>
              </a:rPr>
              <a:t>www.office.microsoft.com</a:t>
            </a:r>
            <a:r>
              <a:rPr lang="cs-CZ" dirty="0"/>
              <a:t>	</a:t>
            </a:r>
            <a:endParaRPr lang="cs-CZ" dirty="0" smtClean="0"/>
          </a:p>
          <a:p>
            <a:r>
              <a:rPr lang="cs-CZ" dirty="0" smtClean="0"/>
              <a:t>BARÁNEK, Daniel://</a:t>
            </a:r>
            <a:r>
              <a:rPr lang="cs-CZ" dirty="0"/>
              <a:t>cs.wikipedia.org/[online]. </a:t>
            </a:r>
            <a:r>
              <a:rPr lang="pl-PL" dirty="0"/>
              <a:t>2. 1. 2009, 23:19 </a:t>
            </a:r>
            <a:r>
              <a:rPr lang="cs-CZ" dirty="0"/>
              <a:t>[cit.2012-02-01] Soubor:Hostýn,_východ_01.jpg, Dostupné zhttp://cs.wikipedia.org/wiki/Soubor:Host%C3%BDn,_v%C3%BDchod_01.jpg </a:t>
            </a:r>
          </a:p>
        </p:txBody>
      </p:sp>
    </p:spTree>
    <p:extLst>
      <p:ext uri="{BB962C8B-B14F-4D97-AF65-F5344CB8AC3E}">
        <p14:creationId xmlns:p14="http://schemas.microsoft.com/office/powerpoint/2010/main" val="1745900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462</TotalTime>
  <Words>232</Words>
  <Application>Microsoft Office PowerPoint</Application>
  <PresentationFormat>Předvádění na obrazovce (4:3)</PresentationFormat>
  <Paragraphs>68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ZÁKLADNÍ ŠKOLA SLOVAN, KROMĚŘÍŽ, PŘÍSPĚVKOVÁ ORGANIZACE ZEYEROVA 3354, 767 01 KROMĚŘÍŽ  projekt v rámci vzdělávacího programu VZDĚLÁNÍ PRO KONKURENCESCHOPNOST  ŠABLONA ČÍSLO: III/2 NÁZEV:  INOVACE A ZKVALITNĚNÍ VÝUKY PROSTŘEDNICTVÍM ICT   PŘEDMĚT: Vlastivěda ROČNÍK: čtvrtý TÉMA: Region Kroměřížsko AUTOR:  Mgr. Kočířová Táňa DATUM VYTVOŘENÍ:  2 1.1.2012   VY_32_INOVACE_30_TK</vt:lpstr>
      <vt:lpstr>Anotace a poznatky z pilotáže</vt:lpstr>
      <vt:lpstr>Region Kroměřížsko </vt:lpstr>
      <vt:lpstr>Mapa kroměřížského okolí</vt:lpstr>
      <vt:lpstr>Kroměříž -186m.n.m.</vt:lpstr>
      <vt:lpstr>Povrch </vt:lpstr>
      <vt:lpstr>Prezentace aplikace PowerPoint</vt:lpstr>
      <vt:lpstr>Vodstvo</vt:lpstr>
      <vt:lpstr>Rybníky a nádrže </vt:lpstr>
      <vt:lpstr>PŘEHRADY: Koryčany, Lubná</vt:lpstr>
      <vt:lpstr>Města regionu 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Region Kroměřížsko</dc:title>
  <dc:creator>pc</dc:creator>
  <cp:lastModifiedBy>H Koláčková</cp:lastModifiedBy>
  <cp:revision>35</cp:revision>
  <dcterms:created xsi:type="dcterms:W3CDTF">2012-01-26T16:28:06Z</dcterms:created>
  <dcterms:modified xsi:type="dcterms:W3CDTF">2012-12-11T07:19:52Z</dcterms:modified>
</cp:coreProperties>
</file>