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8F494-02E1-43D8-9338-A525B5D85ACD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E6874-7708-4B7E-A7C6-94E447C85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15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8F494-02E1-43D8-9338-A525B5D85ACD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E6874-7708-4B7E-A7C6-94E447C85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9096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8F494-02E1-43D8-9338-A525B5D85ACD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E6874-7708-4B7E-A7C6-94E447C85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943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8F494-02E1-43D8-9338-A525B5D85ACD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E6874-7708-4B7E-A7C6-94E447C85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940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8F494-02E1-43D8-9338-A525B5D85ACD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E6874-7708-4B7E-A7C6-94E447C85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689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8F494-02E1-43D8-9338-A525B5D85ACD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E6874-7708-4B7E-A7C6-94E447C85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8182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8F494-02E1-43D8-9338-A525B5D85ACD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E6874-7708-4B7E-A7C6-94E447C85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0460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8F494-02E1-43D8-9338-A525B5D85ACD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E6874-7708-4B7E-A7C6-94E447C85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30236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8F494-02E1-43D8-9338-A525B5D85ACD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E6874-7708-4B7E-A7C6-94E447C85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715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8F494-02E1-43D8-9338-A525B5D85ACD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E6874-7708-4B7E-A7C6-94E447C85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9398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8F494-02E1-43D8-9338-A525B5D85ACD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E6874-7708-4B7E-A7C6-94E447C85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4884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58F494-02E1-43D8-9338-A525B5D85ACD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E6874-7708-4B7E-A7C6-94E447C85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825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Tycho_Brah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7" y="260649"/>
            <a:ext cx="6374159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27584" y="1628800"/>
            <a:ext cx="79208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ZÁKLADNÍ ŠKOLA SLOVAN, KROMĚŘÍŽ, PŘÍSPĚVKOVÁ ORGANIZACE</a:t>
            </a:r>
          </a:p>
          <a:p>
            <a:r>
              <a:rPr lang="cs-CZ" dirty="0" smtClean="0"/>
              <a:t>ZEYEROVA 3354, 767 01 KROMĚŘÍŽ</a:t>
            </a:r>
          </a:p>
          <a:p>
            <a:endParaRPr lang="cs-CZ" dirty="0" smtClean="0"/>
          </a:p>
          <a:p>
            <a:r>
              <a:rPr lang="cs-CZ" dirty="0" smtClean="0"/>
              <a:t>projekt v rámci vzdělávacího programu</a:t>
            </a:r>
          </a:p>
          <a:p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r>
              <a:rPr lang="cs-CZ" dirty="0" smtClean="0"/>
              <a:t>ŠABLONA ČÍSLO: III/2</a:t>
            </a:r>
          </a:p>
          <a:p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PŘEDMĚT: Vlastivěda</a:t>
            </a:r>
          </a:p>
          <a:p>
            <a:r>
              <a:rPr lang="cs-CZ" dirty="0" smtClean="0"/>
              <a:t>ROČNÍK: čtvrtý</a:t>
            </a:r>
          </a:p>
          <a:p>
            <a:r>
              <a:rPr lang="cs-CZ" dirty="0" smtClean="0"/>
              <a:t>TÉMA: Habsburkové</a:t>
            </a:r>
          </a:p>
          <a:p>
            <a:r>
              <a:rPr lang="cs-CZ" dirty="0" smtClean="0"/>
              <a:t>AUTOR: Mgr. </a:t>
            </a:r>
            <a:r>
              <a:rPr lang="cs-CZ" dirty="0" err="1" smtClean="0"/>
              <a:t>Kočířová</a:t>
            </a:r>
            <a:r>
              <a:rPr lang="cs-CZ" dirty="0" smtClean="0"/>
              <a:t> Táňa</a:t>
            </a:r>
          </a:p>
          <a:p>
            <a:r>
              <a:rPr lang="cs-CZ" dirty="0" smtClean="0"/>
              <a:t>DATUM VYTVOŘENÍ: 7.5.2012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VY_32_INOVACE_35  _TK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76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Anotace a poznatky z pilotování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7504" y="1412776"/>
            <a:ext cx="9036496" cy="5445224"/>
          </a:xfr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sz="3000" dirty="0" smtClean="0"/>
              <a:t>Prezentace učiva o Habsburcích a jejich vládě</a:t>
            </a:r>
          </a:p>
          <a:p>
            <a:r>
              <a:rPr lang="cs-CZ" sz="3000" dirty="0" smtClean="0"/>
              <a:t>Slouží jako zjednodušený zápis</a:t>
            </a:r>
          </a:p>
          <a:p>
            <a:r>
              <a:rPr lang="cs-CZ" sz="3000" dirty="0" smtClean="0"/>
              <a:t>Skupinová práce</a:t>
            </a:r>
            <a:endParaRPr lang="cs-CZ" sz="3000" dirty="0"/>
          </a:p>
          <a:p>
            <a:r>
              <a:rPr lang="cs-CZ" sz="3000" dirty="0" smtClean="0"/>
              <a:t>Vyhledávání neznámých slov a jejich významu </a:t>
            </a:r>
          </a:p>
          <a:p>
            <a:r>
              <a:rPr lang="cs-CZ" sz="3000" dirty="0" smtClean="0"/>
              <a:t>Vizuální představa panovníků a učenců</a:t>
            </a:r>
          </a:p>
          <a:p>
            <a:endParaRPr lang="cs-CZ" sz="3000" dirty="0"/>
          </a:p>
          <a:p>
            <a:r>
              <a:rPr lang="cs-CZ" sz="3000" dirty="0" smtClean="0">
                <a:solidFill>
                  <a:srgbClr val="00B050"/>
                </a:solidFill>
              </a:rPr>
              <a:t>Skupinová práce se žákům líbila, věnovali jsme tomu celou vyučovací hodinu</a:t>
            </a:r>
          </a:p>
          <a:p>
            <a:r>
              <a:rPr lang="cs-CZ" sz="3000" dirty="0" smtClean="0">
                <a:solidFill>
                  <a:srgbClr val="00B050"/>
                </a:solidFill>
              </a:rPr>
              <a:t>Mohli pracovat s encyklopediemi i internetem</a:t>
            </a:r>
          </a:p>
          <a:p>
            <a:r>
              <a:rPr lang="cs-CZ" sz="3000" dirty="0" smtClean="0">
                <a:solidFill>
                  <a:srgbClr val="00B050"/>
                </a:solidFill>
              </a:rPr>
              <a:t>Domlouvali se mezi sebou na rozdělení úkolů</a:t>
            </a:r>
          </a:p>
          <a:p>
            <a:r>
              <a:rPr lang="cs-CZ" sz="3000" dirty="0" smtClean="0">
                <a:solidFill>
                  <a:srgbClr val="00B050"/>
                </a:solidFill>
              </a:rPr>
              <a:t>Výstupem byl pracovní list, který </a:t>
            </a:r>
            <a:r>
              <a:rPr lang="cs-CZ" sz="3000" dirty="0" smtClean="0">
                <a:solidFill>
                  <a:srgbClr val="00B050"/>
                </a:solidFill>
              </a:rPr>
              <a:t>žáci vyrobili</a:t>
            </a:r>
            <a:endParaRPr lang="cs-CZ" sz="3000" dirty="0" smtClean="0">
              <a:solidFill>
                <a:srgbClr val="00B050"/>
              </a:solidFill>
            </a:endParaRPr>
          </a:p>
          <a:p>
            <a:endParaRPr lang="cs-CZ" dirty="0" smtClean="0">
              <a:solidFill>
                <a:srgbClr val="00B050"/>
              </a:solidFill>
            </a:endParaRPr>
          </a:p>
          <a:p>
            <a:endParaRPr lang="cs-CZ" dirty="0" smtClean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9055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Habsburkové na českém trůně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Roku 1526 usedl na český trůn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i="1" dirty="0" smtClean="0">
                <a:solidFill>
                  <a:srgbClr val="FF0000"/>
                </a:solidFill>
              </a:rPr>
              <a:t>Ferdinand I. Habsburský</a:t>
            </a:r>
          </a:p>
          <a:p>
            <a:pPr marL="0" indent="0">
              <a:buNone/>
            </a:pPr>
            <a:r>
              <a:rPr lang="cs-CZ" sz="2800" i="1" dirty="0" smtClean="0">
                <a:solidFill>
                  <a:srgbClr val="FF0000"/>
                </a:solidFill>
              </a:rPr>
              <a:t>     </a:t>
            </a:r>
            <a:r>
              <a:rPr lang="cs-CZ" sz="2400" dirty="0" smtClean="0"/>
              <a:t>rázný, cílevědomý a přísný katolík</a:t>
            </a:r>
          </a:p>
          <a:p>
            <a:pPr marL="0" indent="0">
              <a:buNone/>
            </a:pPr>
            <a:endParaRPr lang="cs-CZ" sz="2800" i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Začátek vlády rodu Habsburků, která trvala 400 let.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Sjednocení zemí :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Koruny české s Uherskem a rakouskými zeměmi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vznik </a:t>
            </a:r>
            <a:r>
              <a:rPr lang="cs-CZ" sz="2800" i="1" dirty="0" smtClean="0">
                <a:solidFill>
                  <a:srgbClr val="FF0000"/>
                </a:solidFill>
              </a:rPr>
              <a:t>Habsburské říše </a:t>
            </a:r>
            <a:r>
              <a:rPr lang="cs-CZ" sz="2400" dirty="0" smtClean="0"/>
              <a:t>se sídelním místem </a:t>
            </a:r>
            <a:r>
              <a:rPr lang="cs-CZ" sz="2400" i="1" dirty="0" smtClean="0">
                <a:solidFill>
                  <a:srgbClr val="FF0000"/>
                </a:solidFill>
              </a:rPr>
              <a:t>Vídeň</a:t>
            </a:r>
          </a:p>
          <a:p>
            <a:pPr>
              <a:buFont typeface="Wingdings" pitchFamily="2" charset="2"/>
              <a:buChar char="§"/>
            </a:pPr>
            <a:endParaRPr lang="cs-CZ" sz="2400" i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1565" y="1628800"/>
            <a:ext cx="1872208" cy="3111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2399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Císař Rudolf II.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22537" cy="5517232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Vnuk Ferdinanda I., </a:t>
            </a:r>
            <a:r>
              <a:rPr lang="cs-CZ" sz="2800" i="1" dirty="0" smtClean="0">
                <a:solidFill>
                  <a:srgbClr val="FF0000"/>
                </a:solidFill>
              </a:rPr>
              <a:t>Rudolf II.</a:t>
            </a:r>
            <a:r>
              <a:rPr lang="cs-CZ" sz="2800" dirty="0"/>
              <a:t> </a:t>
            </a:r>
            <a:r>
              <a:rPr lang="cs-CZ" sz="2800" dirty="0" smtClean="0"/>
              <a:t>, si zvolil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sídelní místo Prahu. (1579)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 Velmi vzdělaný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 Podporoval vědu a umění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 Praha za jeho vlády vzkvétala</a:t>
            </a:r>
          </a:p>
          <a:p>
            <a:pPr marL="0" indent="0">
              <a:buNone/>
            </a:pPr>
            <a:r>
              <a:rPr lang="cs-CZ" sz="2400" dirty="0" smtClean="0"/>
              <a:t>  (přicházeli sem obchodníci, řemeslníci, diplomaté</a:t>
            </a:r>
          </a:p>
          <a:p>
            <a:pPr marL="0" indent="0">
              <a:buNone/>
            </a:pPr>
            <a:r>
              <a:rPr lang="cs-CZ" sz="2400" dirty="0" smtClean="0"/>
              <a:t>  a hlavně umělci, malíři , sochaři a zvláště učenci)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800" dirty="0" smtClean="0"/>
              <a:t>Shromáždil na Pražském hradě  sbírku uměleckých děl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705" y="1484784"/>
            <a:ext cx="2156208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9798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Na hradě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544616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 Hradě pobývali astrologové, hvězdáři, alchymisté.</a:t>
            </a:r>
          </a:p>
          <a:p>
            <a:pPr marL="0" indent="0">
              <a:buNone/>
            </a:pPr>
            <a:r>
              <a:rPr lang="cs-CZ" dirty="0" smtClean="0"/>
              <a:t>                                 </a:t>
            </a:r>
            <a:r>
              <a:rPr lang="cs-CZ" sz="2800" dirty="0" smtClean="0">
                <a:solidFill>
                  <a:srgbClr val="FF0000"/>
                </a:solidFill>
              </a:rPr>
              <a:t>Tycho de Brahe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                           </a:t>
            </a:r>
            <a:r>
              <a:rPr lang="cs-CZ" sz="2400" dirty="0" smtClean="0"/>
              <a:t>dánský astrolog, astronom a alchymista,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                          </a:t>
            </a:r>
            <a:r>
              <a:rPr lang="cs-CZ" sz="2400" dirty="0" smtClean="0"/>
              <a:t>nejpřesnější pozorovatel hvězdné oblohy                   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dirty="0" smtClean="0"/>
              <a:t>                                  </a:t>
            </a:r>
            <a:r>
              <a:rPr lang="cs-CZ" sz="2800" dirty="0" smtClean="0">
                <a:solidFill>
                  <a:srgbClr val="FF0000"/>
                </a:solidFill>
              </a:rPr>
              <a:t>Jan Kepler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</a:t>
            </a:r>
            <a:r>
              <a:rPr lang="cs-CZ" sz="2400" dirty="0" smtClean="0"/>
              <a:t>německý astrolog, matematik, proslul formulováním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tří Keplerových zákonů o pohybu nebeských těles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84" y="1844822"/>
            <a:ext cx="1841835" cy="23042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305" y="4293096"/>
            <a:ext cx="1899414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5091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Úkoly pro skupiny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856984" cy="5472608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1.Najděte a vysvětlete spolužákům význam slov.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00B050"/>
                </a:solidFill>
              </a:rPr>
              <a:t>alchymie,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astrolog, astronom</a:t>
            </a:r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sz="3100" i="1" dirty="0" err="1" smtClean="0">
                <a:latin typeface="Arial" pitchFamily="34" charset="0"/>
                <a:cs typeface="Arial" pitchFamily="34" charset="0"/>
              </a:rPr>
              <a:t>Rabbi</a:t>
            </a:r>
            <a:r>
              <a:rPr lang="cs-CZ" sz="31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100" i="1" dirty="0" err="1" smtClean="0">
                <a:latin typeface="Arial" pitchFamily="34" charset="0"/>
                <a:cs typeface="Arial" pitchFamily="34" charset="0"/>
              </a:rPr>
              <a:t>Löw</a:t>
            </a:r>
            <a:r>
              <a:rPr lang="cs-CZ" sz="3100" i="1" dirty="0" smtClean="0">
                <a:latin typeface="Arial" pitchFamily="34" charset="0"/>
                <a:cs typeface="Arial" pitchFamily="34" charset="0"/>
              </a:rPr>
              <a:t>, podle jedné pověsti ,sestavil hliněného ……….., který se přiváděl k životu pomocí …………. </a:t>
            </a:r>
            <a:r>
              <a:rPr lang="cs-CZ" sz="3100" i="1" dirty="0">
                <a:latin typeface="Arial" pitchFamily="34" charset="0"/>
                <a:cs typeface="Arial" pitchFamily="34" charset="0"/>
              </a:rPr>
              <a:t> a</a:t>
            </a:r>
            <a:r>
              <a:rPr lang="cs-CZ" sz="3100" i="1" dirty="0" smtClean="0">
                <a:latin typeface="Arial" pitchFamily="34" charset="0"/>
                <a:cs typeface="Arial" pitchFamily="34" charset="0"/>
              </a:rPr>
              <a:t> mohl se pohybovat a pracovat jako člověk. Znáte pohádky …………………….. a …………………….,kde se užívala kulička jako </a:t>
            </a:r>
            <a:r>
              <a:rPr lang="cs-CZ" sz="3100" i="1" dirty="0" err="1" smtClean="0">
                <a:latin typeface="Arial" pitchFamily="34" charset="0"/>
                <a:cs typeface="Arial" pitchFamily="34" charset="0"/>
              </a:rPr>
              <a:t>oživovadlo</a:t>
            </a:r>
            <a:r>
              <a:rPr lang="cs-CZ" sz="3100" i="1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pPr marL="0" indent="0">
              <a:buNone/>
            </a:pPr>
            <a:endParaRPr lang="cs-CZ" sz="3100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/>
              <a:t> Doplňte slova do textu a vymyslete jednoduché zaklínadlo pro oživení robota.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Zaklínadlo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Jedním z lektvarů, který se za vlády Rudolfa vyráběl, byl elixír života. Jak bys ty namíchal</a:t>
            </a:r>
            <a:r>
              <a:rPr lang="cs-CZ" dirty="0" smtClean="0">
                <a:solidFill>
                  <a:srgbClr val="00B050"/>
                </a:solidFill>
              </a:rPr>
              <a:t> elixír chytrosti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4.Pokuste se popsat oblečení a vizáž panovníků a učenců té doby.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5111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588"/>
            <a:ext cx="8686800" cy="525780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HANS BOCKSBERGER DER ÄLTERE ://</a:t>
            </a:r>
            <a:r>
              <a:rPr lang="cs-CZ" dirty="0"/>
              <a:t>cs.wikipedia.org/[online</a:t>
            </a:r>
            <a:r>
              <a:rPr lang="cs-CZ" dirty="0" smtClean="0"/>
              <a:t>].</a:t>
            </a:r>
            <a:r>
              <a:rPr lang="pl-PL" dirty="0" smtClean="0"/>
              <a:t>12</a:t>
            </a:r>
            <a:r>
              <a:rPr lang="pl-PL" dirty="0"/>
              <a:t>. 12. 2010, </a:t>
            </a:r>
            <a:r>
              <a:rPr lang="pl-PL" dirty="0" smtClean="0"/>
              <a:t>07:26 </a:t>
            </a:r>
            <a:r>
              <a:rPr lang="cs-CZ" dirty="0" smtClean="0"/>
              <a:t>[cit.2012-05-07] wiki/</a:t>
            </a:r>
            <a:r>
              <a:rPr lang="cs-CZ" dirty="0" err="1" smtClean="0"/>
              <a:t>Soubor:Hans</a:t>
            </a:r>
            <a:r>
              <a:rPr lang="cs-CZ" dirty="0" smtClean="0"/>
              <a:t> </a:t>
            </a:r>
            <a:r>
              <a:rPr lang="cs-CZ" dirty="0" err="1"/>
              <a:t>Bocksberger</a:t>
            </a:r>
            <a:r>
              <a:rPr lang="cs-CZ" dirty="0"/>
              <a:t> der </a:t>
            </a:r>
            <a:r>
              <a:rPr lang="cs-CZ" dirty="0" err="1"/>
              <a:t>Aeltere</a:t>
            </a:r>
            <a:r>
              <a:rPr lang="cs-CZ" dirty="0"/>
              <a:t> </a:t>
            </a:r>
            <a:r>
              <a:rPr lang="cs-CZ" dirty="0" smtClean="0"/>
              <a:t>001.jpg. </a:t>
            </a:r>
            <a:r>
              <a:rPr lang="cs-CZ" dirty="0"/>
              <a:t>Dostupné </a:t>
            </a:r>
            <a:r>
              <a:rPr lang="cs-CZ" dirty="0" smtClean="0"/>
              <a:t>z http</a:t>
            </a:r>
            <a:r>
              <a:rPr lang="cs-CZ" dirty="0"/>
              <a:t>://cs.wikipedia.org/wiki/Soubor:Hans_Bocksberger_der_Aeltere_001.jpg</a:t>
            </a:r>
          </a:p>
          <a:p>
            <a:r>
              <a:rPr lang="cs-CZ" dirty="0" smtClean="0"/>
              <a:t>HANS VON AACHEN ://cs.wikipedia.org/[online].</a:t>
            </a:r>
            <a:r>
              <a:rPr lang="pl-PL" dirty="0" smtClean="0"/>
              <a:t> 25. 8. 2008, 01:54</a:t>
            </a:r>
            <a:r>
              <a:rPr lang="cs-CZ" dirty="0" smtClean="0"/>
              <a:t> [cit.2012-05-07] wiki/</a:t>
            </a:r>
            <a:r>
              <a:rPr lang="cs-CZ" dirty="0" err="1" smtClean="0"/>
              <a:t>Soubor:Hans</a:t>
            </a:r>
            <a:r>
              <a:rPr lang="cs-CZ" dirty="0" smtClean="0"/>
              <a:t> von </a:t>
            </a:r>
            <a:r>
              <a:rPr lang="cs-CZ" dirty="0" err="1" smtClean="0"/>
              <a:t>Aachen</a:t>
            </a:r>
            <a:r>
              <a:rPr lang="cs-CZ" dirty="0" smtClean="0"/>
              <a:t> 003.jpg. Dostupné z http://cs.wikipedia.org/wiki/Soubor:Hans_von_Aachen_003.jpg</a:t>
            </a:r>
          </a:p>
          <a:p>
            <a:r>
              <a:rPr lang="cs-CZ" dirty="0" smtClean="0"/>
              <a:t>EDUARD ENDER ://cs.wikipedia.org/[online].6.1.2008,09:22[cit.2012-05-07] wiki/</a:t>
            </a:r>
            <a:r>
              <a:rPr lang="cs-CZ" dirty="0" err="1" smtClean="0"/>
              <a:t>Soubor:Tycho</a:t>
            </a:r>
            <a:r>
              <a:rPr lang="cs-CZ" dirty="0" smtClean="0"/>
              <a:t> Brahe.JPG Dostupné z </a:t>
            </a:r>
            <a:r>
              <a:rPr lang="cs-CZ" dirty="0" smtClean="0">
                <a:hlinkClick r:id="rId2"/>
              </a:rPr>
              <a:t>http://cs.wikipedia.org/wiki/Soubor:Tycho_Brahe.JPG</a:t>
            </a:r>
            <a:endParaRPr lang="cs-CZ" dirty="0" smtClean="0"/>
          </a:p>
          <a:p>
            <a:r>
              <a:rPr lang="cs-CZ" dirty="0" smtClean="0"/>
              <a:t>UNKNOWN://cs.wikipedia.org/[online]. 20. 12. 2005, 22:36 </a:t>
            </a:r>
          </a:p>
          <a:p>
            <a:pPr marL="0" indent="0">
              <a:buNone/>
            </a:pPr>
            <a:r>
              <a:rPr lang="cs-CZ" dirty="0" smtClean="0"/>
              <a:t>     [cit.2012-05-07] wiki/</a:t>
            </a:r>
            <a:r>
              <a:rPr lang="da-DK" dirty="0" smtClean="0"/>
              <a:t>Soubor:Johannes Kepler 1610.jpg</a:t>
            </a:r>
            <a:r>
              <a:rPr lang="cs-CZ" dirty="0" smtClean="0"/>
              <a:t>. Dostupné z   </a:t>
            </a:r>
            <a:r>
              <a:rPr lang="da-DK" dirty="0" smtClean="0"/>
              <a:t>http://cs.wikipedia.org/wiki/Soubor:Johannes_Kepler_1610.jpg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7028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197</TotalTime>
  <Words>493</Words>
  <Application>Microsoft Office PowerPoint</Application>
  <PresentationFormat>Předvádění na obrazovce (4:3)</PresentationFormat>
  <Paragraphs>78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 a poznatky z pilotování</vt:lpstr>
      <vt:lpstr>Habsburkové na českém trůně</vt:lpstr>
      <vt:lpstr>Císař Rudolf II.</vt:lpstr>
      <vt:lpstr>Na hradě</vt:lpstr>
      <vt:lpstr>Úkoly pro skupiny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 Koláčková</cp:lastModifiedBy>
  <cp:revision>19</cp:revision>
  <dcterms:created xsi:type="dcterms:W3CDTF">2012-05-31T10:45:50Z</dcterms:created>
  <dcterms:modified xsi:type="dcterms:W3CDTF">2012-12-11T07:25:47Z</dcterms:modified>
</cp:coreProperties>
</file>