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8" r:id="rId2"/>
    <p:sldId id="259" r:id="rId3"/>
    <p:sldId id="256" r:id="rId4"/>
    <p:sldId id="257" r:id="rId5"/>
    <p:sldId id="261" r:id="rId6"/>
    <p:sldId id="262" r:id="rId7"/>
    <p:sldId id="263"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Kliknutím lze upravit styl.</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0659B789-3C91-48B0-BEE6-37FD31A26120}" type="datetimeFigureOut">
              <a:rPr lang="cs-CZ" smtClean="0"/>
              <a:pPr/>
              <a:t>29.9.2013</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nice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nice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nice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á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á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á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A660BA19-FBA4-4DD2-B173-3C065519DAAD}"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0659B789-3C91-48B0-BEE6-37FD31A26120}" type="datetimeFigureOut">
              <a:rPr lang="cs-CZ" smtClean="0"/>
              <a:pPr/>
              <a:t>29.9.2013</a:t>
            </a:fld>
            <a:endParaRPr lang="cs-CZ"/>
          </a:p>
        </p:txBody>
      </p:sp>
      <p:sp>
        <p:nvSpPr>
          <p:cNvPr id="9" name="Zástupný symbol pro číslo snímku 8"/>
          <p:cNvSpPr>
            <a:spLocks noGrp="1"/>
          </p:cNvSpPr>
          <p:nvPr>
            <p:ph type="sldNum" sz="quarter" idx="15"/>
          </p:nvPr>
        </p:nvSpPr>
        <p:spPr/>
        <p:txBody>
          <a:bodyPr rtlCol="0"/>
          <a:lstStyle/>
          <a:p>
            <a:fld id="{A660BA19-FBA4-4DD2-B173-3C065519DAAD}" type="slidenum">
              <a:rPr lang="cs-CZ" smtClean="0"/>
              <a:pPr/>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0659B789-3C91-48B0-BEE6-37FD31A26120}" type="datetimeFigureOut">
              <a:rPr lang="cs-CZ" smtClean="0"/>
              <a:pPr/>
              <a:t>29.9.2013</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nice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nice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á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á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á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nice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A660BA19-FBA4-4DD2-B173-3C065519DAAD}"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0659B789-3C91-48B0-BEE6-37FD31A26120}" type="datetimeFigureOut">
              <a:rPr lang="cs-CZ" smtClean="0"/>
              <a:pPr/>
              <a:t>29.9.2013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660BA19-FBA4-4DD2-B173-3C065519DAAD}" type="slidenum">
              <a:rPr lang="cs-CZ" smtClean="0"/>
              <a:pPr/>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fld id="{0659B789-3C91-48B0-BEE6-37FD31A26120}" type="datetimeFigureOut">
              <a:rPr lang="cs-CZ" smtClean="0"/>
              <a:pPr/>
              <a:t>29.9.2013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660BA19-FBA4-4DD2-B173-3C065519DAAD}" type="slidenum">
              <a:rPr lang="cs-CZ" smtClean="0"/>
              <a:pPr/>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6" name="Zástupný symbol pro datum 5"/>
          <p:cNvSpPr>
            <a:spLocks noGrp="1"/>
          </p:cNvSpPr>
          <p:nvPr>
            <p:ph type="dt" sz="half" idx="10"/>
          </p:nvPr>
        </p:nvSpPr>
        <p:spPr/>
        <p:txBody>
          <a:bodyPr rtlCol="0"/>
          <a:lstStyle/>
          <a:p>
            <a:fld id="{0659B789-3C91-48B0-BEE6-37FD31A26120}" type="datetimeFigureOut">
              <a:rPr lang="cs-CZ" smtClean="0"/>
              <a:pPr/>
              <a:t>29.9.2013</a:t>
            </a:fld>
            <a:endParaRPr lang="cs-CZ"/>
          </a:p>
        </p:txBody>
      </p:sp>
      <p:sp>
        <p:nvSpPr>
          <p:cNvPr id="7" name="Zástupný symbol pro číslo snímku 6"/>
          <p:cNvSpPr>
            <a:spLocks noGrp="1"/>
          </p:cNvSpPr>
          <p:nvPr>
            <p:ph type="sldNum" sz="quarter" idx="11"/>
          </p:nvPr>
        </p:nvSpPr>
        <p:spPr/>
        <p:txBody>
          <a:bodyPr rtlCol="0"/>
          <a:lstStyle/>
          <a:p>
            <a:fld id="{A660BA19-FBA4-4DD2-B173-3C065519DAAD}" type="slidenum">
              <a:rPr lang="cs-CZ" smtClean="0"/>
              <a:pPr/>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659B789-3C91-48B0-BEE6-37FD31A26120}" type="datetimeFigureOut">
              <a:rPr lang="cs-CZ" smtClean="0"/>
              <a:pPr/>
              <a:t>29.9.2013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660BA19-FBA4-4DD2-B173-3C065519DAAD}"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nice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Přímá spojnice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nice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nice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á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0659B789-3C91-48B0-BEE6-37FD31A26120}" type="datetimeFigureOut">
              <a:rPr lang="cs-CZ" smtClean="0"/>
              <a:pPr/>
              <a:t>29.9.2013</a:t>
            </a:fld>
            <a:endParaRPr lang="cs-CZ"/>
          </a:p>
        </p:txBody>
      </p:sp>
      <p:sp>
        <p:nvSpPr>
          <p:cNvPr id="22" name="Zástupný symbol pro číslo snímku 21"/>
          <p:cNvSpPr>
            <a:spLocks noGrp="1"/>
          </p:cNvSpPr>
          <p:nvPr>
            <p:ph type="sldNum" sz="quarter" idx="15"/>
          </p:nvPr>
        </p:nvSpPr>
        <p:spPr/>
        <p:txBody>
          <a:bodyPr rtlCol="0"/>
          <a:lstStyle/>
          <a:p>
            <a:fld id="{A660BA19-FBA4-4DD2-B173-3C065519DAAD}" type="slidenum">
              <a:rPr lang="cs-CZ" smtClean="0"/>
              <a:pPr/>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nice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á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10" name="Přímá spojnice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nice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nice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nice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0659B789-3C91-48B0-BEE6-37FD31A26120}" type="datetimeFigureOut">
              <a:rPr lang="cs-CZ" smtClean="0"/>
              <a:pPr/>
              <a:t>29.9.2013</a:t>
            </a:fld>
            <a:endParaRPr lang="cs-CZ"/>
          </a:p>
        </p:txBody>
      </p:sp>
      <p:sp>
        <p:nvSpPr>
          <p:cNvPr id="18" name="Zástupný symbol pro číslo snímku 17"/>
          <p:cNvSpPr>
            <a:spLocks noGrp="1"/>
          </p:cNvSpPr>
          <p:nvPr>
            <p:ph type="sldNum" sz="quarter" idx="11"/>
          </p:nvPr>
        </p:nvSpPr>
        <p:spPr/>
        <p:txBody>
          <a:bodyPr rtlCol="0"/>
          <a:lstStyle/>
          <a:p>
            <a:fld id="{A660BA19-FBA4-4DD2-B173-3C065519DAAD}" type="slidenum">
              <a:rPr lang="cs-CZ" smtClean="0"/>
              <a:pPr/>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0659B789-3C91-48B0-BEE6-37FD31A26120}" type="datetimeFigureOut">
              <a:rPr lang="cs-CZ" smtClean="0"/>
              <a:pPr/>
              <a:t>29.9.2013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660BA19-FBA4-4DD2-B173-3C065519DAAD}"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0659B789-3C91-48B0-BEE6-37FD31A26120}" type="datetimeFigureOut">
              <a:rPr lang="cs-CZ" smtClean="0"/>
              <a:pPr/>
              <a:t>29.9.2013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660BA19-FBA4-4DD2-B173-3C065519DAAD}"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0659B789-3C91-48B0-BEE6-37FD31A26120}" type="datetimeFigureOut">
              <a:rPr lang="cs-CZ" smtClean="0"/>
              <a:pPr/>
              <a:t>29.9.2013</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nice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á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A660BA19-FBA4-4DD2-B173-3C065519DAAD}"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476674"/>
            <a:ext cx="7772400" cy="937194"/>
          </a:xfrm>
        </p:spPr>
        <p:txBody>
          <a:bodyPr/>
          <a:lstStyle/>
          <a:p>
            <a:endParaRPr lang="cs-CZ" dirty="0"/>
          </a:p>
        </p:txBody>
      </p:sp>
      <p:sp>
        <p:nvSpPr>
          <p:cNvPr id="3" name="Podnadpis 2"/>
          <p:cNvSpPr>
            <a:spLocks noGrp="1"/>
          </p:cNvSpPr>
          <p:nvPr>
            <p:ph type="subTitle" idx="1"/>
          </p:nvPr>
        </p:nvSpPr>
        <p:spPr>
          <a:xfrm>
            <a:off x="755576" y="1700808"/>
            <a:ext cx="7848872" cy="4392488"/>
          </a:xfrm>
        </p:spPr>
        <p:txBody>
          <a:bodyPr>
            <a:normAutofit fontScale="40000" lnSpcReduction="20000"/>
          </a:bodyPr>
          <a:lstStyle/>
          <a:p>
            <a:pPr algn="l"/>
            <a:r>
              <a:rPr lang="cs-CZ" sz="3400" b="1" dirty="0">
                <a:solidFill>
                  <a:srgbClr val="00B050"/>
                </a:solidFill>
              </a:rPr>
              <a:t>ZÁKLADNÍ ŠKOLA SLOVAN, KROMĚŘÍŽ, PŘÍSPĚVKOVÁ ORGANIZACE</a:t>
            </a:r>
          </a:p>
          <a:p>
            <a:pPr algn="l"/>
            <a:r>
              <a:rPr lang="cs-CZ" sz="3400" b="1" dirty="0">
                <a:solidFill>
                  <a:srgbClr val="00B050"/>
                </a:solidFill>
              </a:rPr>
              <a:t>ZEYEROVA 3354, 767 01 KROMĚŘÍŽ</a:t>
            </a:r>
          </a:p>
          <a:p>
            <a:pPr algn="l"/>
            <a:endParaRPr lang="cs-CZ" sz="3400" b="1" dirty="0">
              <a:solidFill>
                <a:srgbClr val="00B050"/>
              </a:solidFill>
            </a:endParaRPr>
          </a:p>
          <a:p>
            <a:pPr algn="l"/>
            <a:r>
              <a:rPr lang="cs-CZ" sz="3400" dirty="0"/>
              <a:t>projekt v rámci vzdělávacího programu</a:t>
            </a:r>
          </a:p>
          <a:p>
            <a:pPr algn="l"/>
            <a:r>
              <a:rPr lang="cs-CZ" sz="3400" dirty="0"/>
              <a:t>VZDĚLÁNÍ PRO KONKURENCESCHOPNOST</a:t>
            </a:r>
          </a:p>
          <a:p>
            <a:pPr algn="l"/>
            <a:endParaRPr lang="cs-CZ" sz="3400" dirty="0"/>
          </a:p>
          <a:p>
            <a:pPr algn="l"/>
            <a:r>
              <a:rPr lang="cs-CZ" sz="3400" dirty="0"/>
              <a:t>ŠABLONA ČÍSLO: III/2</a:t>
            </a:r>
          </a:p>
          <a:p>
            <a:pPr algn="l"/>
            <a:r>
              <a:rPr lang="cs-CZ" sz="3400" dirty="0"/>
              <a:t>NÁZEV:  INOVACE A ZKVALITNĚNÍ VÝUKY </a:t>
            </a:r>
            <a:r>
              <a:rPr lang="cs-CZ" sz="3400" dirty="0" smtClean="0"/>
              <a:t>PROSTŘEDNICTVÍM ICT</a:t>
            </a:r>
          </a:p>
          <a:p>
            <a:pPr algn="l"/>
            <a:r>
              <a:rPr lang="cs-CZ" sz="3400" dirty="0" smtClean="0"/>
              <a:t>PŘEDMĚT:  český jazyk</a:t>
            </a:r>
          </a:p>
          <a:p>
            <a:pPr algn="l"/>
            <a:r>
              <a:rPr lang="cs-CZ" sz="3400" dirty="0" smtClean="0"/>
              <a:t>ROČNÍK</a:t>
            </a:r>
            <a:r>
              <a:rPr lang="cs-CZ" sz="3400" dirty="0"/>
              <a:t>: </a:t>
            </a:r>
            <a:r>
              <a:rPr lang="cs-CZ" sz="3400" dirty="0" smtClean="0"/>
              <a:t> pátý     </a:t>
            </a:r>
            <a:endParaRPr lang="cs-CZ" sz="3400" dirty="0"/>
          </a:p>
          <a:p>
            <a:pPr algn="l"/>
            <a:r>
              <a:rPr lang="cs-CZ" sz="3400" dirty="0"/>
              <a:t>TÉMA</a:t>
            </a:r>
            <a:r>
              <a:rPr lang="cs-CZ" sz="3400" dirty="0" smtClean="0"/>
              <a:t>: slovní druhy   </a:t>
            </a:r>
            <a:endParaRPr lang="cs-CZ" sz="3400" dirty="0"/>
          </a:p>
          <a:p>
            <a:pPr algn="l"/>
            <a:r>
              <a:rPr lang="cs-CZ" sz="3400" dirty="0"/>
              <a:t>AUTOR:  </a:t>
            </a:r>
            <a:r>
              <a:rPr lang="cs-CZ" sz="3400" dirty="0" smtClean="0"/>
              <a:t> </a:t>
            </a:r>
            <a:r>
              <a:rPr lang="cs-CZ" sz="3400" dirty="0"/>
              <a:t>Mgr. Táňa </a:t>
            </a:r>
            <a:r>
              <a:rPr lang="cs-CZ" sz="3400" dirty="0" err="1"/>
              <a:t>Kočířová</a:t>
            </a:r>
            <a:endParaRPr lang="cs-CZ" sz="3400" dirty="0"/>
          </a:p>
          <a:p>
            <a:pPr algn="l"/>
            <a:r>
              <a:rPr lang="cs-CZ" sz="3400" dirty="0"/>
              <a:t>DATUM VYTVOŘENÍ:  </a:t>
            </a:r>
            <a:r>
              <a:rPr lang="cs-CZ" sz="3400" dirty="0" smtClean="0"/>
              <a:t>1.11.2012 </a:t>
            </a:r>
            <a:endParaRPr lang="cs-CZ" sz="3400" dirty="0"/>
          </a:p>
          <a:p>
            <a:pPr algn="l"/>
            <a:endParaRPr lang="cs-CZ" sz="3400" dirty="0"/>
          </a:p>
          <a:p>
            <a:pPr algn="l"/>
            <a:endParaRPr lang="cs-CZ" sz="3400" dirty="0"/>
          </a:p>
          <a:p>
            <a:r>
              <a:rPr lang="cs-CZ" sz="4400" b="1" dirty="0" smtClean="0">
                <a:solidFill>
                  <a:srgbClr val="C00000"/>
                </a:solidFill>
              </a:rPr>
              <a:t>VY_32_INOVACE_41 _</a:t>
            </a:r>
            <a:r>
              <a:rPr lang="cs-CZ" sz="4400" b="1" dirty="0">
                <a:solidFill>
                  <a:srgbClr val="C00000"/>
                </a:solidFill>
              </a:rPr>
              <a:t>TK</a:t>
            </a:r>
          </a:p>
          <a:p>
            <a:endParaRPr lang="cs-CZ"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555776" y="548680"/>
            <a:ext cx="3859213" cy="86518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40197796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1800" dirty="0" smtClean="0"/>
              <a:t>ANOTACE A PILOTOVÁNÍ</a:t>
            </a:r>
            <a:endParaRPr lang="cs-CZ" sz="1800" dirty="0"/>
          </a:p>
        </p:txBody>
      </p:sp>
      <p:sp>
        <p:nvSpPr>
          <p:cNvPr id="3" name="Zástupný symbol pro obsah 2"/>
          <p:cNvSpPr>
            <a:spLocks noGrp="1"/>
          </p:cNvSpPr>
          <p:nvPr>
            <p:ph sz="quarter" idx="1"/>
          </p:nvPr>
        </p:nvSpPr>
        <p:spPr/>
        <p:txBody>
          <a:bodyPr/>
          <a:lstStyle/>
          <a:p>
            <a:r>
              <a:rPr lang="cs-CZ" dirty="0" smtClean="0"/>
              <a:t>Prezentace je vytvořena jako doplňující materiál k opakování učiva o slovních druzích</a:t>
            </a:r>
          </a:p>
          <a:p>
            <a:r>
              <a:rPr lang="cs-CZ" dirty="0" smtClean="0"/>
              <a:t>Slouží žákům pátého ročníku, a to jako materiál pro individuální i skupinovou práci</a:t>
            </a:r>
          </a:p>
          <a:p>
            <a:endParaRPr lang="cs-CZ" dirty="0" smtClean="0"/>
          </a:p>
          <a:p>
            <a:r>
              <a:rPr lang="cs-CZ" dirty="0" smtClean="0"/>
              <a:t>Žáci pracovali individuálně v sešitě a tři žáci doplňovali na tabuli. Následně </a:t>
            </a:r>
            <a:r>
              <a:rPr lang="cs-CZ" smtClean="0"/>
              <a:t>společná kontrola.</a:t>
            </a:r>
          </a:p>
          <a:p>
            <a:pPr marL="0" indent="0">
              <a:buNone/>
            </a:pPr>
            <a:endParaRPr lang="cs-CZ" dirty="0"/>
          </a:p>
        </p:txBody>
      </p:sp>
    </p:spTree>
    <p:extLst>
      <p:ext uri="{BB962C8B-B14F-4D97-AF65-F5344CB8AC3E}">
        <p14:creationId xmlns:p14="http://schemas.microsoft.com/office/powerpoint/2010/main" xmlns="" val="67757234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0" y="11266"/>
            <a:ext cx="9144000" cy="1401510"/>
          </a:xfrm>
        </p:spPr>
        <p:txBody>
          <a:bodyPr>
            <a:normAutofit/>
          </a:bodyPr>
          <a:lstStyle/>
          <a:p>
            <a:pPr lvl="0" algn="l">
              <a:spcBef>
                <a:spcPct val="20000"/>
              </a:spcBef>
            </a:pPr>
            <a:r>
              <a:rPr lang="cs-CZ" sz="2000" dirty="0">
                <a:solidFill>
                  <a:schemeClr val="tx1"/>
                </a:solidFill>
                <a:ea typeface="+mn-ea"/>
                <a:cs typeface="+mn-cs"/>
              </a:rPr>
              <a:t>Záhony</a:t>
            </a:r>
            <a:r>
              <a:rPr lang="cs-CZ" sz="2000" dirty="0">
                <a:solidFill>
                  <a:prstClr val="black"/>
                </a:solidFill>
                <a:ea typeface="+mn-ea"/>
                <a:cs typeface="+mn-cs"/>
              </a:rPr>
              <a:t>, rukou ošetřované, vydaly, bohatá, zpívali, osmá, plápolající, oheň, úplně, snadno, to, nikdy, myši, dva, mi, zkazila, šála, uprostřed, sežraly, své  Helenka</a:t>
            </a:r>
            <a:r>
              <a:rPr lang="cs-CZ" sz="2000" dirty="0">
                <a:solidFill>
                  <a:schemeClr val="tx1"/>
                </a:solidFill>
                <a:ea typeface="+mn-ea"/>
                <a:cs typeface="+mn-cs"/>
              </a:rPr>
              <a:t>, pláčou</a:t>
            </a:r>
            <a:r>
              <a:rPr lang="cs-CZ" sz="2000" dirty="0">
                <a:solidFill>
                  <a:prstClr val="black"/>
                </a:solidFill>
                <a:ea typeface="+mn-ea"/>
                <a:cs typeface="+mn-cs"/>
              </a:rPr>
              <a:t>, hledáme,  studánka, pátý, temně, celou, neproniklo, náš, červený, několikrát</a:t>
            </a:r>
            <a:endParaRPr lang="cs-CZ" sz="2000" dirty="0">
              <a:solidFill>
                <a:schemeClr val="accent2">
                  <a:lumMod val="20000"/>
                  <a:lumOff val="80000"/>
                </a:schemeClr>
              </a:solidFill>
              <a:ea typeface="+mn-ea"/>
              <a:cs typeface="+mn-cs"/>
            </a:endParaRPr>
          </a:p>
        </p:txBody>
      </p:sp>
      <p:sp>
        <p:nvSpPr>
          <p:cNvPr id="3" name="Podnadpis 2"/>
          <p:cNvSpPr>
            <a:spLocks noGrp="1"/>
          </p:cNvSpPr>
          <p:nvPr>
            <p:ph type="subTitle" idx="1"/>
          </p:nvPr>
        </p:nvSpPr>
        <p:spPr>
          <a:xfrm>
            <a:off x="0" y="1484784"/>
            <a:ext cx="9143999" cy="5943550"/>
          </a:xfrm>
        </p:spPr>
        <p:style>
          <a:lnRef idx="1">
            <a:schemeClr val="accent1"/>
          </a:lnRef>
          <a:fillRef idx="2">
            <a:schemeClr val="accent1"/>
          </a:fillRef>
          <a:effectRef idx="1">
            <a:schemeClr val="accent1"/>
          </a:effectRef>
          <a:fontRef idx="minor">
            <a:schemeClr val="dk1"/>
          </a:fontRef>
        </p:style>
        <p:txBody>
          <a:bodyPr/>
          <a:lstStyle/>
          <a:p>
            <a:r>
              <a:rPr lang="cs-CZ" dirty="0" smtClean="0">
                <a:solidFill>
                  <a:schemeClr val="tx2">
                    <a:lumMod val="60000"/>
                    <a:lumOff val="40000"/>
                  </a:schemeClr>
                </a:solidFill>
              </a:rPr>
              <a:t>Slovní druhy</a:t>
            </a:r>
          </a:p>
        </p:txBody>
      </p:sp>
      <p:sp>
        <p:nvSpPr>
          <p:cNvPr id="4" name="Ovál 3"/>
          <p:cNvSpPr/>
          <p:nvPr/>
        </p:nvSpPr>
        <p:spPr>
          <a:xfrm>
            <a:off x="460318" y="1846993"/>
            <a:ext cx="2088232" cy="22322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------------------------------------------------------------------------------------------slovesa</a:t>
            </a:r>
            <a:endParaRPr lang="cs-CZ" dirty="0"/>
          </a:p>
        </p:txBody>
      </p:sp>
      <p:sp>
        <p:nvSpPr>
          <p:cNvPr id="5" name="Ovál 4"/>
          <p:cNvSpPr/>
          <p:nvPr/>
        </p:nvSpPr>
        <p:spPr>
          <a:xfrm>
            <a:off x="1115616" y="4207396"/>
            <a:ext cx="2397790" cy="2880320"/>
          </a:xfrm>
          <a:prstGeom prst="ellipse">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cs-CZ" dirty="0" smtClean="0"/>
              <a:t>---------------------------------------------------------------------------------------------------------------------------podstatná jména</a:t>
            </a:r>
            <a:endParaRPr lang="cs-CZ" dirty="0"/>
          </a:p>
        </p:txBody>
      </p:sp>
      <p:sp>
        <p:nvSpPr>
          <p:cNvPr id="6" name="Ovál 5"/>
          <p:cNvSpPr/>
          <p:nvPr/>
        </p:nvSpPr>
        <p:spPr>
          <a:xfrm>
            <a:off x="3203848" y="1959538"/>
            <a:ext cx="1778496" cy="2685586"/>
          </a:xfrm>
          <a:prstGeom prst="ellipse">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cs-CZ" dirty="0" smtClean="0"/>
              <a:t>------------------------------------------------------------------------------------------přídavné jméno</a:t>
            </a:r>
            <a:endParaRPr lang="cs-CZ" dirty="0"/>
          </a:p>
        </p:txBody>
      </p:sp>
      <p:sp>
        <p:nvSpPr>
          <p:cNvPr id="7" name="Ovál 6"/>
          <p:cNvSpPr/>
          <p:nvPr/>
        </p:nvSpPr>
        <p:spPr>
          <a:xfrm>
            <a:off x="5790817" y="1846992"/>
            <a:ext cx="2210544" cy="2086063"/>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cs-CZ" dirty="0" smtClean="0"/>
              <a:t>-----------------------------------------------------------------------------------------------</a:t>
            </a:r>
          </a:p>
          <a:p>
            <a:pPr algn="ctr"/>
            <a:r>
              <a:rPr lang="cs-CZ" dirty="0" smtClean="0"/>
              <a:t>příslovce</a:t>
            </a:r>
            <a:endParaRPr lang="cs-CZ" dirty="0"/>
          </a:p>
        </p:txBody>
      </p:sp>
      <p:sp>
        <p:nvSpPr>
          <p:cNvPr id="8" name="Ovál 7"/>
          <p:cNvSpPr/>
          <p:nvPr/>
        </p:nvSpPr>
        <p:spPr>
          <a:xfrm>
            <a:off x="6669659" y="4087833"/>
            <a:ext cx="2232248" cy="2496407"/>
          </a:xfrm>
          <a:prstGeom prst="ellipse">
            <a:avLst/>
          </a:prstGeom>
          <a:solidFill>
            <a:srgbClr val="00B050"/>
          </a:solidFill>
        </p:spPr>
        <p:style>
          <a:lnRef idx="1">
            <a:schemeClr val="accent6"/>
          </a:lnRef>
          <a:fillRef idx="2">
            <a:schemeClr val="accent6"/>
          </a:fillRef>
          <a:effectRef idx="1">
            <a:schemeClr val="accent6"/>
          </a:effectRef>
          <a:fontRef idx="minor">
            <a:schemeClr val="dk1"/>
          </a:fontRef>
        </p:style>
        <p:txBody>
          <a:bodyPr rtlCol="0" anchor="ctr"/>
          <a:lstStyle/>
          <a:p>
            <a:pPr algn="ctr"/>
            <a:r>
              <a:rPr lang="cs-CZ" dirty="0" smtClean="0"/>
              <a:t>-----------------------------------------------------------------------------------------------</a:t>
            </a:r>
          </a:p>
          <a:p>
            <a:pPr algn="ctr"/>
            <a:r>
              <a:rPr lang="cs-CZ" dirty="0" smtClean="0"/>
              <a:t>číslovky</a:t>
            </a:r>
            <a:endParaRPr lang="cs-CZ" dirty="0"/>
          </a:p>
        </p:txBody>
      </p:sp>
      <p:sp>
        <p:nvSpPr>
          <p:cNvPr id="9" name="Ovál 8"/>
          <p:cNvSpPr/>
          <p:nvPr/>
        </p:nvSpPr>
        <p:spPr>
          <a:xfrm>
            <a:off x="3851920" y="4645124"/>
            <a:ext cx="2304256" cy="2420888"/>
          </a:xfrm>
          <a:prstGeom prst="ellipse">
            <a:avLst/>
          </a:prstGeom>
          <a:solidFill>
            <a:schemeClr val="bg2">
              <a:lumMod val="75000"/>
            </a:schemeClr>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dirty="0" smtClean="0"/>
              <a:t>---------------------------------------------------------------------------------------------------</a:t>
            </a:r>
          </a:p>
          <a:p>
            <a:pPr algn="ctr"/>
            <a:r>
              <a:rPr lang="cs-CZ" dirty="0" smtClean="0"/>
              <a:t>zájmena</a:t>
            </a:r>
            <a:endParaRPr lang="cs-CZ" dirty="0"/>
          </a:p>
        </p:txBody>
      </p:sp>
    </p:spTree>
    <p:extLst>
      <p:ext uri="{BB962C8B-B14F-4D97-AF65-F5344CB8AC3E}">
        <p14:creationId xmlns:p14="http://schemas.microsoft.com/office/powerpoint/2010/main" xmlns="" val="145124133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06090"/>
          </a:xfrm>
        </p:spPr>
        <p:style>
          <a:lnRef idx="2">
            <a:schemeClr val="accent2"/>
          </a:lnRef>
          <a:fillRef idx="1">
            <a:schemeClr val="lt1"/>
          </a:fillRef>
          <a:effectRef idx="0">
            <a:schemeClr val="accent2"/>
          </a:effectRef>
          <a:fontRef idx="minor">
            <a:schemeClr val="dk1"/>
          </a:fontRef>
        </p:style>
        <p:txBody>
          <a:bodyPr>
            <a:normAutofit/>
          </a:bodyPr>
          <a:lstStyle/>
          <a:p>
            <a:r>
              <a:rPr lang="cs-CZ" dirty="0" smtClean="0"/>
              <a:t>Škrtni, </a:t>
            </a:r>
            <a:r>
              <a:rPr lang="cs-CZ" dirty="0" smtClean="0"/>
              <a:t>co do řady nepatří</a:t>
            </a:r>
            <a:endParaRPr lang="cs-CZ" dirty="0"/>
          </a:p>
        </p:txBody>
      </p:sp>
      <p:sp>
        <p:nvSpPr>
          <p:cNvPr id="3" name="Zástupný symbol pro obsah 2"/>
          <p:cNvSpPr>
            <a:spLocks noGrp="1"/>
          </p:cNvSpPr>
          <p:nvPr>
            <p:ph sz="quarter" idx="1"/>
          </p:nvPr>
        </p:nvSpPr>
        <p:spPr>
          <a:xfrm>
            <a:off x="0" y="1196752"/>
            <a:ext cx="9252520" cy="5832648"/>
          </a:xfrm>
        </p:spPr>
        <p:style>
          <a:lnRef idx="1">
            <a:schemeClr val="accent2"/>
          </a:lnRef>
          <a:fillRef idx="2">
            <a:schemeClr val="accent2"/>
          </a:fillRef>
          <a:effectRef idx="1">
            <a:schemeClr val="accent2"/>
          </a:effectRef>
          <a:fontRef idx="minor">
            <a:schemeClr val="dk1"/>
          </a:fontRef>
        </p:style>
        <p:txBody>
          <a:bodyPr>
            <a:normAutofit/>
          </a:bodyPr>
          <a:lstStyle/>
          <a:p>
            <a:pPr marL="0" indent="0">
              <a:buNone/>
            </a:pPr>
            <a:r>
              <a:rPr lang="cs-CZ" dirty="0" smtClean="0">
                <a:solidFill>
                  <a:schemeClr val="tx2">
                    <a:lumMod val="60000"/>
                    <a:lumOff val="40000"/>
                  </a:schemeClr>
                </a:solidFill>
              </a:rPr>
              <a:t>5  </a:t>
            </a:r>
            <a:r>
              <a:rPr lang="cs-CZ" dirty="0" smtClean="0"/>
              <a:t>Doběhnu, výskok, malování, vyskoč, není, buď</a:t>
            </a:r>
          </a:p>
          <a:p>
            <a:pPr marL="0" indent="0">
              <a:buNone/>
            </a:pPr>
            <a:r>
              <a:rPr lang="cs-CZ" dirty="0" smtClean="0">
                <a:solidFill>
                  <a:schemeClr val="tx2">
                    <a:lumMod val="60000"/>
                    <a:lumOff val="40000"/>
                  </a:schemeClr>
                </a:solidFill>
              </a:rPr>
              <a:t>4  </a:t>
            </a:r>
            <a:r>
              <a:rPr lang="cs-CZ" dirty="0" smtClean="0"/>
              <a:t>počítej, číslovky, šest, několikrát, dvacet, desítka, stý</a:t>
            </a:r>
          </a:p>
          <a:p>
            <a:pPr marL="0" indent="0">
              <a:buNone/>
            </a:pPr>
            <a:r>
              <a:rPr lang="cs-CZ" dirty="0" smtClean="0">
                <a:solidFill>
                  <a:schemeClr val="tx2">
                    <a:lumMod val="60000"/>
                    <a:lumOff val="40000"/>
                  </a:schemeClr>
                </a:solidFill>
              </a:rPr>
              <a:t>6  </a:t>
            </a:r>
            <a:r>
              <a:rPr lang="cs-CZ" dirty="0" smtClean="0">
                <a:solidFill>
                  <a:schemeClr val="tx1"/>
                </a:solidFill>
              </a:rPr>
              <a:t>pomalý, domů, odpoledne, dobrý, dobře, nyní</a:t>
            </a:r>
          </a:p>
          <a:p>
            <a:pPr marL="0" indent="0">
              <a:buNone/>
            </a:pPr>
            <a:r>
              <a:rPr lang="cs-CZ" dirty="0" smtClean="0">
                <a:solidFill>
                  <a:schemeClr val="tx2">
                    <a:lumMod val="60000"/>
                    <a:lumOff val="40000"/>
                  </a:schemeClr>
                </a:solidFill>
              </a:rPr>
              <a:t>8 </a:t>
            </a:r>
            <a:r>
              <a:rPr lang="cs-CZ" dirty="0" smtClean="0">
                <a:solidFill>
                  <a:schemeClr val="tx1"/>
                </a:solidFill>
              </a:rPr>
              <a:t> ale, když, co, neboť, ke kterému, a, ani, tobě</a:t>
            </a:r>
          </a:p>
          <a:p>
            <a:pPr marL="0" indent="0">
              <a:buNone/>
            </a:pPr>
            <a:r>
              <a:rPr lang="cs-CZ" dirty="0" smtClean="0">
                <a:solidFill>
                  <a:schemeClr val="tx2">
                    <a:lumMod val="60000"/>
                    <a:lumOff val="40000"/>
                  </a:schemeClr>
                </a:solidFill>
              </a:rPr>
              <a:t>2</a:t>
            </a:r>
            <a:r>
              <a:rPr lang="cs-CZ" dirty="0" smtClean="0">
                <a:solidFill>
                  <a:schemeClr val="tx1"/>
                </a:solidFill>
              </a:rPr>
              <a:t>  rychle, rychlý, učí, tatínkův, krásná, pilné, </a:t>
            </a:r>
          </a:p>
          <a:p>
            <a:pPr marL="0" indent="0">
              <a:buNone/>
            </a:pPr>
            <a:r>
              <a:rPr lang="cs-CZ" dirty="0" smtClean="0">
                <a:solidFill>
                  <a:schemeClr val="tx2">
                    <a:lumMod val="60000"/>
                    <a:lumOff val="40000"/>
                  </a:schemeClr>
                </a:solidFill>
              </a:rPr>
              <a:t>3  </a:t>
            </a:r>
            <a:r>
              <a:rPr lang="cs-CZ" dirty="0" smtClean="0">
                <a:solidFill>
                  <a:schemeClr val="tx1"/>
                </a:solidFill>
              </a:rPr>
              <a:t>ty, nikdy, nám, nikdo, ten, jeden, jedeme, vy</a:t>
            </a:r>
          </a:p>
          <a:p>
            <a:pPr marL="0" indent="0">
              <a:buNone/>
            </a:pPr>
            <a:r>
              <a:rPr lang="cs-CZ" dirty="0" smtClean="0">
                <a:solidFill>
                  <a:schemeClr val="tx2">
                    <a:lumMod val="60000"/>
                    <a:lumOff val="40000"/>
                  </a:schemeClr>
                </a:solidFill>
              </a:rPr>
              <a:t>1  </a:t>
            </a:r>
            <a:r>
              <a:rPr lang="cs-CZ" dirty="0" smtClean="0">
                <a:solidFill>
                  <a:schemeClr val="tx1"/>
                </a:solidFill>
              </a:rPr>
              <a:t>povídání</a:t>
            </a:r>
            <a:r>
              <a:rPr lang="cs-CZ" dirty="0" smtClean="0">
                <a:solidFill>
                  <a:schemeClr val="tx1"/>
                </a:solidFill>
              </a:rPr>
              <a:t>, skoč, babiččin, velikost, dobrota, psaní, dopisní</a:t>
            </a:r>
            <a:endParaRPr lang="cs-CZ" dirty="0" smtClean="0">
              <a:solidFill>
                <a:schemeClr val="tx1"/>
              </a:solidFill>
            </a:endParaRPr>
          </a:p>
          <a:p>
            <a:pPr marL="0" indent="0">
              <a:buNone/>
            </a:pPr>
            <a:r>
              <a:rPr lang="cs-CZ" dirty="0" smtClean="0">
                <a:solidFill>
                  <a:schemeClr val="tx2">
                    <a:lumMod val="60000"/>
                    <a:lumOff val="40000"/>
                  </a:schemeClr>
                </a:solidFill>
              </a:rPr>
              <a:t>7  </a:t>
            </a:r>
            <a:r>
              <a:rPr lang="cs-CZ" dirty="0" smtClean="0">
                <a:solidFill>
                  <a:schemeClr val="tx1"/>
                </a:solidFill>
              </a:rPr>
              <a:t>nad, zač, v, okolo, kde, s, u, přede</a:t>
            </a:r>
          </a:p>
          <a:p>
            <a:pPr marL="0" indent="0">
              <a:buNone/>
            </a:pPr>
            <a:r>
              <a:rPr lang="cs-CZ" dirty="0" smtClean="0">
                <a:solidFill>
                  <a:schemeClr val="tx2">
                    <a:lumMod val="60000"/>
                    <a:lumOff val="40000"/>
                  </a:schemeClr>
                </a:solidFill>
              </a:rPr>
              <a:t>10 </a:t>
            </a:r>
            <a:r>
              <a:rPr lang="cs-CZ" dirty="0" smtClean="0">
                <a:solidFill>
                  <a:schemeClr val="tx1"/>
                </a:solidFill>
              </a:rPr>
              <a:t>jak, bác, a, bum, </a:t>
            </a:r>
            <a:r>
              <a:rPr lang="cs-CZ" dirty="0" err="1" smtClean="0">
                <a:solidFill>
                  <a:schemeClr val="tx1"/>
                </a:solidFill>
              </a:rPr>
              <a:t>húú</a:t>
            </a:r>
            <a:r>
              <a:rPr lang="cs-CZ" dirty="0" smtClean="0">
                <a:solidFill>
                  <a:schemeClr val="tx1"/>
                </a:solidFill>
              </a:rPr>
              <a:t>, </a:t>
            </a:r>
            <a:r>
              <a:rPr lang="cs-CZ" dirty="0" err="1" smtClean="0">
                <a:solidFill>
                  <a:schemeClr val="tx1"/>
                </a:solidFill>
              </a:rPr>
              <a:t>psst</a:t>
            </a:r>
            <a:r>
              <a:rPr lang="cs-CZ" dirty="0" smtClean="0">
                <a:solidFill>
                  <a:schemeClr val="tx1"/>
                </a:solidFill>
              </a:rPr>
              <a:t>, ouvej, žbluňk</a:t>
            </a:r>
          </a:p>
          <a:p>
            <a:pPr marL="0" indent="0">
              <a:buNone/>
            </a:pPr>
            <a:r>
              <a:rPr lang="cs-CZ" dirty="0" smtClean="0">
                <a:solidFill>
                  <a:schemeClr val="tx2">
                    <a:lumMod val="60000"/>
                    <a:lumOff val="40000"/>
                  </a:schemeClr>
                </a:solidFill>
              </a:rPr>
              <a:t>9  </a:t>
            </a:r>
            <a:r>
              <a:rPr lang="cs-CZ" dirty="0" smtClean="0">
                <a:solidFill>
                  <a:schemeClr val="tx1"/>
                </a:solidFill>
              </a:rPr>
              <a:t>nechť, ve škole, říká se, ať, zdalipak,  víš</a:t>
            </a:r>
            <a:endParaRPr lang="cs-CZ" dirty="0">
              <a:solidFill>
                <a:schemeClr val="tx2">
                  <a:lumMod val="60000"/>
                  <a:lumOff val="40000"/>
                </a:schemeClr>
              </a:solidFill>
            </a:endParaRPr>
          </a:p>
        </p:txBody>
      </p:sp>
    </p:spTree>
    <p:extLst>
      <p:ext uri="{BB962C8B-B14F-4D97-AF65-F5344CB8AC3E}">
        <p14:creationId xmlns:p14="http://schemas.microsoft.com/office/powerpoint/2010/main" xmlns="" val="144020844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řešení</a:t>
            </a:r>
            <a:endParaRPr lang="cs-CZ" dirty="0"/>
          </a:p>
        </p:txBody>
      </p:sp>
      <p:sp>
        <p:nvSpPr>
          <p:cNvPr id="3" name="Zástupný symbol pro obsah 2"/>
          <p:cNvSpPr>
            <a:spLocks noGrp="1"/>
          </p:cNvSpPr>
          <p:nvPr>
            <p:ph sz="quarter" idx="1"/>
          </p:nvPr>
        </p:nvSpPr>
        <p:spPr/>
        <p:txBody>
          <a:bodyPr/>
          <a:lstStyle/>
          <a:p>
            <a:r>
              <a:rPr lang="cs-CZ" dirty="0">
                <a:solidFill>
                  <a:schemeClr val="accent2">
                    <a:lumMod val="60000"/>
                    <a:lumOff val="40000"/>
                  </a:schemeClr>
                </a:solidFill>
              </a:rPr>
              <a:t>Záhony, rukou</a:t>
            </a:r>
            <a:r>
              <a:rPr lang="cs-CZ" dirty="0"/>
              <a:t> </a:t>
            </a:r>
            <a:r>
              <a:rPr lang="cs-CZ" dirty="0">
                <a:solidFill>
                  <a:schemeClr val="accent6">
                    <a:lumMod val="75000"/>
                  </a:schemeClr>
                </a:solidFill>
              </a:rPr>
              <a:t>ošetřované</a:t>
            </a:r>
            <a:r>
              <a:rPr lang="cs-CZ" dirty="0"/>
              <a:t>, </a:t>
            </a:r>
            <a:r>
              <a:rPr lang="cs-CZ" dirty="0">
                <a:solidFill>
                  <a:schemeClr val="accent1">
                    <a:lumMod val="75000"/>
                  </a:schemeClr>
                </a:solidFill>
              </a:rPr>
              <a:t>vydaly</a:t>
            </a:r>
            <a:r>
              <a:rPr lang="cs-CZ" dirty="0">
                <a:solidFill>
                  <a:schemeClr val="accent6">
                    <a:lumMod val="75000"/>
                  </a:schemeClr>
                </a:solidFill>
              </a:rPr>
              <a:t>, bohatá</a:t>
            </a:r>
            <a:r>
              <a:rPr lang="cs-CZ" dirty="0"/>
              <a:t>, </a:t>
            </a:r>
            <a:r>
              <a:rPr lang="cs-CZ" dirty="0">
                <a:solidFill>
                  <a:schemeClr val="accent1">
                    <a:lumMod val="75000"/>
                  </a:schemeClr>
                </a:solidFill>
              </a:rPr>
              <a:t>zpívali</a:t>
            </a:r>
            <a:r>
              <a:rPr lang="cs-CZ" dirty="0"/>
              <a:t>, </a:t>
            </a:r>
            <a:r>
              <a:rPr lang="cs-CZ" dirty="0">
                <a:solidFill>
                  <a:srgbClr val="00B050"/>
                </a:solidFill>
              </a:rPr>
              <a:t>osmá, </a:t>
            </a:r>
            <a:r>
              <a:rPr lang="cs-CZ" dirty="0">
                <a:solidFill>
                  <a:schemeClr val="accent6">
                    <a:lumMod val="75000"/>
                  </a:schemeClr>
                </a:solidFill>
              </a:rPr>
              <a:t>plápolající</a:t>
            </a:r>
            <a:r>
              <a:rPr lang="cs-CZ" dirty="0"/>
              <a:t>, </a:t>
            </a:r>
            <a:r>
              <a:rPr lang="cs-CZ" dirty="0">
                <a:solidFill>
                  <a:schemeClr val="accent2">
                    <a:lumMod val="60000"/>
                    <a:lumOff val="40000"/>
                  </a:schemeClr>
                </a:solidFill>
              </a:rPr>
              <a:t>oheň</a:t>
            </a:r>
            <a:r>
              <a:rPr lang="cs-CZ" dirty="0"/>
              <a:t>,</a:t>
            </a:r>
            <a:r>
              <a:rPr lang="cs-CZ" dirty="0">
                <a:solidFill>
                  <a:schemeClr val="accent3"/>
                </a:solidFill>
              </a:rPr>
              <a:t> úplně</a:t>
            </a:r>
            <a:r>
              <a:rPr lang="cs-CZ" dirty="0"/>
              <a:t>,</a:t>
            </a:r>
            <a:r>
              <a:rPr lang="cs-CZ" dirty="0">
                <a:solidFill>
                  <a:schemeClr val="accent3"/>
                </a:solidFill>
              </a:rPr>
              <a:t> snadno</a:t>
            </a:r>
            <a:r>
              <a:rPr lang="cs-CZ" dirty="0">
                <a:solidFill>
                  <a:schemeClr val="accent2">
                    <a:lumMod val="20000"/>
                    <a:lumOff val="80000"/>
                  </a:schemeClr>
                </a:solidFill>
              </a:rPr>
              <a:t>, </a:t>
            </a:r>
            <a:r>
              <a:rPr lang="cs-CZ" dirty="0">
                <a:solidFill>
                  <a:schemeClr val="bg2">
                    <a:lumMod val="75000"/>
                  </a:schemeClr>
                </a:solidFill>
              </a:rPr>
              <a:t>to, </a:t>
            </a:r>
            <a:r>
              <a:rPr lang="cs-CZ" dirty="0">
                <a:solidFill>
                  <a:schemeClr val="accent3"/>
                </a:solidFill>
              </a:rPr>
              <a:t>nikdy</a:t>
            </a:r>
            <a:r>
              <a:rPr lang="cs-CZ" dirty="0"/>
              <a:t>, </a:t>
            </a:r>
            <a:r>
              <a:rPr lang="cs-CZ" dirty="0">
                <a:solidFill>
                  <a:schemeClr val="accent2">
                    <a:lumMod val="60000"/>
                    <a:lumOff val="40000"/>
                  </a:schemeClr>
                </a:solidFill>
              </a:rPr>
              <a:t>myši</a:t>
            </a:r>
            <a:r>
              <a:rPr lang="cs-CZ" dirty="0">
                <a:solidFill>
                  <a:schemeClr val="accent6">
                    <a:lumMod val="60000"/>
                    <a:lumOff val="40000"/>
                  </a:schemeClr>
                </a:solidFill>
              </a:rPr>
              <a:t>, </a:t>
            </a:r>
            <a:r>
              <a:rPr lang="cs-CZ" dirty="0">
                <a:solidFill>
                  <a:srgbClr val="00B050"/>
                </a:solidFill>
              </a:rPr>
              <a:t>dva, </a:t>
            </a:r>
            <a:r>
              <a:rPr lang="cs-CZ" dirty="0">
                <a:solidFill>
                  <a:schemeClr val="bg2">
                    <a:lumMod val="75000"/>
                  </a:schemeClr>
                </a:solidFill>
              </a:rPr>
              <a:t>mi</a:t>
            </a:r>
            <a:r>
              <a:rPr lang="cs-CZ" dirty="0">
                <a:solidFill>
                  <a:schemeClr val="accent2">
                    <a:lumMod val="20000"/>
                    <a:lumOff val="80000"/>
                  </a:schemeClr>
                </a:solidFill>
              </a:rPr>
              <a:t>, </a:t>
            </a:r>
            <a:r>
              <a:rPr lang="cs-CZ" dirty="0">
                <a:solidFill>
                  <a:schemeClr val="accent1">
                    <a:lumMod val="75000"/>
                  </a:schemeClr>
                </a:solidFill>
              </a:rPr>
              <a:t>zkazila</a:t>
            </a:r>
            <a:r>
              <a:rPr lang="cs-CZ" dirty="0">
                <a:solidFill>
                  <a:schemeClr val="accent2">
                    <a:lumMod val="60000"/>
                    <a:lumOff val="40000"/>
                  </a:schemeClr>
                </a:solidFill>
              </a:rPr>
              <a:t>, šála</a:t>
            </a:r>
            <a:r>
              <a:rPr lang="cs-CZ" dirty="0"/>
              <a:t>,</a:t>
            </a:r>
            <a:r>
              <a:rPr lang="cs-CZ" dirty="0">
                <a:solidFill>
                  <a:schemeClr val="accent3"/>
                </a:solidFill>
              </a:rPr>
              <a:t> uprostřed</a:t>
            </a:r>
            <a:r>
              <a:rPr lang="cs-CZ" dirty="0"/>
              <a:t>, </a:t>
            </a:r>
            <a:r>
              <a:rPr lang="cs-CZ" dirty="0">
                <a:solidFill>
                  <a:schemeClr val="accent1">
                    <a:lumMod val="75000"/>
                  </a:schemeClr>
                </a:solidFill>
              </a:rPr>
              <a:t>sežraly</a:t>
            </a:r>
            <a:r>
              <a:rPr lang="cs-CZ" dirty="0">
                <a:solidFill>
                  <a:schemeClr val="bg2">
                    <a:lumMod val="75000"/>
                  </a:schemeClr>
                </a:solidFill>
              </a:rPr>
              <a:t>, své  </a:t>
            </a:r>
            <a:r>
              <a:rPr lang="cs-CZ" dirty="0">
                <a:solidFill>
                  <a:schemeClr val="accent2">
                    <a:lumMod val="60000"/>
                    <a:lumOff val="40000"/>
                  </a:schemeClr>
                </a:solidFill>
              </a:rPr>
              <a:t>Helenka</a:t>
            </a:r>
            <a:r>
              <a:rPr lang="cs-CZ" dirty="0">
                <a:solidFill>
                  <a:schemeClr val="accent1">
                    <a:lumMod val="75000"/>
                  </a:schemeClr>
                </a:solidFill>
              </a:rPr>
              <a:t>, pláčou, hledáme</a:t>
            </a:r>
            <a:r>
              <a:rPr lang="cs-CZ" dirty="0"/>
              <a:t>,  </a:t>
            </a:r>
            <a:r>
              <a:rPr lang="cs-CZ" dirty="0">
                <a:solidFill>
                  <a:schemeClr val="accent2">
                    <a:lumMod val="60000"/>
                    <a:lumOff val="40000"/>
                  </a:schemeClr>
                </a:solidFill>
              </a:rPr>
              <a:t>studánka</a:t>
            </a:r>
            <a:r>
              <a:rPr lang="cs-CZ" dirty="0">
                <a:solidFill>
                  <a:srgbClr val="00B050"/>
                </a:solidFill>
              </a:rPr>
              <a:t>, pátý, </a:t>
            </a:r>
            <a:r>
              <a:rPr lang="cs-CZ" dirty="0">
                <a:solidFill>
                  <a:schemeClr val="accent1">
                    <a:lumMod val="50000"/>
                  </a:schemeClr>
                </a:solidFill>
              </a:rPr>
              <a:t>temně</a:t>
            </a:r>
            <a:r>
              <a:rPr lang="cs-CZ" dirty="0">
                <a:solidFill>
                  <a:schemeClr val="accent6">
                    <a:lumMod val="75000"/>
                  </a:schemeClr>
                </a:solidFill>
              </a:rPr>
              <a:t>, celou</a:t>
            </a:r>
            <a:r>
              <a:rPr lang="cs-CZ" dirty="0"/>
              <a:t>, </a:t>
            </a:r>
            <a:r>
              <a:rPr lang="cs-CZ" dirty="0">
                <a:solidFill>
                  <a:schemeClr val="accent1">
                    <a:lumMod val="75000"/>
                  </a:schemeClr>
                </a:solidFill>
              </a:rPr>
              <a:t>neproniklo</a:t>
            </a:r>
            <a:r>
              <a:rPr lang="cs-CZ" dirty="0">
                <a:solidFill>
                  <a:schemeClr val="accent2">
                    <a:lumMod val="20000"/>
                    <a:lumOff val="80000"/>
                  </a:schemeClr>
                </a:solidFill>
              </a:rPr>
              <a:t>, </a:t>
            </a:r>
            <a:r>
              <a:rPr lang="cs-CZ" dirty="0">
                <a:solidFill>
                  <a:schemeClr val="bg2">
                    <a:lumMod val="75000"/>
                  </a:schemeClr>
                </a:solidFill>
              </a:rPr>
              <a:t>náš, </a:t>
            </a:r>
            <a:r>
              <a:rPr lang="cs-CZ" dirty="0">
                <a:solidFill>
                  <a:schemeClr val="accent6">
                    <a:lumMod val="75000"/>
                  </a:schemeClr>
                </a:solidFill>
              </a:rPr>
              <a:t>červený</a:t>
            </a:r>
            <a:r>
              <a:rPr lang="cs-CZ" dirty="0"/>
              <a:t>, </a:t>
            </a:r>
            <a:r>
              <a:rPr lang="cs-CZ" dirty="0">
                <a:solidFill>
                  <a:srgbClr val="00B050"/>
                </a:solidFill>
              </a:rPr>
              <a:t>několikrát</a:t>
            </a:r>
          </a:p>
        </p:txBody>
      </p:sp>
    </p:spTree>
    <p:extLst>
      <p:ext uri="{BB962C8B-B14F-4D97-AF65-F5344CB8AC3E}">
        <p14:creationId xmlns:p14="http://schemas.microsoft.com/office/powerpoint/2010/main" xmlns="" val="11272137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řešení</a:t>
            </a:r>
            <a:endParaRPr lang="cs-CZ" dirty="0"/>
          </a:p>
        </p:txBody>
      </p:sp>
      <p:sp>
        <p:nvSpPr>
          <p:cNvPr id="3" name="Zástupný symbol pro obsah 2"/>
          <p:cNvSpPr>
            <a:spLocks noGrp="1"/>
          </p:cNvSpPr>
          <p:nvPr>
            <p:ph sz="quarter" idx="1"/>
          </p:nvPr>
        </p:nvSpPr>
        <p:spPr>
          <a:xfrm>
            <a:off x="457200" y="1600200"/>
            <a:ext cx="8363272" cy="4873752"/>
          </a:xfrm>
        </p:spPr>
        <p:txBody>
          <a:bodyPr>
            <a:normAutofit/>
          </a:bodyPr>
          <a:lstStyle/>
          <a:p>
            <a:r>
              <a:rPr lang="cs-CZ" dirty="0" smtClean="0"/>
              <a:t>5Doběhnu</a:t>
            </a:r>
            <a:r>
              <a:rPr lang="cs-CZ" dirty="0"/>
              <a:t>, </a:t>
            </a:r>
            <a:r>
              <a:rPr lang="cs-CZ" dirty="0">
                <a:solidFill>
                  <a:srgbClr val="FFFF00"/>
                </a:solidFill>
              </a:rPr>
              <a:t>výskok</a:t>
            </a:r>
            <a:r>
              <a:rPr lang="cs-CZ" dirty="0"/>
              <a:t>, </a:t>
            </a:r>
            <a:r>
              <a:rPr lang="cs-CZ" dirty="0">
                <a:solidFill>
                  <a:srgbClr val="FFFF00"/>
                </a:solidFill>
              </a:rPr>
              <a:t>malování</a:t>
            </a:r>
            <a:r>
              <a:rPr lang="cs-CZ" dirty="0"/>
              <a:t>, vyskoč, není, buď</a:t>
            </a:r>
          </a:p>
          <a:p>
            <a:r>
              <a:rPr lang="cs-CZ" dirty="0"/>
              <a:t>4  </a:t>
            </a:r>
            <a:r>
              <a:rPr lang="cs-CZ" dirty="0">
                <a:solidFill>
                  <a:srgbClr val="FFFF00"/>
                </a:solidFill>
              </a:rPr>
              <a:t>počítej, </a:t>
            </a:r>
            <a:r>
              <a:rPr lang="cs-CZ" dirty="0"/>
              <a:t>číslovky, šest, několikrát, dvacet, desítka, stý</a:t>
            </a:r>
          </a:p>
          <a:p>
            <a:r>
              <a:rPr lang="cs-CZ" dirty="0"/>
              <a:t>6  </a:t>
            </a:r>
            <a:r>
              <a:rPr lang="cs-CZ" dirty="0">
                <a:solidFill>
                  <a:srgbClr val="FFFF00"/>
                </a:solidFill>
              </a:rPr>
              <a:t>pomalý</a:t>
            </a:r>
            <a:r>
              <a:rPr lang="cs-CZ" dirty="0"/>
              <a:t>, domů, odpoledne,</a:t>
            </a:r>
            <a:r>
              <a:rPr lang="cs-CZ" dirty="0">
                <a:solidFill>
                  <a:srgbClr val="FFFF00"/>
                </a:solidFill>
              </a:rPr>
              <a:t> dobrý</a:t>
            </a:r>
            <a:r>
              <a:rPr lang="cs-CZ" dirty="0"/>
              <a:t>, dobře, nyní</a:t>
            </a:r>
          </a:p>
          <a:p>
            <a:r>
              <a:rPr lang="cs-CZ" dirty="0"/>
              <a:t>8  ale, když, co, neboť, ke kterému, a, ani, </a:t>
            </a:r>
            <a:r>
              <a:rPr lang="cs-CZ" dirty="0">
                <a:solidFill>
                  <a:srgbClr val="FFFF00"/>
                </a:solidFill>
              </a:rPr>
              <a:t>tobě</a:t>
            </a:r>
          </a:p>
          <a:p>
            <a:r>
              <a:rPr lang="cs-CZ" dirty="0"/>
              <a:t>2  </a:t>
            </a:r>
            <a:r>
              <a:rPr lang="cs-CZ" dirty="0">
                <a:solidFill>
                  <a:srgbClr val="FFFF00"/>
                </a:solidFill>
              </a:rPr>
              <a:t>rychle</a:t>
            </a:r>
            <a:r>
              <a:rPr lang="cs-CZ" dirty="0"/>
              <a:t>, rychlý, </a:t>
            </a:r>
            <a:r>
              <a:rPr lang="cs-CZ" dirty="0">
                <a:solidFill>
                  <a:srgbClr val="FFFF00"/>
                </a:solidFill>
              </a:rPr>
              <a:t>učí</a:t>
            </a:r>
            <a:r>
              <a:rPr lang="cs-CZ" dirty="0"/>
              <a:t>, tatínkův, krásná, pilné, </a:t>
            </a:r>
          </a:p>
          <a:p>
            <a:r>
              <a:rPr lang="cs-CZ" dirty="0"/>
              <a:t>3  ty, </a:t>
            </a:r>
            <a:r>
              <a:rPr lang="cs-CZ" dirty="0">
                <a:solidFill>
                  <a:srgbClr val="FFFF00"/>
                </a:solidFill>
              </a:rPr>
              <a:t>nikdy</a:t>
            </a:r>
            <a:r>
              <a:rPr lang="cs-CZ" dirty="0"/>
              <a:t>, nám, nikdo, ten, </a:t>
            </a:r>
            <a:r>
              <a:rPr lang="cs-CZ" dirty="0">
                <a:solidFill>
                  <a:srgbClr val="FFFF00"/>
                </a:solidFill>
              </a:rPr>
              <a:t>jeden</a:t>
            </a:r>
            <a:r>
              <a:rPr lang="cs-CZ" dirty="0"/>
              <a:t>, </a:t>
            </a:r>
            <a:r>
              <a:rPr lang="cs-CZ" dirty="0">
                <a:solidFill>
                  <a:srgbClr val="FFFF00"/>
                </a:solidFill>
              </a:rPr>
              <a:t>jedeme</a:t>
            </a:r>
            <a:r>
              <a:rPr lang="cs-CZ" dirty="0"/>
              <a:t>, vy</a:t>
            </a:r>
          </a:p>
          <a:p>
            <a:r>
              <a:rPr lang="cs-CZ" dirty="0"/>
              <a:t>1 </a:t>
            </a:r>
            <a:r>
              <a:rPr lang="cs-CZ" dirty="0" err="1"/>
              <a:t>povídání,</a:t>
            </a:r>
            <a:r>
              <a:rPr lang="cs-CZ" dirty="0" err="1">
                <a:solidFill>
                  <a:srgbClr val="FFFF00"/>
                </a:solidFill>
              </a:rPr>
              <a:t>skoč</a:t>
            </a:r>
            <a:r>
              <a:rPr lang="cs-CZ" dirty="0" err="1"/>
              <a:t>,</a:t>
            </a:r>
            <a:r>
              <a:rPr lang="cs-CZ" dirty="0" err="1">
                <a:solidFill>
                  <a:srgbClr val="FFFF00"/>
                </a:solidFill>
              </a:rPr>
              <a:t>babiččin</a:t>
            </a:r>
            <a:r>
              <a:rPr lang="cs-CZ" dirty="0" err="1"/>
              <a:t>,velikost,dobrota,psaní,</a:t>
            </a:r>
            <a:r>
              <a:rPr lang="cs-CZ" dirty="0" err="1">
                <a:solidFill>
                  <a:srgbClr val="FFFF00"/>
                </a:solidFill>
              </a:rPr>
              <a:t>dopisn</a:t>
            </a:r>
            <a:r>
              <a:rPr lang="cs-CZ" dirty="0" err="1"/>
              <a:t>í</a:t>
            </a:r>
            <a:endParaRPr lang="cs-CZ" dirty="0"/>
          </a:p>
          <a:p>
            <a:r>
              <a:rPr lang="cs-CZ" dirty="0"/>
              <a:t>7  nad, </a:t>
            </a:r>
            <a:r>
              <a:rPr lang="cs-CZ" dirty="0">
                <a:solidFill>
                  <a:srgbClr val="FFFF00"/>
                </a:solidFill>
              </a:rPr>
              <a:t>zač</a:t>
            </a:r>
            <a:r>
              <a:rPr lang="cs-CZ" dirty="0"/>
              <a:t>, v, okolo, kde, s, u, přede</a:t>
            </a:r>
          </a:p>
          <a:p>
            <a:r>
              <a:rPr lang="cs-CZ" dirty="0"/>
              <a:t>10 </a:t>
            </a:r>
            <a:r>
              <a:rPr lang="cs-CZ" dirty="0">
                <a:solidFill>
                  <a:srgbClr val="FFFF00"/>
                </a:solidFill>
              </a:rPr>
              <a:t>jak</a:t>
            </a:r>
            <a:r>
              <a:rPr lang="cs-CZ" dirty="0"/>
              <a:t>, bác, </a:t>
            </a:r>
            <a:r>
              <a:rPr lang="cs-CZ" dirty="0">
                <a:solidFill>
                  <a:srgbClr val="FFFF00"/>
                </a:solidFill>
              </a:rPr>
              <a:t>a</a:t>
            </a:r>
            <a:r>
              <a:rPr lang="cs-CZ" dirty="0"/>
              <a:t>, bum, </a:t>
            </a:r>
            <a:r>
              <a:rPr lang="cs-CZ" dirty="0" err="1"/>
              <a:t>húú</a:t>
            </a:r>
            <a:r>
              <a:rPr lang="cs-CZ" dirty="0"/>
              <a:t>, </a:t>
            </a:r>
            <a:r>
              <a:rPr lang="cs-CZ" dirty="0" err="1"/>
              <a:t>psst</a:t>
            </a:r>
            <a:r>
              <a:rPr lang="cs-CZ" dirty="0"/>
              <a:t>, ouvej, žbluňk</a:t>
            </a:r>
          </a:p>
          <a:p>
            <a:r>
              <a:rPr lang="cs-CZ" dirty="0"/>
              <a:t>9  nechť, </a:t>
            </a:r>
            <a:r>
              <a:rPr lang="cs-CZ" dirty="0">
                <a:solidFill>
                  <a:srgbClr val="FFFF00"/>
                </a:solidFill>
              </a:rPr>
              <a:t>ve škole</a:t>
            </a:r>
            <a:r>
              <a:rPr lang="cs-CZ" dirty="0"/>
              <a:t>, říká se, ať, zdalipak,  víš</a:t>
            </a:r>
          </a:p>
          <a:p>
            <a:endParaRPr lang="cs-CZ" dirty="0"/>
          </a:p>
        </p:txBody>
      </p:sp>
    </p:spTree>
    <p:extLst>
      <p:ext uri="{BB962C8B-B14F-4D97-AF65-F5344CB8AC3E}">
        <p14:creationId xmlns:p14="http://schemas.microsoft.com/office/powerpoint/2010/main" xmlns="" val="12183527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Citace</a:t>
            </a:r>
            <a:endParaRPr lang="cs-CZ" dirty="0"/>
          </a:p>
        </p:txBody>
      </p:sp>
      <p:sp>
        <p:nvSpPr>
          <p:cNvPr id="3" name="Zástupný symbol pro obsah 2"/>
          <p:cNvSpPr>
            <a:spLocks noGrp="1"/>
          </p:cNvSpPr>
          <p:nvPr>
            <p:ph sz="quarter" idx="1"/>
          </p:nvPr>
        </p:nvSpPr>
        <p:spPr/>
        <p:txBody>
          <a:bodyPr/>
          <a:lstStyle/>
          <a:p>
            <a:r>
              <a:rPr lang="cs-CZ" dirty="0" smtClean="0"/>
              <a:t>Vlastní tvorba</a:t>
            </a:r>
            <a:endParaRPr lang="cs-CZ" dirty="0"/>
          </a:p>
        </p:txBody>
      </p:sp>
    </p:spTree>
    <p:extLst>
      <p:ext uri="{BB962C8B-B14F-4D97-AF65-F5344CB8AC3E}">
        <p14:creationId xmlns:p14="http://schemas.microsoft.com/office/powerpoint/2010/main" xmlns="" val="92155216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93</TotalTime>
  <Words>527</Words>
  <Application>Microsoft Office PowerPoint</Application>
  <PresentationFormat>Předvádění na obrazovce (4:3)</PresentationFormat>
  <Paragraphs>58</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Arkýř</vt:lpstr>
      <vt:lpstr>Snímek 1</vt:lpstr>
      <vt:lpstr>ANOTACE A PILOTOVÁNÍ</vt:lpstr>
      <vt:lpstr>Záhony, rukou ošetřované, vydaly, bohatá, zpívali, osmá, plápolající, oheň, úplně, snadno, to, nikdy, myši, dva, mi, zkazila, šála, uprostřed, sežraly, své  Helenka, pláčou, hledáme,  studánka, pátý, temně, celou, neproniklo, náš, červený, několikrát</vt:lpstr>
      <vt:lpstr>Škrtni, co do řady nepatří</vt:lpstr>
      <vt:lpstr>řešení</vt:lpstr>
      <vt:lpstr>řešení</vt:lpstr>
      <vt:lpstr>Citace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Dum</cp:lastModifiedBy>
  <cp:revision>15</cp:revision>
  <dcterms:created xsi:type="dcterms:W3CDTF">2012-11-07T17:04:04Z</dcterms:created>
  <dcterms:modified xsi:type="dcterms:W3CDTF">2013-09-29T10:21:02Z</dcterms:modified>
</cp:coreProperties>
</file>