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AF295AC-F1BE-48C2-B0C1-7F006B7389E4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825F065-3B18-4C9B-B09F-156CC2CCBFF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19553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09443" y="1916832"/>
            <a:ext cx="7125112" cy="4680520"/>
          </a:xfrm>
        </p:spPr>
        <p:txBody>
          <a:bodyPr>
            <a:normAutofit fontScale="62500" lnSpcReduction="20000"/>
          </a:bodyPr>
          <a:lstStyle/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00B050"/>
                </a:solidFill>
                <a:latin typeface="Century Schoolbook"/>
              </a:rPr>
              <a:t>ZÁKLADNÍ ŠKOLA SLOVAN, KROMĚŘÍŽ, PŘÍSPĚVKOVÁ ORGANIZACE</a:t>
            </a: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00B050"/>
                </a:solidFill>
                <a:latin typeface="Century Schoolbook"/>
              </a:rPr>
              <a:t>ZEYEROVA 3354, 767 01 KROMĚŘÍŽ</a:t>
            </a: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endParaRPr lang="cs-CZ" sz="2300" b="1" dirty="0">
              <a:solidFill>
                <a:srgbClr val="00B050"/>
              </a:solidFill>
              <a:latin typeface="Century Schoolbook"/>
            </a:endParaRP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projekt v rámci vzdělávacího programu</a:t>
            </a: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VZDĚLÁNÍ PRO KONKURENCESCHOPNOST</a:t>
            </a: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endParaRPr lang="cs-CZ" sz="2300" b="1" dirty="0">
              <a:solidFill>
                <a:srgbClr val="575F6D"/>
              </a:solidFill>
              <a:latin typeface="Century Schoolbook"/>
            </a:endParaRP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ŠABLONA ČÍSLO: III/2</a:t>
            </a: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NÁZEV:  INOVACE A ZKVALITNĚNÍ VÝUKY PROSTŘEDNICTVÍM </a:t>
            </a:r>
            <a:r>
              <a:rPr lang="cs-CZ" sz="2300" b="1" dirty="0" smtClean="0">
                <a:solidFill>
                  <a:srgbClr val="575F6D"/>
                </a:solidFill>
                <a:latin typeface="Century Schoolbook"/>
              </a:rPr>
              <a:t>ICT</a:t>
            </a: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 smtClean="0">
                <a:solidFill>
                  <a:srgbClr val="575F6D"/>
                </a:solidFill>
                <a:latin typeface="Century Schoolbook"/>
              </a:rPr>
              <a:t>PŘEDMĚT: </a:t>
            </a: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český jazyk</a:t>
            </a: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ROČNÍK: </a:t>
            </a:r>
            <a:r>
              <a:rPr lang="cs-CZ" sz="2300" b="1" dirty="0" smtClean="0">
                <a:solidFill>
                  <a:srgbClr val="575F6D"/>
                </a:solidFill>
                <a:latin typeface="Century Schoolbook"/>
              </a:rPr>
              <a:t> </a:t>
            </a: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pátý     </a:t>
            </a: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TÉMA</a:t>
            </a:r>
            <a:r>
              <a:rPr lang="cs-CZ" sz="2300" b="1" dirty="0" smtClean="0">
                <a:solidFill>
                  <a:srgbClr val="575F6D"/>
                </a:solidFill>
                <a:latin typeface="Century Schoolbook"/>
              </a:rPr>
              <a:t>: </a:t>
            </a:r>
            <a:r>
              <a:rPr lang="cs-CZ" sz="2300" b="1" dirty="0" smtClean="0">
                <a:solidFill>
                  <a:srgbClr val="575F6D"/>
                </a:solidFill>
                <a:latin typeface="Century Schoolbook"/>
              </a:rPr>
              <a:t>stavba slova  </a:t>
            </a:r>
            <a:endParaRPr lang="cs-CZ" sz="2300" b="1" dirty="0">
              <a:solidFill>
                <a:srgbClr val="575F6D"/>
              </a:solidFill>
              <a:latin typeface="Century Schoolbook"/>
            </a:endParaRP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AUTOR</a:t>
            </a:r>
            <a:r>
              <a:rPr lang="cs-CZ" sz="2300" b="1" dirty="0" smtClean="0">
                <a:solidFill>
                  <a:srgbClr val="575F6D"/>
                </a:solidFill>
                <a:latin typeface="Century Schoolbook"/>
              </a:rPr>
              <a:t>:  Mgr. </a:t>
            </a: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Táňa </a:t>
            </a:r>
            <a:r>
              <a:rPr lang="cs-CZ" sz="2300" b="1" dirty="0" err="1">
                <a:solidFill>
                  <a:srgbClr val="575F6D"/>
                </a:solidFill>
                <a:latin typeface="Century Schoolbook"/>
              </a:rPr>
              <a:t>Kočířová</a:t>
            </a:r>
            <a:endParaRPr lang="cs-CZ" sz="2300" b="1" dirty="0">
              <a:solidFill>
                <a:srgbClr val="575F6D"/>
              </a:solidFill>
              <a:latin typeface="Century Schoolbook"/>
            </a:endParaRP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>
                <a:solidFill>
                  <a:srgbClr val="575F6D"/>
                </a:solidFill>
                <a:latin typeface="Century Schoolbook"/>
              </a:rPr>
              <a:t>DATUM VYTVOŘENÍ:  </a:t>
            </a:r>
            <a:r>
              <a:rPr lang="cs-CZ" sz="2300" b="1" dirty="0" smtClean="0">
                <a:solidFill>
                  <a:srgbClr val="575F6D"/>
                </a:solidFill>
                <a:latin typeface="Century Schoolbook"/>
              </a:rPr>
              <a:t>1.10.2012 </a:t>
            </a:r>
            <a:endParaRPr lang="cs-CZ" sz="2300" b="1" dirty="0">
              <a:solidFill>
                <a:srgbClr val="575F6D"/>
              </a:solidFill>
              <a:latin typeface="Century Schoolbook"/>
            </a:endParaRP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endParaRPr lang="cs-CZ" sz="2300" b="1" dirty="0">
              <a:solidFill>
                <a:srgbClr val="575F6D"/>
              </a:solidFill>
              <a:latin typeface="Century Schoolbook"/>
            </a:endParaRP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endParaRPr lang="cs-CZ" sz="2300" b="1" dirty="0">
              <a:solidFill>
                <a:srgbClr val="575F6D"/>
              </a:solidFill>
              <a:latin typeface="Century Schoolbook"/>
            </a:endParaRPr>
          </a:p>
          <a:p>
            <a:pPr marL="0" lvl="0" indent="0" defTabSz="914400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buNone/>
            </a:pPr>
            <a:r>
              <a:rPr lang="cs-CZ" sz="2300" b="1" dirty="0" smtClean="0">
                <a:solidFill>
                  <a:srgbClr val="C00000"/>
                </a:solidFill>
                <a:latin typeface="Century Schoolbook"/>
              </a:rPr>
              <a:t>VY_32_INOVACE_42 </a:t>
            </a:r>
            <a:r>
              <a:rPr lang="cs-CZ" sz="2300" b="1" dirty="0">
                <a:solidFill>
                  <a:srgbClr val="C00000"/>
                </a:solidFill>
                <a:latin typeface="Century Schoolbook"/>
              </a:rPr>
              <a:t>_TK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8856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pilotování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17983"/>
          </a:xfrm>
        </p:spPr>
        <p:txBody>
          <a:bodyPr/>
          <a:lstStyle/>
          <a:p>
            <a:r>
              <a:rPr lang="cs-CZ" dirty="0" smtClean="0"/>
              <a:t>Prezentace je vytvořena jako doplňující materiál k učivu o stavbě slova</a:t>
            </a:r>
          </a:p>
          <a:p>
            <a:r>
              <a:rPr lang="cs-CZ" dirty="0" smtClean="0"/>
              <a:t>Žáci si zopakují stavbu slova, předponovou část kořen, příponovou část slova</a:t>
            </a:r>
          </a:p>
          <a:p>
            <a:r>
              <a:rPr lang="cs-CZ" dirty="0" smtClean="0"/>
              <a:t>Procvičí si tvoření slov příbuzných</a:t>
            </a:r>
          </a:p>
          <a:p>
            <a:endParaRPr lang="cs-CZ" dirty="0" smtClean="0"/>
          </a:p>
          <a:p>
            <a:r>
              <a:rPr lang="cs-CZ" dirty="0" smtClean="0"/>
              <a:t>Prezentace byla využita při opakování učiva o stavbě slova</a:t>
            </a:r>
          </a:p>
          <a:p>
            <a:r>
              <a:rPr lang="cs-CZ" dirty="0" smtClean="0"/>
              <a:t>Žáci společně tvořili slova příbuzná pomoci předpon </a:t>
            </a:r>
            <a:r>
              <a:rPr lang="cs-CZ" smtClean="0"/>
              <a:t>a přípon na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89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STAVBA SLOVA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6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</a:t>
            </a:r>
            <a:r>
              <a:rPr lang="cs-CZ" sz="66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KRES</a:t>
            </a:r>
            <a:r>
              <a:rPr lang="cs-CZ" sz="6600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LENÝ</a:t>
            </a:r>
            <a:endParaRPr lang="cs-CZ" sz="6600" dirty="0">
              <a:solidFill>
                <a:schemeClr val="accent4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395536" y="4149080"/>
            <a:ext cx="3240360" cy="13681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Předponová část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3" name="Šipka dolů 12"/>
          <p:cNvSpPr/>
          <p:nvPr/>
        </p:nvSpPr>
        <p:spPr>
          <a:xfrm>
            <a:off x="4211960" y="4149080"/>
            <a:ext cx="1008112" cy="22322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</a:t>
            </a:r>
          </a:p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</a:t>
            </a:r>
          </a:p>
          <a:p>
            <a:pPr algn="ctr"/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ř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e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5364088" y="4149080"/>
            <a:ext cx="3168352" cy="13681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Příponová část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25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PŘEDPONOVÁ ČÁST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jedna předpona – </a:t>
            </a:r>
            <a:r>
              <a:rPr lang="cs-CZ" sz="2000" dirty="0" err="1" smtClean="0">
                <a:solidFill>
                  <a:schemeClr val="tx1"/>
                </a:solidFill>
              </a:rPr>
              <a:t>např</a:t>
            </a:r>
            <a:r>
              <a:rPr lang="cs-CZ" sz="2000" dirty="0" smtClean="0">
                <a:solidFill>
                  <a:schemeClr val="tx1"/>
                </a:solidFill>
              </a:rPr>
              <a:t> . </a:t>
            </a:r>
            <a:r>
              <a:rPr lang="cs-CZ" sz="2000" dirty="0">
                <a:solidFill>
                  <a:srgbClr val="FFC000"/>
                </a:solidFill>
              </a:rPr>
              <a:t>r</a:t>
            </a:r>
            <a:r>
              <a:rPr lang="cs-CZ" sz="2000" dirty="0" smtClean="0">
                <a:solidFill>
                  <a:srgbClr val="FFC000"/>
                </a:solidFill>
              </a:rPr>
              <a:t>oz</a:t>
            </a:r>
            <a:r>
              <a:rPr lang="cs-CZ" sz="2000" dirty="0" smtClean="0">
                <a:solidFill>
                  <a:schemeClr val="tx1"/>
                </a:solidFill>
              </a:rPr>
              <a:t>hledna, </a:t>
            </a:r>
            <a:r>
              <a:rPr lang="cs-CZ" sz="2000" dirty="0" smtClean="0">
                <a:solidFill>
                  <a:srgbClr val="FFC000"/>
                </a:solidFill>
              </a:rPr>
              <a:t>ob</a:t>
            </a:r>
            <a:r>
              <a:rPr lang="cs-CZ" sz="2000" dirty="0" smtClean="0">
                <a:solidFill>
                  <a:schemeClr val="tx1"/>
                </a:solidFill>
              </a:rPr>
              <a:t>jížďka</a:t>
            </a:r>
          </a:p>
          <a:p>
            <a:pPr>
              <a:buAutoNum type="alphaLcParenR"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více předpon – </a:t>
            </a:r>
            <a:r>
              <a:rPr lang="cs-CZ" sz="2000" dirty="0" err="1" smtClean="0">
                <a:solidFill>
                  <a:schemeClr val="tx1"/>
                </a:solidFill>
              </a:rPr>
              <a:t>např</a:t>
            </a:r>
            <a:r>
              <a:rPr lang="cs-CZ" sz="2000" dirty="0" smtClean="0">
                <a:solidFill>
                  <a:schemeClr val="tx1"/>
                </a:solidFill>
              </a:rPr>
              <a:t> – </a:t>
            </a:r>
            <a:r>
              <a:rPr lang="cs-CZ" sz="2000" dirty="0" smtClean="0">
                <a:solidFill>
                  <a:srgbClr val="FFC000"/>
                </a:solidFill>
              </a:rPr>
              <a:t>po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od</a:t>
            </a:r>
            <a:r>
              <a:rPr lang="cs-CZ" sz="2000" dirty="0" smtClean="0">
                <a:solidFill>
                  <a:schemeClr val="tx1"/>
                </a:solidFill>
              </a:rPr>
              <a:t>stoupit, </a:t>
            </a:r>
            <a:r>
              <a:rPr lang="cs-CZ" sz="2000" dirty="0" smtClean="0">
                <a:solidFill>
                  <a:srgbClr val="FFC000"/>
                </a:solidFill>
              </a:rPr>
              <a:t>ne</a:t>
            </a:r>
            <a:r>
              <a:rPr lang="cs-CZ" sz="2000" dirty="0" smtClean="0">
                <a:solidFill>
                  <a:srgbClr val="FF0000"/>
                </a:solidFill>
              </a:rPr>
              <a:t>roz</a:t>
            </a:r>
            <a:r>
              <a:rPr lang="cs-CZ" sz="2000" dirty="0" smtClean="0">
                <a:solidFill>
                  <a:schemeClr val="tx1"/>
                </a:solidFill>
              </a:rPr>
              <a:t>hodný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1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Příponová část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- tvořena jednou i více příponami + koncovkou např. </a:t>
            </a: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 kresl</a:t>
            </a:r>
            <a:r>
              <a:rPr lang="cs-CZ" sz="2000" dirty="0" smtClean="0">
                <a:solidFill>
                  <a:srgbClr val="FFFF00"/>
                </a:solidFill>
              </a:rPr>
              <a:t>íř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– přípona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kresl</a:t>
            </a:r>
            <a:r>
              <a:rPr lang="cs-CZ" sz="2000" dirty="0" smtClean="0">
                <a:solidFill>
                  <a:srgbClr val="FFC000"/>
                </a:solidFill>
              </a:rPr>
              <a:t>íř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r>
              <a:rPr lang="cs-CZ" sz="2000" dirty="0" smtClean="0">
                <a:solidFill>
                  <a:schemeClr val="tx1"/>
                </a:solidFill>
              </a:rPr>
              <a:t> – přípona + </a:t>
            </a:r>
            <a:r>
              <a:rPr lang="cs-CZ" sz="2000" dirty="0" smtClean="0">
                <a:solidFill>
                  <a:srgbClr val="FF0000"/>
                </a:solidFill>
              </a:rPr>
              <a:t>koncovka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03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NAPIŠ SLOVA PŘÍBUZNÁ A VYZNAČ KOŘEN, PŘEDPONOVOU A PŘÍPONOVOU ČÁST SLOV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760198"/>
              </p:ext>
            </p:extLst>
          </p:nvPr>
        </p:nvGraphicFramePr>
        <p:xfrm>
          <a:off x="971600" y="2060848"/>
          <a:ext cx="7124700" cy="3888432"/>
        </p:xfrm>
        <a:graphic>
          <a:graphicData uri="http://schemas.openxmlformats.org/drawingml/2006/table">
            <a:tbl>
              <a:tblPr firstRow="1" bandRow="1">
                <a:effectLst/>
                <a:tableStyleId>{18603FDC-E32A-4AB5-989C-0864C3EAD2B8}</a:tableStyleId>
              </a:tblPr>
              <a:tblGrid>
                <a:gridCol w="2374900"/>
                <a:gridCol w="2374900"/>
                <a:gridCol w="23749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STŘECHA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HRAD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VOZIT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5175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663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64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49</TotalTime>
  <Words>186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Prezentace aplikace PowerPoint</vt:lpstr>
      <vt:lpstr>Anotace a pilotování</vt:lpstr>
      <vt:lpstr>STAVBA SLOVA</vt:lpstr>
      <vt:lpstr>PŘEDPONOVÁ ČÁST</vt:lpstr>
      <vt:lpstr>Příponová část </vt:lpstr>
      <vt:lpstr>NAPIŠ SLOVA PŘÍBUZNÁ A VYZNAČ KOŘEN, PŘEDPONOVOU A PŘÍPONOVOU ČÁST SLOV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SLOVA</dc:title>
  <dc:creator>pc</dc:creator>
  <cp:lastModifiedBy>pc</cp:lastModifiedBy>
  <cp:revision>8</cp:revision>
  <dcterms:created xsi:type="dcterms:W3CDTF">2012-10-01T15:03:37Z</dcterms:created>
  <dcterms:modified xsi:type="dcterms:W3CDTF">2013-05-13T12:15:57Z</dcterms:modified>
</cp:coreProperties>
</file>