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19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619CDFC-6BE4-4411-8ADB-B6DB12A6E60A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C233CDF-5D6B-420D-9FEF-5969458CA18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619CDFC-6BE4-4411-8ADB-B6DB12A6E60A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233CDF-5D6B-420D-9FEF-5969458CA1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619CDFC-6BE4-4411-8ADB-B6DB12A6E60A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C233CDF-5D6B-420D-9FEF-5969458CA18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CDFC-6BE4-4411-8ADB-B6DB12A6E60A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3CDF-5D6B-420D-9FEF-5969458CA18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CDFC-6BE4-4411-8ADB-B6DB12A6E60A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3CDF-5D6B-420D-9FEF-5969458CA18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619CDFC-6BE4-4411-8ADB-B6DB12A6E60A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233CDF-5D6B-420D-9FEF-5969458CA18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CDFC-6BE4-4411-8ADB-B6DB12A6E60A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3CDF-5D6B-420D-9FEF-5969458CA1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619CDFC-6BE4-4411-8ADB-B6DB12A6E60A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233CDF-5D6B-420D-9FEF-5969458CA18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619CDFC-6BE4-4411-8ADB-B6DB12A6E60A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233CDF-5D6B-420D-9FEF-5969458CA18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CDFC-6BE4-4411-8ADB-B6DB12A6E60A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3CDF-5D6B-420D-9FEF-5969458CA1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CDFC-6BE4-4411-8ADB-B6DB12A6E60A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3CDF-5D6B-420D-9FEF-5969458CA1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619CDFC-6BE4-4411-8ADB-B6DB12A6E60A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C233CDF-5D6B-420D-9FEF-5969458CA18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b="1" dirty="0">
                <a:solidFill>
                  <a:srgbClr val="00B050"/>
                </a:solidFill>
                <a:latin typeface="Calibri"/>
              </a:rPr>
              <a:t>ZÁKLADNÍ ŠKOLA SLOVAN, KROMĚŘÍŽ, PŘÍSPĚVKOVÁ ORGANIZACE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b="1" dirty="0">
                <a:solidFill>
                  <a:srgbClr val="00B050"/>
                </a:solidFill>
                <a:latin typeface="Calibri"/>
              </a:rPr>
              <a:t>ZEYEROVA 3354, 767 01 KROMĚŘÍŽ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1800" b="1" dirty="0">
              <a:solidFill>
                <a:srgbClr val="00B050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dirty="0">
                <a:solidFill>
                  <a:prstClr val="black"/>
                </a:solidFill>
                <a:latin typeface="Calibri"/>
              </a:rPr>
              <a:t>projekt v rámci vzdělávacího programu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dirty="0">
                <a:solidFill>
                  <a:prstClr val="black"/>
                </a:solidFill>
                <a:latin typeface="Calibri"/>
              </a:rPr>
              <a:t>VZDĚLÁNÍ PRO KONKURENCESCHOPNOST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18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dirty="0">
                <a:solidFill>
                  <a:prstClr val="black"/>
                </a:solidFill>
                <a:latin typeface="Calibri"/>
              </a:rPr>
              <a:t>ŠABLONA ČÍSLO: III/2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dirty="0">
                <a:solidFill>
                  <a:prstClr val="black"/>
                </a:solidFill>
                <a:latin typeface="Calibri"/>
              </a:rPr>
              <a:t>NÁZEV:  INOVACE A ZKVALITNĚNÍ VÝUKY PROSTŘEDNICTVÍM ICT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18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18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dirty="0">
                <a:solidFill>
                  <a:prstClr val="black"/>
                </a:solidFill>
                <a:latin typeface="Calibri"/>
              </a:rPr>
              <a:t>PŘEDMĚT: </a:t>
            </a: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800" dirty="0">
                <a:solidFill>
                  <a:prstClr val="black"/>
                </a:solidFill>
                <a:latin typeface="Calibri"/>
              </a:rPr>
              <a:t>český jazyk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dirty="0">
                <a:solidFill>
                  <a:prstClr val="black"/>
                </a:solidFill>
                <a:latin typeface="Calibri"/>
              </a:rPr>
              <a:t>ROČNÍK: </a:t>
            </a: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 pátý          </a:t>
            </a:r>
            <a:endParaRPr lang="cs-CZ" sz="18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dirty="0">
                <a:solidFill>
                  <a:prstClr val="black"/>
                </a:solidFill>
                <a:latin typeface="Calibri"/>
              </a:rPr>
              <a:t>TÉMA:   </a:t>
            </a: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tvoření slov        </a:t>
            </a:r>
            <a:endParaRPr lang="cs-CZ" sz="18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dirty="0">
                <a:solidFill>
                  <a:prstClr val="black"/>
                </a:solidFill>
                <a:latin typeface="Calibri"/>
              </a:rPr>
              <a:t>AUTOR: </a:t>
            </a: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Mgr</a:t>
            </a:r>
            <a:r>
              <a:rPr lang="cs-CZ" sz="1800" dirty="0">
                <a:solidFill>
                  <a:prstClr val="black"/>
                </a:solidFill>
                <a:latin typeface="Calibri"/>
              </a:rPr>
              <a:t>. Táňa </a:t>
            </a:r>
            <a:r>
              <a:rPr lang="cs-CZ" sz="1800" dirty="0" err="1">
                <a:solidFill>
                  <a:prstClr val="black"/>
                </a:solidFill>
                <a:latin typeface="Calibri"/>
              </a:rPr>
              <a:t>Kočířová</a:t>
            </a:r>
            <a:endParaRPr lang="cs-CZ" sz="18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dirty="0">
                <a:solidFill>
                  <a:prstClr val="black"/>
                </a:solidFill>
                <a:latin typeface="Calibri"/>
              </a:rPr>
              <a:t>DATUM VYTVOŘENÍ:   </a:t>
            </a: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12.9.2012</a:t>
            </a:r>
            <a:endParaRPr lang="cs-CZ" sz="18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18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18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Calibri"/>
              </a:rPr>
              <a:t>VY_32_INOVACE_43 _</a:t>
            </a:r>
            <a:r>
              <a:rPr lang="cs-CZ" sz="2800" b="1" dirty="0">
                <a:solidFill>
                  <a:srgbClr val="C00000"/>
                </a:solidFill>
                <a:latin typeface="Calibri"/>
              </a:rPr>
              <a:t>TK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7056784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126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 a pilotování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vytvořena jako  doplňující materiál k učivu o stavbě slova, tvoření slov</a:t>
            </a:r>
          </a:p>
          <a:p>
            <a:r>
              <a:rPr lang="cs-CZ" dirty="0" smtClean="0"/>
              <a:t>Žáci se seznámí s novými pojmy, základové slovo, slovotvorný základ, odvozené slovo</a:t>
            </a:r>
          </a:p>
          <a:p>
            <a:r>
              <a:rPr lang="cs-CZ" dirty="0" smtClean="0"/>
              <a:t>Prezentace slouží k procvičování učiva</a:t>
            </a:r>
          </a:p>
          <a:p>
            <a:endParaRPr lang="cs-CZ" dirty="0"/>
          </a:p>
          <a:p>
            <a:r>
              <a:rPr lang="cs-CZ" dirty="0" smtClean="0"/>
              <a:t>Prezentaci jsem využila k vysvětlení tvorby slova a vysvětlení nových pojmů</a:t>
            </a:r>
          </a:p>
          <a:p>
            <a:r>
              <a:rPr lang="cs-CZ" dirty="0" smtClean="0"/>
              <a:t>Do tabulky jsme společně doplňovali slovotvorný základ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3243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TVOŘENÍ SLOV</a:t>
            </a:r>
            <a:endParaRPr lang="cs-CZ" sz="4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775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NOVÉ SLOVO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 tvoří se ze slova, které už v jazyce existuje</a:t>
            </a:r>
          </a:p>
          <a:p>
            <a:pPr algn="just"/>
            <a:r>
              <a:rPr lang="cs-CZ" dirty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slovo základové </a:t>
            </a:r>
            <a:r>
              <a:rPr lang="cs-CZ" dirty="0" smtClean="0"/>
              <a:t>– tvoří se z něj nové slovo např. </a:t>
            </a:r>
          </a:p>
          <a:p>
            <a:pPr marL="0" indent="0" algn="just">
              <a:buNone/>
            </a:pPr>
            <a:r>
              <a:rPr lang="cs-CZ" i="1" dirty="0"/>
              <a:t> </a:t>
            </a:r>
            <a:r>
              <a:rPr lang="cs-CZ" i="1" dirty="0" smtClean="0"/>
              <a:t>                                 hvězda</a:t>
            </a:r>
            <a:endParaRPr lang="cs-CZ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just"/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slovo odvozené </a:t>
            </a:r>
            <a:r>
              <a:rPr lang="cs-CZ" dirty="0" smtClean="0"/>
              <a:t>– nově vytvořené slovo např. </a:t>
            </a:r>
            <a:r>
              <a:rPr lang="cs-CZ" i="1" dirty="0" smtClean="0"/>
              <a:t>hvězda + přípona -</a:t>
            </a:r>
            <a:r>
              <a:rPr lang="cs-CZ" i="1" dirty="0" err="1" smtClean="0"/>
              <a:t>ář</a:t>
            </a:r>
            <a:r>
              <a:rPr lang="cs-CZ" i="1" dirty="0" smtClean="0"/>
              <a:t>  = hvězdář</a:t>
            </a:r>
          </a:p>
          <a:p>
            <a:pPr algn="just"/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  <a:p>
            <a:pPr algn="just"/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slovotvorný základ </a:t>
            </a:r>
            <a:r>
              <a:rPr lang="cs-CZ" dirty="0" smtClean="0"/>
              <a:t>– společná část slova základového a odvozeného např. </a:t>
            </a:r>
            <a:r>
              <a:rPr lang="cs-CZ" i="1" dirty="0" smtClean="0"/>
              <a:t>hvězd</a:t>
            </a:r>
            <a:endParaRPr lang="cs-CZ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just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484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PRALESNÍ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/>
              <a:t>z</a:t>
            </a:r>
            <a:r>
              <a:rPr lang="cs-CZ" sz="2000" dirty="0" smtClean="0"/>
              <a:t>ákladové       předpona      přípona     odvozené      slovotvorný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slovo                                                       </a:t>
            </a:r>
            <a:r>
              <a:rPr lang="cs-CZ" sz="2000" dirty="0" err="1" smtClean="0"/>
              <a:t>slovo</a:t>
            </a:r>
            <a:r>
              <a:rPr lang="cs-CZ" sz="2000" dirty="0" smtClean="0"/>
              <a:t>            základ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les             pra-                          prales          les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prales                           -ní         pralesní       prales                                      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1700808"/>
            <a:ext cx="0" cy="3672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35896" y="1700808"/>
            <a:ext cx="0" cy="3672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860032" y="1700808"/>
            <a:ext cx="0" cy="3672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408204" y="1700808"/>
            <a:ext cx="36004" cy="3672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39552" y="2492896"/>
            <a:ext cx="72008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3" idx="1"/>
            <a:endCxn id="3" idx="3"/>
          </p:cNvCxnSpPr>
          <p:nvPr/>
        </p:nvCxnSpPr>
        <p:spPr>
          <a:xfrm>
            <a:off x="457200" y="4037076"/>
            <a:ext cx="7467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39552" y="5373216"/>
            <a:ext cx="7385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3352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LIST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základové            předpona     přípona    odvozené   slovotvorný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slovo                                                          </a:t>
            </a:r>
            <a:r>
              <a:rPr lang="cs-CZ" sz="2000" dirty="0" err="1" smtClean="0"/>
              <a:t>slovo</a:t>
            </a:r>
            <a:r>
              <a:rPr lang="cs-CZ" sz="2000" dirty="0" smtClean="0"/>
              <a:t>         základ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list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-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ovat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listovat        list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listovat            na-                       nalistovat  listovat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39552" y="2492896"/>
            <a:ext cx="74168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39552" y="3573016"/>
            <a:ext cx="74168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9552" y="4869160"/>
            <a:ext cx="74168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123728" y="1700808"/>
            <a:ext cx="0" cy="3168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779912" y="1700808"/>
            <a:ext cx="0" cy="3168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004048" y="1700808"/>
            <a:ext cx="0" cy="3168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444208" y="1700808"/>
            <a:ext cx="0" cy="3168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9210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PROCVIČOVÁNÍ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základové         předpona      přípona    odvozené    slovotvorný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 slovo                                                       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slovo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           základ 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2800" dirty="0" smtClean="0"/>
              <a:t>strom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hlava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počítat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počítač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195736" y="1628800"/>
            <a:ext cx="0" cy="4896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707904" y="1628800"/>
            <a:ext cx="0" cy="4896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004048" y="1772816"/>
            <a:ext cx="0" cy="47525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372200" y="1772816"/>
            <a:ext cx="0" cy="47525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67544" y="3356992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67544" y="4509120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67544" y="5589240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67544" y="2492896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851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Vlastní tvorba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92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97</TotalTime>
  <Words>233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Anotace a pilotování</vt:lpstr>
      <vt:lpstr>TVOŘENÍ SLOV</vt:lpstr>
      <vt:lpstr>NOVÉ SLOVO</vt:lpstr>
      <vt:lpstr>PRALESNÍ</vt:lpstr>
      <vt:lpstr>LIST</vt:lpstr>
      <vt:lpstr>PROCVIČOVÁNÍ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TVOŘENÍ SLOV</dc:title>
  <dc:creator>pc</dc:creator>
  <cp:lastModifiedBy>H Koláčková</cp:lastModifiedBy>
  <cp:revision>11</cp:revision>
  <dcterms:created xsi:type="dcterms:W3CDTF">2012-10-03T12:05:59Z</dcterms:created>
  <dcterms:modified xsi:type="dcterms:W3CDTF">2013-05-14T05:34:51Z</dcterms:modified>
</cp:coreProperties>
</file>