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65C52C-BB25-488E-8A37-3DF5ECE92D17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444635-7FF8-4ADB-87E2-997F3D0827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404665"/>
            <a:ext cx="4824536" cy="7920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3866"/>
            <a:ext cx="8064896" cy="5183485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cs-CZ" sz="4500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l"/>
            <a:r>
              <a:rPr lang="cs-CZ" sz="4500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l"/>
            <a:endParaRPr lang="cs-CZ" sz="4500" b="1" dirty="0" smtClean="0">
              <a:solidFill>
                <a:srgbClr val="00B050"/>
              </a:solidFill>
            </a:endParaRPr>
          </a:p>
          <a:p>
            <a:pPr algn="l"/>
            <a:r>
              <a:rPr lang="cs-CZ" sz="4500" dirty="0" smtClean="0"/>
              <a:t>projekt v rámci vzdělávacího programu</a:t>
            </a:r>
          </a:p>
          <a:p>
            <a:pPr algn="l"/>
            <a:r>
              <a:rPr lang="cs-CZ" sz="4500" dirty="0" smtClean="0"/>
              <a:t>VZDĚLÁNÍ PRO KONKURENCESCHOPNOST</a:t>
            </a:r>
          </a:p>
          <a:p>
            <a:pPr algn="l"/>
            <a:endParaRPr lang="cs-CZ" sz="4500" dirty="0" smtClean="0"/>
          </a:p>
          <a:p>
            <a:pPr algn="l"/>
            <a:r>
              <a:rPr lang="cs-CZ" sz="4500" dirty="0" smtClean="0"/>
              <a:t>ŠABLONA ČÍSLO: III/2</a:t>
            </a:r>
          </a:p>
          <a:p>
            <a:pPr algn="l"/>
            <a:r>
              <a:rPr lang="cs-CZ" sz="4500" dirty="0" smtClean="0"/>
              <a:t>NÁZEV:  INOVACE A ZKVALITNĚNÍ VÝUKY PROSTŘEDNICTVÍM ICT</a:t>
            </a:r>
          </a:p>
          <a:p>
            <a:pPr algn="l"/>
            <a:endParaRPr lang="cs-CZ" sz="4500" dirty="0" smtClean="0"/>
          </a:p>
          <a:p>
            <a:pPr algn="l"/>
            <a:endParaRPr lang="cs-CZ" sz="4500" dirty="0" smtClean="0"/>
          </a:p>
          <a:p>
            <a:pPr algn="l"/>
            <a:r>
              <a:rPr lang="cs-CZ" sz="4500" dirty="0" smtClean="0"/>
              <a:t>PŘEDMĚT: český jazyk</a:t>
            </a:r>
          </a:p>
          <a:p>
            <a:pPr algn="l"/>
            <a:r>
              <a:rPr lang="cs-CZ" sz="4500" dirty="0" smtClean="0"/>
              <a:t>ROČNÍK: pátý</a:t>
            </a:r>
          </a:p>
          <a:p>
            <a:pPr algn="l"/>
            <a:r>
              <a:rPr lang="cs-CZ" sz="4500" dirty="0" smtClean="0"/>
              <a:t>TÉMA: podstatná jména</a:t>
            </a:r>
          </a:p>
          <a:p>
            <a:pPr algn="l"/>
            <a:r>
              <a:rPr lang="cs-CZ" sz="4500" dirty="0" smtClean="0"/>
              <a:t>AUTOR:  Mgr. Táňa </a:t>
            </a:r>
            <a:r>
              <a:rPr lang="cs-CZ" sz="4500" dirty="0" err="1" smtClean="0"/>
              <a:t>Kočířová</a:t>
            </a:r>
            <a:endParaRPr lang="cs-CZ" sz="4500" dirty="0" smtClean="0"/>
          </a:p>
          <a:p>
            <a:pPr algn="l"/>
            <a:r>
              <a:rPr lang="cs-CZ" sz="4500" dirty="0" smtClean="0"/>
              <a:t>DATUM VYTVOŘENÍ:  13.11.2012</a:t>
            </a:r>
          </a:p>
          <a:p>
            <a:pPr algn="l"/>
            <a:endParaRPr lang="cs-CZ" sz="4500" dirty="0" smtClean="0"/>
          </a:p>
          <a:p>
            <a:pPr algn="l"/>
            <a:endParaRPr lang="cs-CZ" sz="4500" dirty="0" smtClean="0"/>
          </a:p>
          <a:p>
            <a:pPr algn="l"/>
            <a:r>
              <a:rPr lang="cs-CZ" sz="4500" b="1" dirty="0" smtClean="0">
                <a:solidFill>
                  <a:srgbClr val="C00000"/>
                </a:solidFill>
              </a:rPr>
              <a:t>VY_32_INOVACE_46_TK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32656"/>
            <a:ext cx="6696744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0281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PILOTOVÁNÍ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Prezentace je vytvořena jako doplňující materiál k učivu – podstatná jména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Žáci si připomenou určování kategorií u podstatných jmen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Slouží pro práci na interaktivní tabuli nebo samostatnou práci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Žáci pracovali samostatně, určovali kategorie rod a číslo podstatných </a:t>
            </a:r>
            <a:r>
              <a:rPr lang="cs-CZ" smtClean="0">
                <a:solidFill>
                  <a:schemeClr val="accent3">
                    <a:lumMod val="75000"/>
                  </a:schemeClr>
                </a:solidFill>
              </a:rPr>
              <a:t>jmen – opakování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550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PODSTATNÁ JMÉNA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ROD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</a:t>
            </a:r>
            <a:endParaRPr lang="cs-CZ" dirty="0"/>
          </a:p>
          <a:p>
            <a:r>
              <a:rPr lang="cs-CZ" dirty="0"/>
              <a:t>            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mužský</a:t>
            </a:r>
            <a:r>
              <a:rPr lang="cs-CZ" dirty="0"/>
              <a:t>          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ženský             střední  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</a:t>
            </a:r>
          </a:p>
          <a:p>
            <a:endParaRPr lang="cs-CZ" dirty="0"/>
          </a:p>
          <a:p>
            <a:r>
              <a:rPr lang="cs-CZ" i="1" dirty="0">
                <a:solidFill>
                  <a:schemeClr val="accent3">
                    <a:lumMod val="75000"/>
                  </a:schemeClr>
                </a:solidFill>
              </a:rPr>
              <a:t>Vyber z nabídky slov a roztřiď 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/>
              <a:t>Kočka, kotě, šuplík, život, brouci, včely, peníze, kolo, traktor, slunečnice, rosa, pole, zpíváni, lékař, </a:t>
            </a:r>
            <a:r>
              <a:rPr lang="cs-CZ" dirty="0" smtClean="0"/>
              <a:t>náušnice</a:t>
            </a:r>
            <a:r>
              <a:rPr lang="cs-CZ" dirty="0"/>
              <a:t>, ovce, sídliště, pumpa, obilí, slova, přítel.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683" y="1916832"/>
            <a:ext cx="7064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0252" y="1779294"/>
            <a:ext cx="592137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9294"/>
            <a:ext cx="811213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901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Podstatná jména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Číslo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ednotné                        množné      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____________________________________________________________________________________________________________________________________________________________________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</a:rPr>
              <a:t>vyber z nabídky slov a roztřiď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     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Držitelé, sněhulákům, datli, peníze, lesa, mostů, jetelech, housle, březích, kalhoty, kašli, mysli, polích, tykev, srdci, housaty, Vánoce, ptactvo, kamení</a:t>
            </a:r>
          </a:p>
          <a:p>
            <a:pPr marL="0" indent="0">
              <a:buNone/>
            </a:pP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6" name="Obrázek 5" descr="C:\Users\pc\AppData\Local\Microsoft\Windows\Temporary Internet Files\Content.IE5\LV50MENP\MC900440567[1]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28800"/>
            <a:ext cx="619125" cy="61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C:\Users\pc\AppData\Local\Microsoft\Windows\Temporary Internet Files\Content.IE5\842EMONI\MC900444890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1006" y="1575917"/>
            <a:ext cx="600075" cy="6153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2440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251102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Kočka,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kotě</a:t>
            </a:r>
            <a:r>
              <a:rPr lang="cs-CZ" dirty="0"/>
              <a:t>, šuplík, život, brouci,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včely</a:t>
            </a:r>
            <a:r>
              <a:rPr lang="cs-CZ" dirty="0"/>
              <a:t>, peníze, </a:t>
            </a:r>
            <a:r>
              <a:rPr lang="cs-CZ" dirty="0">
                <a:solidFill>
                  <a:srgbClr val="00B050"/>
                </a:solidFill>
              </a:rPr>
              <a:t>kolo,</a:t>
            </a:r>
            <a:r>
              <a:rPr lang="cs-CZ" dirty="0"/>
              <a:t> traktor,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slunečnice,</a:t>
            </a:r>
            <a:r>
              <a:rPr lang="cs-CZ" dirty="0"/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rosa</a:t>
            </a:r>
            <a:r>
              <a:rPr lang="cs-CZ" dirty="0"/>
              <a:t>, </a:t>
            </a:r>
            <a:r>
              <a:rPr lang="cs-CZ" dirty="0">
                <a:solidFill>
                  <a:srgbClr val="00B050"/>
                </a:solidFill>
              </a:rPr>
              <a:t>pole, zpíváni</a:t>
            </a:r>
            <a:r>
              <a:rPr lang="cs-CZ" dirty="0"/>
              <a:t>, lékař,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náušnice</a:t>
            </a:r>
            <a:r>
              <a:rPr lang="cs-CZ" dirty="0"/>
              <a:t>,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ovce,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sídliště,</a:t>
            </a:r>
            <a:r>
              <a:rPr lang="cs-CZ" dirty="0"/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pumpa</a:t>
            </a:r>
            <a:r>
              <a:rPr lang="cs-CZ" dirty="0"/>
              <a:t>, </a:t>
            </a:r>
            <a:r>
              <a:rPr lang="cs-CZ" dirty="0">
                <a:solidFill>
                  <a:srgbClr val="00B050"/>
                </a:solidFill>
              </a:rPr>
              <a:t>obilí, slova, 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Rod: střední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ženský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mužský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Držitelé</a:t>
            </a:r>
            <a:r>
              <a:rPr lang="cs-CZ" dirty="0">
                <a:solidFill>
                  <a:schemeClr val="accent2"/>
                </a:solidFill>
              </a:rPr>
              <a:t>, sněhulákům, datli, peníze, </a:t>
            </a:r>
            <a:r>
              <a:rPr lang="cs-CZ" dirty="0">
                <a:solidFill>
                  <a:srgbClr val="FF0000"/>
                </a:solidFill>
              </a:rPr>
              <a:t>lesa</a:t>
            </a:r>
            <a:r>
              <a:rPr lang="cs-CZ" dirty="0">
                <a:solidFill>
                  <a:schemeClr val="accent2"/>
                </a:solidFill>
              </a:rPr>
              <a:t>, mostů, jetelech, housle, březích, kalhoty,</a:t>
            </a:r>
            <a:r>
              <a:rPr lang="cs-CZ" dirty="0">
                <a:solidFill>
                  <a:srgbClr val="FF0000"/>
                </a:solidFill>
              </a:rPr>
              <a:t> kašli</a:t>
            </a:r>
            <a:r>
              <a:rPr lang="cs-CZ" dirty="0">
                <a:solidFill>
                  <a:schemeClr val="accent2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mysli</a:t>
            </a:r>
            <a:r>
              <a:rPr lang="cs-CZ" dirty="0">
                <a:solidFill>
                  <a:schemeClr val="accent2"/>
                </a:solidFill>
              </a:rPr>
              <a:t>, polích, </a:t>
            </a:r>
            <a:r>
              <a:rPr lang="cs-CZ" dirty="0" smtClean="0">
                <a:solidFill>
                  <a:srgbClr val="FF0000"/>
                </a:solidFill>
              </a:rPr>
              <a:t>tykev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>
                <a:solidFill>
                  <a:srgbClr val="FF0000"/>
                </a:solidFill>
              </a:rPr>
              <a:t>srdci</a:t>
            </a:r>
            <a:r>
              <a:rPr lang="cs-CZ" dirty="0">
                <a:solidFill>
                  <a:schemeClr val="accent2"/>
                </a:solidFill>
              </a:rPr>
              <a:t>, housaty, Vánoce, </a:t>
            </a:r>
            <a:r>
              <a:rPr lang="cs-CZ" dirty="0">
                <a:solidFill>
                  <a:srgbClr val="FF0000"/>
                </a:solidFill>
              </a:rPr>
              <a:t>ptactvo, </a:t>
            </a:r>
            <a:r>
              <a:rPr lang="cs-CZ" dirty="0" smtClean="0">
                <a:solidFill>
                  <a:srgbClr val="FF0000"/>
                </a:solidFill>
              </a:rPr>
              <a:t>kamení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Číslo jednotné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číslo množné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486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Připomeň si pádové otázky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PÁDOVÉ OTÁZKY</a:t>
            </a:r>
          </a:p>
          <a:p>
            <a:pPr marL="0" indent="0">
              <a:buNone/>
            </a:pPr>
            <a:r>
              <a:rPr lang="cs-CZ" dirty="0" smtClean="0"/>
              <a:t>1.pád</a:t>
            </a:r>
            <a:r>
              <a:rPr lang="cs-CZ" dirty="0"/>
              <a:t>			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KDO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?,  CO?</a:t>
            </a:r>
          </a:p>
          <a:p>
            <a:pPr marL="0" indent="0">
              <a:buNone/>
            </a:pPr>
            <a:r>
              <a:rPr lang="cs-CZ" dirty="0" smtClean="0"/>
              <a:t>2.pád		bez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KOHO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?,  ČEHO?</a:t>
            </a:r>
          </a:p>
          <a:p>
            <a:pPr marL="0" indent="0">
              <a:buNone/>
            </a:pPr>
            <a:r>
              <a:rPr lang="cs-CZ" dirty="0" smtClean="0"/>
              <a:t>3.pád</a:t>
            </a:r>
            <a:r>
              <a:rPr lang="cs-CZ" dirty="0"/>
              <a:t>	        </a:t>
            </a:r>
            <a:r>
              <a:rPr lang="cs-CZ" dirty="0" smtClean="0"/>
              <a:t>dám</a:t>
            </a:r>
            <a:r>
              <a:rPr lang="cs-CZ" dirty="0"/>
              <a:t>, ke   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KOMU?, ČEMU?</a:t>
            </a:r>
          </a:p>
          <a:p>
            <a:pPr marL="0" indent="0">
              <a:buNone/>
            </a:pPr>
            <a:r>
              <a:rPr lang="cs-CZ" dirty="0" smtClean="0"/>
              <a:t>4.pád</a:t>
            </a:r>
            <a:r>
              <a:rPr lang="cs-CZ" dirty="0"/>
              <a:t>		vidím      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KOHO?, CO?</a:t>
            </a:r>
          </a:p>
          <a:p>
            <a:pPr marL="0" indent="0">
              <a:buNone/>
            </a:pPr>
            <a:r>
              <a:rPr lang="cs-CZ" dirty="0" smtClean="0"/>
              <a:t>5.pád</a:t>
            </a:r>
            <a:r>
              <a:rPr lang="cs-CZ" dirty="0"/>
              <a:t>			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OSLOVUJEME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!,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VOLÁME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smtClean="0"/>
              <a:t>6.pád</a:t>
            </a:r>
            <a:r>
              <a:rPr lang="cs-CZ" dirty="0"/>
              <a:t>			</a:t>
            </a:r>
            <a:r>
              <a:rPr lang="cs-CZ" dirty="0" smtClean="0"/>
              <a:t>o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KOM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?, ČEM?</a:t>
            </a:r>
          </a:p>
          <a:p>
            <a:pPr marL="0" indent="0">
              <a:buNone/>
            </a:pPr>
            <a:r>
              <a:rPr lang="cs-CZ" dirty="0" smtClean="0"/>
              <a:t>7.pád</a:t>
            </a:r>
            <a:r>
              <a:rPr lang="cs-CZ" dirty="0"/>
              <a:t>		</a:t>
            </a:r>
            <a:r>
              <a:rPr lang="cs-CZ" dirty="0" smtClean="0"/>
              <a:t>          s</a:t>
            </a:r>
            <a:r>
              <a:rPr lang="cs-CZ" dirty="0"/>
              <a:t>, se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,        KÝM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?, ČÍM?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0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Podstatná jména 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pád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 malém  _________                                       </a:t>
            </a:r>
          </a:p>
          <a:p>
            <a:r>
              <a:rPr lang="cs-CZ" sz="1800" dirty="0" smtClean="0"/>
              <a:t>Encyklopedie dopravních ________</a:t>
            </a:r>
          </a:p>
          <a:p>
            <a:r>
              <a:rPr lang="cs-CZ" sz="1800" dirty="0" smtClean="0"/>
              <a:t>Podívej se  na________                                  </a:t>
            </a:r>
          </a:p>
          <a:p>
            <a:r>
              <a:rPr lang="cs-CZ" sz="1800" dirty="0" smtClean="0"/>
              <a:t>Stěhujeme se do ____________</a:t>
            </a:r>
          </a:p>
          <a:p>
            <a:r>
              <a:rPr lang="cs-CZ" sz="1800" dirty="0" smtClean="0"/>
              <a:t>Vyprávíme si o _______________</a:t>
            </a:r>
          </a:p>
          <a:p>
            <a:r>
              <a:rPr lang="cs-CZ" sz="1800" dirty="0" smtClean="0"/>
              <a:t>Ty jsi moje  ____________</a:t>
            </a:r>
          </a:p>
          <a:p>
            <a:r>
              <a:rPr lang="cs-CZ" sz="1800" dirty="0" smtClean="0"/>
              <a:t>Pes loví ____________</a:t>
            </a:r>
          </a:p>
          <a:p>
            <a:r>
              <a:rPr lang="cs-CZ" sz="1800" dirty="0" smtClean="0"/>
              <a:t>V horách jsou___________</a:t>
            </a:r>
          </a:p>
          <a:p>
            <a:r>
              <a:rPr lang="cs-CZ" sz="1800" dirty="0" smtClean="0"/>
              <a:t>Lyžovat na ________________</a:t>
            </a:r>
          </a:p>
          <a:p>
            <a:r>
              <a:rPr lang="cs-CZ" sz="1800" dirty="0" smtClean="0"/>
              <a:t>Zabalili mu ____________</a:t>
            </a:r>
          </a:p>
          <a:p>
            <a:r>
              <a:rPr lang="cs-CZ" sz="1800" dirty="0" smtClean="0"/>
              <a:t>Přirovnat </a:t>
            </a:r>
            <a:r>
              <a:rPr lang="cs-CZ" sz="1800" dirty="0" err="1" smtClean="0"/>
              <a:t>k,ke</a:t>
            </a:r>
            <a:r>
              <a:rPr lang="cs-CZ" sz="1800" dirty="0" smtClean="0"/>
              <a:t> ______                                      </a:t>
            </a:r>
          </a:p>
          <a:p>
            <a:r>
              <a:rPr lang="cs-CZ" sz="1800" dirty="0" smtClean="0"/>
              <a:t>Našel ho v________________</a:t>
            </a:r>
          </a:p>
          <a:p>
            <a:r>
              <a:rPr lang="cs-CZ" sz="1800" dirty="0" smtClean="0"/>
              <a:t>Šel se ___________________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6.p</a:t>
            </a:r>
          </a:p>
          <a:p>
            <a:r>
              <a:rPr lang="cs-CZ" sz="2000" dirty="0" smtClean="0"/>
              <a:t>2.p.</a:t>
            </a:r>
            <a:endParaRPr lang="cs-CZ" sz="2000" dirty="0"/>
          </a:p>
          <a:p>
            <a:r>
              <a:rPr lang="cs-CZ" sz="2000" dirty="0" smtClean="0"/>
              <a:t>4.p</a:t>
            </a:r>
          </a:p>
          <a:p>
            <a:r>
              <a:rPr lang="cs-CZ" sz="2000" dirty="0" smtClean="0"/>
              <a:t>2.p.</a:t>
            </a:r>
          </a:p>
          <a:p>
            <a:r>
              <a:rPr lang="cs-CZ" sz="2000" dirty="0" smtClean="0"/>
              <a:t>6.p.</a:t>
            </a:r>
          </a:p>
          <a:p>
            <a:r>
              <a:rPr lang="cs-CZ" sz="2000" dirty="0" smtClean="0"/>
              <a:t>1.p.</a:t>
            </a:r>
          </a:p>
          <a:p>
            <a:r>
              <a:rPr lang="cs-CZ" sz="2000" dirty="0" smtClean="0"/>
              <a:t>4.p.</a:t>
            </a:r>
          </a:p>
          <a:p>
            <a:r>
              <a:rPr lang="cs-CZ" sz="2000" dirty="0" smtClean="0"/>
              <a:t>6.p.</a:t>
            </a:r>
          </a:p>
          <a:p>
            <a:r>
              <a:rPr lang="cs-CZ" sz="2000" dirty="0" smtClean="0"/>
              <a:t>6.p.</a:t>
            </a:r>
          </a:p>
          <a:p>
            <a:r>
              <a:rPr lang="cs-CZ" sz="2000" dirty="0" smtClean="0"/>
              <a:t>4.p.</a:t>
            </a:r>
          </a:p>
          <a:p>
            <a:r>
              <a:rPr lang="cs-CZ" sz="2000" dirty="0" smtClean="0"/>
              <a:t>3.p.</a:t>
            </a:r>
          </a:p>
          <a:p>
            <a:r>
              <a:rPr lang="cs-CZ" sz="2000" dirty="0" smtClean="0"/>
              <a:t>6.p.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09681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/>
              <a:t>Ilustrace </a:t>
            </a:r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498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329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 A PILOTOVÁNÍ</vt:lpstr>
      <vt:lpstr>PODSTATNÁ JMÉNA ROD </vt:lpstr>
      <vt:lpstr>Podstatná jména Číslo </vt:lpstr>
      <vt:lpstr>řešení</vt:lpstr>
      <vt:lpstr>Připomeň si pádové otázky</vt:lpstr>
      <vt:lpstr>Podstatná jména  pád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17</cp:revision>
  <dcterms:created xsi:type="dcterms:W3CDTF">2012-11-14T16:01:55Z</dcterms:created>
  <dcterms:modified xsi:type="dcterms:W3CDTF">2013-09-29T10:27:13Z</dcterms:modified>
</cp:coreProperties>
</file>