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86C7-D557-4C66-9C5B-539EE5F1AC4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FA752-AD48-44C2-8136-130D2BBAB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86C7-D557-4C66-9C5B-539EE5F1AC4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FA752-AD48-44C2-8136-130D2BBAB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86C7-D557-4C66-9C5B-539EE5F1AC4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FA752-AD48-44C2-8136-130D2BBAB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86C7-D557-4C66-9C5B-539EE5F1AC4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FA752-AD48-44C2-8136-130D2BBAB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86C7-D557-4C66-9C5B-539EE5F1AC4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FA752-AD48-44C2-8136-130D2BBAB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86C7-D557-4C66-9C5B-539EE5F1AC4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FA752-AD48-44C2-8136-130D2BBAB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86C7-D557-4C66-9C5B-539EE5F1AC4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FA752-AD48-44C2-8136-130D2BBAB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86C7-D557-4C66-9C5B-539EE5F1AC4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FA752-AD48-44C2-8136-130D2BBAB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86C7-D557-4C66-9C5B-539EE5F1AC4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48FA752-AD48-44C2-8136-130D2BBABE7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86C7-D557-4C66-9C5B-539EE5F1AC4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FA752-AD48-44C2-8136-130D2BBAB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86C7-D557-4C66-9C5B-539EE5F1AC4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FA752-AD48-44C2-8136-130D2BBAB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E8886C7-D557-4C66-9C5B-539EE5F1AC4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48FA752-AD48-44C2-8136-130D2BBABE79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76672"/>
            <a:ext cx="6048672" cy="115212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774632" cy="1152128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10" name="Podnadpis 9"/>
          <p:cNvSpPr>
            <a:spLocks noGrp="1"/>
          </p:cNvSpPr>
          <p:nvPr>
            <p:ph type="subTitle" idx="1"/>
          </p:nvPr>
        </p:nvSpPr>
        <p:spPr>
          <a:xfrm>
            <a:off x="647564" y="1772816"/>
            <a:ext cx="7416824" cy="4896544"/>
          </a:xfrm>
        </p:spPr>
        <p:txBody>
          <a:bodyPr>
            <a:normAutofit/>
          </a:bodyPr>
          <a:lstStyle/>
          <a:p>
            <a:pPr lvl="0" algn="l">
              <a:spcBef>
                <a:spcPts val="0"/>
              </a:spcBef>
            </a:pPr>
            <a:r>
              <a:rPr lang="cs-CZ" sz="1600" b="1" dirty="0">
                <a:solidFill>
                  <a:srgbClr val="00B050"/>
                </a:solidFill>
              </a:rPr>
              <a:t>ZÁKLADNÍ ŠKOLA SLOVAN, KROMĚŘÍŽ, PŘÍSPĚVKOVÁ </a:t>
            </a:r>
            <a:r>
              <a:rPr lang="cs-CZ" sz="1600" b="1" dirty="0" smtClean="0">
                <a:solidFill>
                  <a:srgbClr val="00B050"/>
                </a:solidFill>
              </a:rPr>
              <a:t>ORGANIZACE</a:t>
            </a:r>
            <a:endParaRPr lang="cs-CZ" sz="1600" b="1" dirty="0">
              <a:solidFill>
                <a:srgbClr val="00B050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6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lvl="0" algn="l">
              <a:spcBef>
                <a:spcPts val="0"/>
              </a:spcBef>
            </a:pPr>
            <a:endParaRPr lang="cs-CZ" sz="1600" b="1" dirty="0">
              <a:solidFill>
                <a:srgbClr val="00B050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projekt v rámci vzdělávacího programu</a:t>
            </a: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VZDĚLÁNÍ PRO KONKURENCESCHOPNOST</a:t>
            </a: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ŠABLONA ČÍSLO: III/2</a:t>
            </a: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NÁZEV:  INOVACE A ZKVALITNĚNÍ VÝUKY PROSTŘEDNICTVÍM ICT</a:t>
            </a: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PŘEDMĚT:  </a:t>
            </a:r>
            <a:r>
              <a:rPr lang="cs-CZ" sz="1800" dirty="0" smtClean="0">
                <a:solidFill>
                  <a:prstClr val="black"/>
                </a:solidFill>
              </a:rPr>
              <a:t> český jazyk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ROČNÍK:  </a:t>
            </a:r>
            <a:r>
              <a:rPr lang="cs-CZ" sz="1800" dirty="0" smtClean="0">
                <a:solidFill>
                  <a:prstClr val="black"/>
                </a:solidFill>
              </a:rPr>
              <a:t> pátý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TÉMA: </a:t>
            </a:r>
            <a:r>
              <a:rPr lang="cs-CZ" sz="1800" dirty="0" smtClean="0">
                <a:solidFill>
                  <a:prstClr val="black"/>
                </a:solidFill>
              </a:rPr>
              <a:t>  přídavná jména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AUTOR: </a:t>
            </a:r>
            <a:r>
              <a:rPr lang="cs-CZ" sz="1800" dirty="0" smtClean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Mgr. Táňa </a:t>
            </a:r>
            <a:r>
              <a:rPr lang="cs-CZ" sz="1800" dirty="0" err="1">
                <a:solidFill>
                  <a:prstClr val="black"/>
                </a:solidFill>
              </a:rPr>
              <a:t>Kočířová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DATUM VYTVOŘENÍ: </a:t>
            </a:r>
            <a:r>
              <a:rPr lang="cs-CZ" sz="1800" dirty="0" smtClean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2</a:t>
            </a:r>
            <a:r>
              <a:rPr lang="cs-CZ" sz="1800" dirty="0" smtClean="0">
                <a:solidFill>
                  <a:prstClr val="black"/>
                </a:solidFill>
              </a:rPr>
              <a:t>1.11.2012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sz="2800" b="1" dirty="0" smtClean="0">
                <a:solidFill>
                  <a:srgbClr val="C00000"/>
                </a:solidFill>
              </a:rPr>
              <a:t>VY_32_INOVACE_47_TK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7507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4096"/>
          </a:xfrm>
        </p:spPr>
        <p:txBody>
          <a:bodyPr>
            <a:normAutofit/>
          </a:bodyPr>
          <a:lstStyle/>
          <a:p>
            <a:r>
              <a:rPr lang="cs-CZ" dirty="0" smtClean="0"/>
              <a:t>Anotace a pilotování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Prezentace je určena žákům pátého ročníku, slouží k vysvětlení a procvičení nového učiva o přídavných jménech</a:t>
            </a:r>
          </a:p>
          <a:p>
            <a:endParaRPr lang="cs-CZ" dirty="0"/>
          </a:p>
          <a:p>
            <a:r>
              <a:rPr lang="cs-CZ" dirty="0" smtClean="0"/>
              <a:t>Žáci si připomenuli  kategorie, které se určují u přídavných jmen.</a:t>
            </a:r>
          </a:p>
          <a:p>
            <a:r>
              <a:rPr lang="cs-CZ" dirty="0" smtClean="0"/>
              <a:t>Úkol č.1 pracovali společně na tabuli první tři jména, potom psali samostatně do sešitů</a:t>
            </a:r>
          </a:p>
          <a:p>
            <a:r>
              <a:rPr lang="cs-CZ" dirty="0" smtClean="0"/>
              <a:t>Úkol č.2 společná práce na tabuli, vzájemně se vyvolávali a zapisovali do rámečků</a:t>
            </a:r>
          </a:p>
          <a:p>
            <a:r>
              <a:rPr lang="cs-CZ" dirty="0" smtClean="0"/>
              <a:t>Úkol č.3 práce ve dvojicí, vymyslet k danému obrázku co nejvíce přídavných jmen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0061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 ( adjektiva)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Jsou slova, která označují, </a:t>
            </a:r>
            <a:r>
              <a:rPr lang="cs-CZ" dirty="0" smtClean="0">
                <a:solidFill>
                  <a:srgbClr val="FF0000"/>
                </a:solidFill>
              </a:rPr>
              <a:t>jaký kdo je </a:t>
            </a:r>
            <a:r>
              <a:rPr lang="cs-CZ" dirty="0" smtClean="0"/>
              <a:t>/ </a:t>
            </a:r>
            <a:r>
              <a:rPr lang="cs-CZ" sz="2000" i="1" dirty="0" smtClean="0"/>
              <a:t>modrooký chlapec, veselá dívka, uplakané dítě/,  </a:t>
            </a:r>
            <a:r>
              <a:rPr lang="cs-CZ" sz="2800" dirty="0" smtClean="0">
                <a:solidFill>
                  <a:srgbClr val="FF0000"/>
                </a:solidFill>
              </a:rPr>
              <a:t>jaké co je </a:t>
            </a:r>
            <a:r>
              <a:rPr lang="cs-CZ" sz="2800" i="1" dirty="0" smtClean="0"/>
              <a:t>/ </a:t>
            </a:r>
            <a:r>
              <a:rPr lang="cs-CZ" sz="2000" i="1" dirty="0" smtClean="0"/>
              <a:t>bledý měsíc, hravé kotě, drahý dárek/.</a:t>
            </a:r>
          </a:p>
          <a:p>
            <a:endParaRPr lang="cs-CZ" sz="2000" i="1" dirty="0"/>
          </a:p>
          <a:p>
            <a:r>
              <a:rPr lang="cs-CZ" sz="2800" dirty="0" smtClean="0"/>
              <a:t>Přídavná jména se nazývají proto, že se přidávají k podstatným jménům.</a:t>
            </a:r>
          </a:p>
          <a:p>
            <a:endParaRPr lang="cs-CZ" sz="2800" dirty="0"/>
          </a:p>
          <a:p>
            <a:r>
              <a:rPr lang="cs-CZ" sz="2800" dirty="0" smtClean="0"/>
              <a:t>Ptáme se na ně otázkami 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i="1" dirty="0" smtClean="0">
                <a:solidFill>
                  <a:srgbClr val="FF0000"/>
                </a:solidFill>
              </a:rPr>
              <a:t>jaká?  Který?  Čí?</a:t>
            </a:r>
          </a:p>
          <a:p>
            <a:endParaRPr lang="cs-CZ" sz="2800" i="1" dirty="0">
              <a:solidFill>
                <a:srgbClr val="FF0000"/>
              </a:solidFill>
            </a:endParaRPr>
          </a:p>
          <a:p>
            <a:r>
              <a:rPr lang="cs-CZ" sz="2800" dirty="0" smtClean="0"/>
              <a:t>Dělíme je na </a:t>
            </a:r>
            <a:r>
              <a:rPr lang="cs-CZ" sz="2800" i="1" dirty="0" smtClean="0">
                <a:solidFill>
                  <a:srgbClr val="FF0000"/>
                </a:solidFill>
              </a:rPr>
              <a:t> tvrdá, měkká, přivlastňovací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59576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19256" cy="15144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Kategorie přídavných jmen</a:t>
            </a:r>
            <a:br>
              <a:rPr lang="cs-CZ" sz="2800" dirty="0" smtClean="0"/>
            </a:br>
            <a:r>
              <a:rPr lang="cs-CZ" sz="2800" dirty="0" smtClean="0"/>
              <a:t>rod, číslo, pád</a:t>
            </a:r>
            <a:br>
              <a:rPr lang="cs-CZ" sz="2800" dirty="0" smtClean="0"/>
            </a:br>
            <a:r>
              <a:rPr lang="cs-CZ" sz="2800" dirty="0" smtClean="0"/>
              <a:t>        </a:t>
            </a:r>
            <a:r>
              <a:rPr lang="cs-CZ" sz="2800" dirty="0" smtClean="0">
                <a:solidFill>
                  <a:srgbClr val="FF0000"/>
                </a:solidFill>
              </a:rPr>
              <a:t>doplňte tabulku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6739610"/>
              </p:ext>
            </p:extLst>
          </p:nvPr>
        </p:nvGraphicFramePr>
        <p:xfrm>
          <a:off x="457200" y="1935163"/>
          <a:ext cx="8229600" cy="323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Přídavné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světlých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slunečním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severnímu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čertovské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velký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železného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prudkými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pc\Desktop\plnicí per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446533" cy="446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8838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Druhy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54461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00B0F0"/>
                </a:solidFill>
              </a:rPr>
              <a:t>rod mužský         rod ženský           rod střední</a:t>
            </a:r>
            <a:endParaRPr lang="cs-CZ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 smtClean="0"/>
              <a:t>Vesel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 člověk          vesel</a:t>
            </a:r>
            <a:r>
              <a:rPr lang="cs-CZ" dirty="0" smtClean="0">
                <a:solidFill>
                  <a:srgbClr val="FF0000"/>
                </a:solidFill>
              </a:rPr>
              <a:t>á</a:t>
            </a:r>
            <a:r>
              <a:rPr lang="cs-CZ" dirty="0" smtClean="0"/>
              <a:t> povaha          vesel</a:t>
            </a:r>
            <a:r>
              <a:rPr lang="cs-CZ" dirty="0" smtClean="0">
                <a:solidFill>
                  <a:srgbClr val="FF0000"/>
                </a:solidFill>
              </a:rPr>
              <a:t>é </a:t>
            </a:r>
            <a:r>
              <a:rPr lang="cs-CZ" dirty="0" smtClean="0"/>
              <a:t>zpívání</a:t>
            </a:r>
          </a:p>
          <a:p>
            <a:pPr marL="0" indent="0">
              <a:buNone/>
            </a:pPr>
            <a:r>
              <a:rPr lang="cs-CZ" dirty="0" smtClean="0"/>
              <a:t> Školn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í </a:t>
            </a:r>
            <a:r>
              <a:rPr lang="cs-CZ" dirty="0" smtClean="0"/>
              <a:t>sešit            školn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í</a:t>
            </a:r>
            <a:r>
              <a:rPr lang="cs-CZ" dirty="0" smtClean="0"/>
              <a:t> aktovka         školn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í</a:t>
            </a:r>
            <a:r>
              <a:rPr lang="cs-CZ" dirty="0" smtClean="0"/>
              <a:t> zvonění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Tvrdá </a:t>
            </a:r>
            <a:r>
              <a:rPr lang="cs-CZ" dirty="0" smtClean="0"/>
              <a:t>přídavná jména jsou ty, která mají ve tvarech jednotlivých rodů  v 1. </a:t>
            </a:r>
            <a:r>
              <a:rPr lang="cs-CZ" dirty="0" err="1" smtClean="0"/>
              <a:t>p.č.j</a:t>
            </a:r>
            <a:r>
              <a:rPr lang="cs-CZ" dirty="0" smtClean="0"/>
              <a:t>. koncovky  </a:t>
            </a:r>
            <a:r>
              <a:rPr lang="cs-CZ" dirty="0" smtClean="0">
                <a:solidFill>
                  <a:srgbClr val="FF0000"/>
                </a:solidFill>
              </a:rPr>
              <a:t>-ý, -á, -é .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Měkká </a:t>
            </a:r>
            <a:r>
              <a:rPr lang="cs-CZ" dirty="0" smtClean="0"/>
              <a:t>přídavná jména jsou ty, která mají ve tvarech jednotlivých rodů v 1.p.č.j. koncovky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-í, -í, -í-.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Přivlastňovací </a:t>
            </a:r>
            <a:r>
              <a:rPr lang="cs-CZ" dirty="0" smtClean="0"/>
              <a:t>přídavná jména jsou zakončena v 1.p.č.j. na koncovky </a:t>
            </a:r>
            <a:r>
              <a:rPr lang="cs-CZ" dirty="0" smtClean="0">
                <a:solidFill>
                  <a:srgbClr val="FFC000"/>
                </a:solidFill>
              </a:rPr>
              <a:t> -</a:t>
            </a:r>
            <a:r>
              <a:rPr lang="cs-CZ" dirty="0" err="1" smtClean="0">
                <a:solidFill>
                  <a:srgbClr val="FFC000"/>
                </a:solidFill>
              </a:rPr>
              <a:t>ův</a:t>
            </a:r>
            <a:r>
              <a:rPr lang="cs-CZ" dirty="0" smtClean="0">
                <a:solidFill>
                  <a:srgbClr val="FFC000"/>
                </a:solidFill>
              </a:rPr>
              <a:t>,  -ova, -</a:t>
            </a:r>
            <a:r>
              <a:rPr lang="cs-CZ" dirty="0" err="1" smtClean="0">
                <a:solidFill>
                  <a:srgbClr val="FFC000"/>
                </a:solidFill>
              </a:rPr>
              <a:t>ovo</a:t>
            </a:r>
            <a:r>
              <a:rPr lang="cs-CZ" dirty="0" smtClean="0">
                <a:solidFill>
                  <a:srgbClr val="FFC000"/>
                </a:solidFill>
              </a:rPr>
              <a:t>, </a:t>
            </a:r>
            <a:r>
              <a:rPr lang="cs-CZ" dirty="0" smtClean="0"/>
              <a:t>nebo</a:t>
            </a:r>
            <a:r>
              <a:rPr lang="cs-CZ" dirty="0" smtClean="0">
                <a:solidFill>
                  <a:srgbClr val="FFC000"/>
                </a:solidFill>
              </a:rPr>
              <a:t>  -in, -</a:t>
            </a:r>
            <a:r>
              <a:rPr lang="cs-CZ" dirty="0" err="1" smtClean="0">
                <a:solidFill>
                  <a:srgbClr val="FFC000"/>
                </a:solidFill>
              </a:rPr>
              <a:t>ina</a:t>
            </a:r>
            <a:r>
              <a:rPr lang="cs-CZ" dirty="0" smtClean="0">
                <a:solidFill>
                  <a:srgbClr val="FFC000"/>
                </a:solidFill>
              </a:rPr>
              <a:t>, -</a:t>
            </a:r>
            <a:r>
              <a:rPr lang="cs-CZ" dirty="0" err="1" smtClean="0">
                <a:solidFill>
                  <a:srgbClr val="FFC000"/>
                </a:solidFill>
              </a:rPr>
              <a:t>ino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4454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8353" y="476672"/>
            <a:ext cx="8229600" cy="1152128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        Roztřiď tyto slova podle druhu přídavných jmen: </a:t>
            </a:r>
            <a:r>
              <a:rPr lang="cs-CZ" sz="2400" i="1" dirty="0" smtClean="0"/>
              <a:t>růžový, včelí, blízký, královy, tvrdohlavý, otcova, rozbité, cizí, bílých, zdvořilá, holubí, strýčkův, denním, pražští, sedlákovy, krokodýlí, štíhlá, toulavé, houslový, žabí</a:t>
            </a:r>
            <a:endParaRPr lang="cs-CZ" sz="24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</a:t>
            </a:r>
            <a:r>
              <a:rPr lang="cs-CZ" dirty="0" smtClean="0">
                <a:solidFill>
                  <a:srgbClr val="7030A0"/>
                </a:solidFill>
              </a:rPr>
              <a:t>tvrdé                      měkké                    přivlastňovací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2636912"/>
            <a:ext cx="2016224" cy="338437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707904" y="2663342"/>
            <a:ext cx="2016224" cy="335794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432616" y="2636912"/>
            <a:ext cx="1955807" cy="338437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pc\Desktop\plnicí per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32309" y="1879032"/>
            <a:ext cx="590550" cy="59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6387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86409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Ke každému obrázku dopiš přídavná jména, která charakterizují  dané podstatné jméno  </a:t>
            </a:r>
            <a:endParaRPr lang="cs-CZ" sz="2400" dirty="0"/>
          </a:p>
        </p:txBody>
      </p:sp>
      <p:pic>
        <p:nvPicPr>
          <p:cNvPr id="4098" name="Picture 2" descr="C:\Users\pc\AppData\Local\Microsoft\Windows\Temporary Internet Files\Content.IE5\2CA5F52J\MP90044219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16" y="1747098"/>
            <a:ext cx="1484671" cy="989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940" y="1490505"/>
            <a:ext cx="1490921" cy="1201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6843" y="1700808"/>
            <a:ext cx="1249078" cy="1180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\AppData\Local\Microsoft\Windows\Temporary Internet Files\Content.IE5\X3RRE5FT\MP9004448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565549"/>
            <a:ext cx="1591072" cy="1228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c\AppData\Local\Microsoft\Windows\Temporary Internet Files\Content.IE5\2CA5F52J\MC9004108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2336" y="3371178"/>
            <a:ext cx="1398091" cy="1557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4085" y="3000509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pc\AppData\Local\Microsoft\Windows\Temporary Internet Files\Content.IE5\X3RRE5FT\MC9004238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9452" y="5269115"/>
            <a:ext cx="967415" cy="1068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pc\AppData\Local\Microsoft\Windows\Temporary Internet Files\Content.IE5\UL5GJQRD\MC9004380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678" y="4613051"/>
            <a:ext cx="886880" cy="1368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pc\AppData\Local\Microsoft\Windows\Temporary Internet Files\Content.IE5\X3RRE5FT\MP90039953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951187"/>
            <a:ext cx="949815" cy="1424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5112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 Roztřiď tyto slova podle druhu přídavných jmen: </a:t>
            </a:r>
            <a:r>
              <a:rPr lang="cs-CZ" dirty="0">
                <a:solidFill>
                  <a:srgbClr val="FF0000"/>
                </a:solidFill>
              </a:rPr>
              <a:t>růžový</a:t>
            </a:r>
            <a:r>
              <a:rPr lang="cs-CZ" dirty="0"/>
              <a:t>,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včelí</a:t>
            </a:r>
            <a:r>
              <a:rPr lang="cs-CZ" dirty="0"/>
              <a:t>,</a:t>
            </a:r>
            <a:r>
              <a:rPr lang="cs-CZ" dirty="0">
                <a:solidFill>
                  <a:srgbClr val="FF0000"/>
                </a:solidFill>
              </a:rPr>
              <a:t> blízký</a:t>
            </a:r>
            <a:r>
              <a:rPr lang="cs-CZ" dirty="0"/>
              <a:t>, </a:t>
            </a:r>
            <a:r>
              <a:rPr lang="cs-CZ" dirty="0">
                <a:solidFill>
                  <a:schemeClr val="accent3"/>
                </a:solidFill>
              </a:rPr>
              <a:t>královy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tvrdohlavý</a:t>
            </a:r>
            <a:r>
              <a:rPr lang="cs-CZ" dirty="0"/>
              <a:t>, </a:t>
            </a:r>
            <a:r>
              <a:rPr lang="cs-CZ" dirty="0">
                <a:solidFill>
                  <a:schemeClr val="accent3"/>
                </a:solidFill>
              </a:rPr>
              <a:t>otcova, </a:t>
            </a:r>
            <a:r>
              <a:rPr lang="cs-CZ" dirty="0">
                <a:solidFill>
                  <a:srgbClr val="FF0000"/>
                </a:solidFill>
              </a:rPr>
              <a:t>rozbité</a:t>
            </a:r>
            <a:r>
              <a:rPr lang="cs-CZ" dirty="0"/>
              <a:t>,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cizí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bílých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zdvořilá</a:t>
            </a:r>
            <a:r>
              <a:rPr lang="cs-CZ" dirty="0"/>
              <a:t>,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holubí</a:t>
            </a:r>
            <a:r>
              <a:rPr lang="cs-CZ" dirty="0"/>
              <a:t>,</a:t>
            </a:r>
            <a:r>
              <a:rPr lang="cs-CZ" dirty="0">
                <a:solidFill>
                  <a:schemeClr val="accent3"/>
                </a:solidFill>
              </a:rPr>
              <a:t> strýčkův</a:t>
            </a:r>
            <a:r>
              <a:rPr lang="cs-CZ" dirty="0"/>
              <a:t>,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denním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pražští</a:t>
            </a:r>
            <a:r>
              <a:rPr lang="cs-CZ" dirty="0"/>
              <a:t>, </a:t>
            </a:r>
            <a:r>
              <a:rPr lang="cs-CZ" dirty="0">
                <a:solidFill>
                  <a:schemeClr val="accent3"/>
                </a:solidFill>
              </a:rPr>
              <a:t>sedlákovy,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krokodýlí, </a:t>
            </a:r>
            <a:r>
              <a:rPr lang="cs-CZ" dirty="0">
                <a:solidFill>
                  <a:srgbClr val="FF0000"/>
                </a:solidFill>
              </a:rPr>
              <a:t>štíhlá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toulavé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houslový</a:t>
            </a:r>
            <a:r>
              <a:rPr lang="cs-CZ" dirty="0"/>
              <a:t>,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žabí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   </a:t>
            </a:r>
            <a:r>
              <a:rPr lang="cs-CZ" dirty="0" smtClean="0">
                <a:solidFill>
                  <a:srgbClr val="FF0000"/>
                </a:solidFill>
              </a:rPr>
              <a:t>tvrdé                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měkké              </a:t>
            </a:r>
            <a:r>
              <a:rPr lang="cs-CZ" dirty="0" smtClean="0">
                <a:solidFill>
                  <a:schemeClr val="accent3"/>
                </a:solidFill>
              </a:rPr>
              <a:t> přivlastňovací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115616" y="4509120"/>
            <a:ext cx="720080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563888" y="4509120"/>
            <a:ext cx="720080" cy="648072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866897" y="4515513"/>
            <a:ext cx="714012" cy="652232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164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/>
              <a:t>Klipart</a:t>
            </a:r>
            <a:r>
              <a:rPr lang="cs-CZ" dirty="0" smtClean="0"/>
              <a:t>, http</a:t>
            </a:r>
            <a:r>
              <a:rPr lang="cs-CZ" dirty="0"/>
              <a:t>://</a:t>
            </a:r>
            <a:r>
              <a:rPr lang="cs-CZ" dirty="0" smtClean="0"/>
              <a:t>office.microsoft.com</a:t>
            </a:r>
            <a:r>
              <a:rPr lang="cs-CZ" dirty="0"/>
              <a:t>/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922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141</TotalTime>
  <Words>446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 a pilotování</vt:lpstr>
      <vt:lpstr>Přídavná jména ( adjektiva)</vt:lpstr>
      <vt:lpstr>Kategorie přídavných jmen rod, číslo, pád         doplňte tabulku</vt:lpstr>
      <vt:lpstr>Druhy přídavných jmen</vt:lpstr>
      <vt:lpstr>        Roztřiď tyto slova podle druhu přídavných jmen: růžový, včelí, blízký, královy, tvrdohlavý, otcova, rozbité, cizí, bílých, zdvořilá, holubí, strýčkův, denním, pražští, sedlákovy, krokodýlí, štíhlá, toulavé, houslový, žabí</vt:lpstr>
      <vt:lpstr>Ke každému obrázku dopiš přídavná jména, která charakterizují  dané podstatné jméno  </vt:lpstr>
      <vt:lpstr>Řešení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 Koláčková</cp:lastModifiedBy>
  <cp:revision>15</cp:revision>
  <dcterms:created xsi:type="dcterms:W3CDTF">2012-11-19T15:20:00Z</dcterms:created>
  <dcterms:modified xsi:type="dcterms:W3CDTF">2013-05-14T05:45:36Z</dcterms:modified>
</cp:coreProperties>
</file>