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133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2"/>
      </p:bgRef>
    </p:bg>
    <p:spTree>
      <p:nvGrpSpPr>
        <p:cNvPr id="1" name=""/>
        <p:cNvGrpSpPr/>
        <p:nvPr/>
      </p:nvGrpSpPr>
      <p:grpSpPr>
        <a:xfrm>
          <a:off x="0" y="0"/>
          <a:ext cx="0" cy="0"/>
          <a:chOff x="0" y="0"/>
          <a:chExt cx="0" cy="0"/>
        </a:xfrm>
      </p:grpSpPr>
      <p:sp>
        <p:nvSpPr>
          <p:cNvPr id="15" name="Obdélní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élník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élní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élník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élník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Podnadpis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p:txBody>
          <a:bodyPr/>
          <a:lstStyle/>
          <a:p>
            <a:fld id="{AE511A86-A439-41E3-85A8-578D0BF43FC7}" type="datetimeFigureOut">
              <a:rPr lang="cs-CZ" smtClean="0"/>
              <a:t>14.5.2013</a:t>
            </a:fld>
            <a:endParaRPr lang="cs-CZ"/>
          </a:p>
        </p:txBody>
      </p:sp>
      <p:sp>
        <p:nvSpPr>
          <p:cNvPr id="17" name="Zástupný symbol pro zápatí 16"/>
          <p:cNvSpPr>
            <a:spLocks noGrp="1"/>
          </p:cNvSpPr>
          <p:nvPr>
            <p:ph type="ftr" sz="quarter" idx="11"/>
          </p:nvPr>
        </p:nvSpPr>
        <p:spPr/>
        <p:txBody>
          <a:bodyPr/>
          <a:lstStyle/>
          <a:p>
            <a:endParaRPr lang="cs-CZ"/>
          </a:p>
        </p:txBody>
      </p:sp>
      <p:sp>
        <p:nvSpPr>
          <p:cNvPr id="7" name="Přímá spojnice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bdélník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á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á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Zástupný symbol pro číslo snímku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090F2DE-CE9D-48BA-8137-AC831DDB57B5}" type="slidenum">
              <a:rPr lang="cs-CZ" smtClean="0"/>
              <a:t>‹#›</a:t>
            </a:fld>
            <a:endParaRPr lang="cs-CZ"/>
          </a:p>
        </p:txBody>
      </p:sp>
      <p:sp>
        <p:nvSpPr>
          <p:cNvPr id="8" name="Nadpis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solidFill>
                  <a:schemeClr val="accent3">
                    <a:shade val="75000"/>
                  </a:schemeClr>
                </a:solidFill>
              </a:defRPr>
            </a:lvl1pPr>
          </a:lstStyle>
          <a:p>
            <a:r>
              <a:rPr kumimoji="0" lang="cs-CZ" smtClean="0"/>
              <a:t>Kliknutím lze upravit styl.</a:t>
            </a:r>
            <a:endParaRPr kumimoji="0" lang="en-US"/>
          </a:p>
        </p:txBody>
      </p:sp>
      <p:sp>
        <p:nvSpPr>
          <p:cNvPr id="4" name="Zástupný symbol pro datum 3"/>
          <p:cNvSpPr>
            <a:spLocks noGrp="1"/>
          </p:cNvSpPr>
          <p:nvPr>
            <p:ph type="dt" sz="half" idx="10"/>
          </p:nvPr>
        </p:nvSpPr>
        <p:spPr/>
        <p:txBody>
          <a:bodyPr/>
          <a:lstStyle/>
          <a:p>
            <a:fld id="{AE511A86-A439-41E3-85A8-578D0BF43FC7}"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a:xfrm>
            <a:off x="4361688" y="1026372"/>
            <a:ext cx="457200" cy="441325"/>
          </a:xfrm>
        </p:spPr>
        <p:txBody>
          <a:bodyPr/>
          <a:lstStyle/>
          <a:p>
            <a:fld id="{3090F2DE-CE9D-48BA-8137-AC831DDB57B5}" type="slidenum">
              <a:rPr lang="cs-CZ" smtClean="0"/>
              <a:t>‹#›</a:t>
            </a:fld>
            <a:endParaRPr lang="cs-CZ"/>
          </a:p>
        </p:txBody>
      </p:sp>
      <p:sp>
        <p:nvSpPr>
          <p:cNvPr id="8" name="Zástupný symbol pro obsah 7"/>
          <p:cNvSpPr>
            <a:spLocks noGrp="1"/>
          </p:cNvSpPr>
          <p:nvPr>
            <p:ph sz="quarter" idx="1"/>
          </p:nvPr>
        </p:nvSpPr>
        <p:spPr>
          <a:xfrm>
            <a:off x="301752" y="1527048"/>
            <a:ext cx="850392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1"/>
      </p:bgRef>
    </p:bg>
    <p:spTree>
      <p:nvGrpSpPr>
        <p:cNvPr id="1" name=""/>
        <p:cNvGrpSpPr/>
        <p:nvPr/>
      </p:nvGrpSpPr>
      <p:grpSpPr>
        <a:xfrm>
          <a:off x="0" y="0"/>
          <a:ext cx="0" cy="0"/>
          <a:chOff x="0" y="0"/>
          <a:chExt cx="0" cy="0"/>
        </a:xfrm>
      </p:grpSpPr>
      <p:sp>
        <p:nvSpPr>
          <p:cNvPr id="17" name="Obdélní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Obdélní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élník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élník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élník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élník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Zástupný symbol pro text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13" name="Obdélník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Obdélník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Zástupný symbol pro zápatí 4"/>
          <p:cNvSpPr>
            <a:spLocks noGrp="1"/>
          </p:cNvSpPr>
          <p:nvPr>
            <p:ph type="ftr" sz="quarter" idx="11"/>
          </p:nvPr>
        </p:nvSpPr>
        <p:spPr/>
        <p:txBody>
          <a:bodyPr/>
          <a:lstStyle/>
          <a:p>
            <a:endParaRPr lang="cs-CZ"/>
          </a:p>
        </p:txBody>
      </p:sp>
      <p:sp>
        <p:nvSpPr>
          <p:cNvPr id="4" name="Zástupný symbol pro datum 3"/>
          <p:cNvSpPr>
            <a:spLocks noGrp="1"/>
          </p:cNvSpPr>
          <p:nvPr>
            <p:ph type="dt" sz="half" idx="10"/>
          </p:nvPr>
        </p:nvSpPr>
        <p:spPr/>
        <p:txBody>
          <a:bodyPr/>
          <a:lstStyle/>
          <a:p>
            <a:fld id="{AE511A86-A439-41E3-85A8-578D0BF43FC7}" type="datetimeFigureOut">
              <a:rPr lang="cs-CZ" smtClean="0"/>
              <a:t>14.5.2013</a:t>
            </a:fld>
            <a:endParaRPr lang="cs-CZ"/>
          </a:p>
        </p:txBody>
      </p:sp>
      <p:sp>
        <p:nvSpPr>
          <p:cNvPr id="8" name="Přímá spojnice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á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á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090F2DE-CE9D-48BA-8137-AC831DDB57B5}" type="slidenum">
              <a:rPr lang="cs-CZ" smtClean="0"/>
              <a:t>‹#›</a:t>
            </a:fld>
            <a:endParaRPr lang="cs-CZ"/>
          </a:p>
        </p:txBody>
      </p:sp>
      <p:sp>
        <p:nvSpPr>
          <p:cNvPr id="2" name="Nadpis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301752" y="228600"/>
            <a:ext cx="8534400" cy="758952"/>
          </a:xfrm>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a:xfrm>
            <a:off x="5791200" y="6409944"/>
            <a:ext cx="3044952" cy="365760"/>
          </a:xfrm>
        </p:spPr>
        <p:txBody>
          <a:bodyPr/>
          <a:lstStyle/>
          <a:p>
            <a:fld id="{AE511A86-A439-41E3-85A8-578D0BF43FC7}" type="datetimeFigureOut">
              <a:rPr lang="cs-CZ" smtClean="0"/>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090F2DE-CE9D-48BA-8137-AC831DDB57B5}" type="slidenum">
              <a:rPr lang="cs-CZ" smtClean="0"/>
              <a:t>‹#›</a:t>
            </a:fld>
            <a:endParaRPr lang="cs-CZ"/>
          </a:p>
        </p:txBody>
      </p:sp>
      <p:sp>
        <p:nvSpPr>
          <p:cNvPr id="8" name="Přímá spojnice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Zástupný symbol pro obsah 9"/>
          <p:cNvSpPr>
            <a:spLocks noGrp="1"/>
          </p:cNvSpPr>
          <p:nvPr>
            <p:ph sz="half" idx="1"/>
          </p:nvPr>
        </p:nvSpPr>
        <p:spPr>
          <a:xfrm>
            <a:off x="301752" y="1371600"/>
            <a:ext cx="4038600" cy="4681728"/>
          </a:xfrm>
        </p:spPr>
        <p:txBody>
          <a:bodyPr/>
          <a:lstStyle>
            <a:lvl1pPr>
              <a:defRPr sz="2500"/>
            </a:lvl1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obsah 11"/>
          <p:cNvSpPr>
            <a:spLocks noGrp="1"/>
          </p:cNvSpPr>
          <p:nvPr>
            <p:ph sz="half" idx="2"/>
          </p:nvPr>
        </p:nvSpPr>
        <p:spPr>
          <a:xfrm>
            <a:off x="4800600" y="1371600"/>
            <a:ext cx="4038600" cy="4681728"/>
          </a:xfrm>
        </p:spPr>
        <p:txBody>
          <a:bodyPr/>
          <a:lstStyle>
            <a:lvl1pPr>
              <a:defRPr sz="2500"/>
            </a:lvl1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1">
        <a:schemeClr val="bg2"/>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Obdélník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élní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Obdélník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Obdélník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Obdélník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bdélník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Zástupný symbol pro text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7" name="Zástupný symbol pro datum 6"/>
          <p:cNvSpPr>
            <a:spLocks noGrp="1"/>
          </p:cNvSpPr>
          <p:nvPr>
            <p:ph type="dt" sz="half" idx="10"/>
          </p:nvPr>
        </p:nvSpPr>
        <p:spPr/>
        <p:txBody>
          <a:bodyPr/>
          <a:lstStyle/>
          <a:p>
            <a:fld id="{AE511A86-A439-41E3-85A8-578D0BF43FC7}" type="datetimeFigureOut">
              <a:rPr lang="cs-CZ" smtClean="0"/>
              <a:t>14.5.2013</a:t>
            </a:fld>
            <a:endParaRPr lang="cs-CZ"/>
          </a:p>
        </p:txBody>
      </p:sp>
      <p:sp>
        <p:nvSpPr>
          <p:cNvPr id="8" name="Zástupný symbol pro zápatí 7"/>
          <p:cNvSpPr>
            <a:spLocks noGrp="1"/>
          </p:cNvSpPr>
          <p:nvPr>
            <p:ph type="ftr" sz="quarter" idx="11"/>
          </p:nvPr>
        </p:nvSpPr>
        <p:spPr>
          <a:xfrm>
            <a:off x="304800" y="6409944"/>
            <a:ext cx="3581400" cy="365760"/>
          </a:xfrm>
        </p:spPr>
        <p:txBody>
          <a:bodyPr/>
          <a:lstStyle/>
          <a:p>
            <a:endParaRPr lang="cs-CZ"/>
          </a:p>
        </p:txBody>
      </p:sp>
      <p:sp>
        <p:nvSpPr>
          <p:cNvPr id="15" name="Přímá spojnice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Obdélník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Zástupný symbol pro obsah 23"/>
          <p:cNvSpPr>
            <a:spLocks noGrp="1"/>
          </p:cNvSpPr>
          <p:nvPr>
            <p:ph sz="quarter" idx="2"/>
          </p:nvPr>
        </p:nvSpPr>
        <p:spPr>
          <a:xfrm>
            <a:off x="301752" y="2471383"/>
            <a:ext cx="4041648" cy="3818404"/>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6" name="Zástupný symbol pro obsah 25"/>
          <p:cNvSpPr>
            <a:spLocks noGrp="1"/>
          </p:cNvSpPr>
          <p:nvPr>
            <p:ph sz="quarter" idx="4"/>
          </p:nvPr>
        </p:nvSpPr>
        <p:spPr>
          <a:xfrm>
            <a:off x="4800600" y="2471383"/>
            <a:ext cx="4038600" cy="382219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Ová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á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Zástupný symbol pro číslo snímku 8"/>
          <p:cNvSpPr>
            <a:spLocks noGrp="1"/>
          </p:cNvSpPr>
          <p:nvPr>
            <p:ph type="sldNum" sz="quarter" idx="12"/>
          </p:nvPr>
        </p:nvSpPr>
        <p:spPr>
          <a:xfrm>
            <a:off x="4343400" y="1042416"/>
            <a:ext cx="457200" cy="441325"/>
          </a:xfrm>
        </p:spPr>
        <p:txBody>
          <a:bodyPr/>
          <a:lstStyle>
            <a:lvl1pPr algn="ctr">
              <a:defRPr/>
            </a:lvl1pPr>
          </a:lstStyle>
          <a:p>
            <a:fld id="{3090F2DE-CE9D-48BA-8137-AC831DDB57B5}" type="slidenum">
              <a:rPr lang="cs-CZ" smtClean="0"/>
              <a:t>‹#›</a:t>
            </a:fld>
            <a:endParaRPr lang="cs-CZ"/>
          </a:p>
        </p:txBody>
      </p:sp>
      <p:sp>
        <p:nvSpPr>
          <p:cNvPr id="23" name="Nadpis 22"/>
          <p:cNvSpPr>
            <a:spLocks noGrp="1"/>
          </p:cNvSpPr>
          <p:nvPr>
            <p:ph type="title"/>
          </p:nvPr>
        </p:nvSpPr>
        <p:spPr/>
        <p:txBody>
          <a:bodyPr rtlCol="0" anchor="b" anchorCtr="0"/>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p>
            <a:fld id="{AE511A86-A439-41E3-85A8-578D0BF43FC7}" type="datetimeFigureOut">
              <a:rPr lang="cs-CZ" smtClean="0"/>
              <a:t>14.5.2013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a:xfrm>
            <a:off x="4343400" y="1036020"/>
            <a:ext cx="457200" cy="441325"/>
          </a:xfrm>
        </p:spPr>
        <p:txBody>
          <a:bodyPr/>
          <a:lstStyle/>
          <a:p>
            <a:fld id="{3090F2DE-CE9D-48BA-8137-AC831DDB57B5}"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7" name="Obdélní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élník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Obdélník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élník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Obdélník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Obdélník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Zástupný symbol pro datum 1"/>
          <p:cNvSpPr>
            <a:spLocks noGrp="1"/>
          </p:cNvSpPr>
          <p:nvPr>
            <p:ph type="dt" sz="half" idx="10"/>
          </p:nvPr>
        </p:nvSpPr>
        <p:spPr/>
        <p:txBody>
          <a:bodyPr/>
          <a:lstStyle/>
          <a:p>
            <a:fld id="{AE511A86-A439-41E3-85A8-578D0BF43FC7}" type="datetimeFigureOut">
              <a:rPr lang="cs-CZ" smtClean="0"/>
              <a:t>14.5.2013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a:xfrm>
            <a:off x="4267200" y="6324600"/>
            <a:ext cx="609600" cy="441324"/>
          </a:xfrm>
        </p:spPr>
        <p:txBody>
          <a:bodyPr/>
          <a:lstStyle>
            <a:lvl1pPr>
              <a:defRPr>
                <a:solidFill>
                  <a:srgbClr val="FFFFFF"/>
                </a:solidFill>
              </a:defRPr>
            </a:lvl1pPr>
          </a:lstStyle>
          <a:p>
            <a:fld id="{3090F2DE-CE9D-48BA-8137-AC831DDB57B5}"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9" name="Obdélník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Obdélní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élník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élník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Obdélní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Obdélník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Obdélník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Přímá spojnice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Zástupný symbol pro obsah 19"/>
          <p:cNvSpPr>
            <a:spLocks noGrp="1"/>
          </p:cNvSpPr>
          <p:nvPr>
            <p:ph sz="quarter" idx="1"/>
          </p:nvPr>
        </p:nvSpPr>
        <p:spPr>
          <a:xfrm>
            <a:off x="3124200" y="685800"/>
            <a:ext cx="5638800" cy="5410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Ová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á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Zástupný symbol pro číslo snímku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3090F2DE-CE9D-48BA-8137-AC831DDB57B5}" type="slidenum">
              <a:rPr lang="cs-CZ" smtClean="0"/>
              <a:t>‹#›</a:t>
            </a:fld>
            <a:endParaRPr lang="cs-CZ"/>
          </a:p>
        </p:txBody>
      </p:sp>
      <p:sp>
        <p:nvSpPr>
          <p:cNvPr id="21" name="Obdélník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Zástupný symbol pro datum 4"/>
          <p:cNvSpPr>
            <a:spLocks noGrp="1"/>
          </p:cNvSpPr>
          <p:nvPr>
            <p:ph type="dt" sz="half" idx="10"/>
          </p:nvPr>
        </p:nvSpPr>
        <p:spPr/>
        <p:txBody>
          <a:bodyPr/>
          <a:lstStyle/>
          <a:p>
            <a:fld id="{AE511A86-A439-41E3-85A8-578D0BF43FC7}" type="datetimeFigureOut">
              <a:rPr lang="cs-CZ" smtClean="0"/>
              <a:t>14.5.2013</a:t>
            </a:fld>
            <a:endParaRPr lang="cs-CZ"/>
          </a:p>
        </p:txBody>
      </p:sp>
      <p:sp>
        <p:nvSpPr>
          <p:cNvPr id="6" name="Zástupný symbol pro zápatí 5"/>
          <p:cNvSpPr>
            <a:spLocks noGrp="1"/>
          </p:cNvSpPr>
          <p:nvPr>
            <p:ph type="ftr" sz="quarter" idx="11"/>
          </p:nvPr>
        </p:nvSpPr>
        <p:spPr>
          <a:xfrm>
            <a:off x="301752" y="6410848"/>
            <a:ext cx="3383280" cy="365760"/>
          </a:xfrm>
        </p:spPr>
        <p:txBody>
          <a:bodyPr/>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1" name="Přímá spojnice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Obdélní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élník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Obdélník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élní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Obdélník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élník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bdélník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á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á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Zástupný symbol pro číslo snímku 6"/>
          <p:cNvSpPr>
            <a:spLocks noGrp="1"/>
          </p:cNvSpPr>
          <p:nvPr>
            <p:ph type="sldNum" sz="quarter" idx="12"/>
          </p:nvPr>
        </p:nvSpPr>
        <p:spPr>
          <a:xfrm>
            <a:off x="1371600" y="312738"/>
            <a:ext cx="457200" cy="441325"/>
          </a:xfrm>
        </p:spPr>
        <p:txBody>
          <a:bodyPr/>
          <a:lstStyle/>
          <a:p>
            <a:fld id="{3090F2DE-CE9D-48BA-8137-AC831DDB57B5}" type="slidenum">
              <a:rPr lang="cs-CZ" smtClean="0"/>
              <a:t>‹#›</a:t>
            </a:fld>
            <a:endParaRPr lang="cs-CZ"/>
          </a:p>
        </p:txBody>
      </p:sp>
      <p:sp>
        <p:nvSpPr>
          <p:cNvPr id="2" name="Nadpis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3000375" y="609600"/>
            <a:ext cx="5867400" cy="4267200"/>
          </a:xfrm>
        </p:spPr>
        <p:txBody>
          <a:bodyPr/>
          <a:lstStyle>
            <a:lvl1pPr marL="0" indent="0">
              <a:buNone/>
              <a:defRPr sz="3200"/>
            </a:lvl1pPr>
          </a:lstStyle>
          <a:p>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22" name="Obdélník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Zástupný symbol pro datum 4"/>
          <p:cNvSpPr>
            <a:spLocks noGrp="1"/>
          </p:cNvSpPr>
          <p:nvPr>
            <p:ph type="dt" sz="half" idx="10"/>
          </p:nvPr>
        </p:nvSpPr>
        <p:spPr>
          <a:xfrm>
            <a:off x="5788152" y="6404984"/>
            <a:ext cx="3044952" cy="365760"/>
          </a:xfrm>
        </p:spPr>
        <p:txBody>
          <a:bodyPr/>
          <a:lstStyle/>
          <a:p>
            <a:fld id="{AE511A86-A439-41E3-85A8-578D0BF43FC7}" type="datetimeFigureOut">
              <a:rPr lang="cs-CZ" smtClean="0"/>
              <a:t>14.5.2013</a:t>
            </a:fld>
            <a:endParaRPr lang="cs-CZ"/>
          </a:p>
        </p:txBody>
      </p:sp>
      <p:sp>
        <p:nvSpPr>
          <p:cNvPr id="6" name="Zástupný symbol pro zápatí 5"/>
          <p:cNvSpPr>
            <a:spLocks noGrp="1"/>
          </p:cNvSpPr>
          <p:nvPr>
            <p:ph type="ftr" sz="quarter" idx="11"/>
          </p:nvPr>
        </p:nvSpPr>
        <p:spPr>
          <a:xfrm>
            <a:off x="301752" y="6410848"/>
            <a:ext cx="3584448" cy="365760"/>
          </a:xfrm>
        </p:spPr>
        <p:txBody>
          <a:bodyPr/>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AE511A86-A439-41E3-85A8-578D0BF43FC7}"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090F2DE-CE9D-48BA-8137-AC831DDB57B5}"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bg>
      <p:bgRef idx="1001">
        <a:schemeClr val="bg2"/>
      </p:bgRef>
    </p:bg>
    <p:spTree>
      <p:nvGrpSpPr>
        <p:cNvPr id="1" name=""/>
        <p:cNvGrpSpPr/>
        <p:nvPr/>
      </p:nvGrpSpPr>
      <p:grpSpPr>
        <a:xfrm>
          <a:off x="0" y="0"/>
          <a:ext cx="0" cy="0"/>
          <a:chOff x="0" y="0"/>
          <a:chExt cx="0" cy="0"/>
        </a:xfrm>
      </p:grpSpPr>
      <p:sp>
        <p:nvSpPr>
          <p:cNvPr id="7" name="Obdélní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élník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élník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Obdélník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Obdélník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élník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Přímá spojnice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á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á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a:off x="6915912" y="3009901"/>
            <a:ext cx="457200" cy="441325"/>
          </a:xfrm>
        </p:spPr>
        <p:txBody>
          <a:bodyPr/>
          <a:lstStyle/>
          <a:p>
            <a:fld id="{3090F2DE-CE9D-48BA-8137-AC831DDB57B5}" type="slidenum">
              <a:rPr lang="cs-CZ" smtClean="0"/>
              <a:t>‹#›</a:t>
            </a:fld>
            <a:endParaRPr lang="cs-CZ"/>
          </a:p>
        </p:txBody>
      </p:sp>
      <p:sp>
        <p:nvSpPr>
          <p:cNvPr id="3" name="Zástupný symbol pro svislý text 2"/>
          <p:cNvSpPr>
            <a:spLocks noGrp="1"/>
          </p:cNvSpPr>
          <p:nvPr>
            <p:ph type="body" orient="vert" idx="1"/>
          </p:nvPr>
        </p:nvSpPr>
        <p:spPr>
          <a:xfrm>
            <a:off x="304800" y="304800"/>
            <a:ext cx="6553200" cy="5821366"/>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AE511A86-A439-41E3-85A8-578D0BF43FC7}"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2" name="Svislý nadpis 1"/>
          <p:cNvSpPr>
            <a:spLocks noGrp="1"/>
          </p:cNvSpPr>
          <p:nvPr>
            <p:ph type="title" orient="vert"/>
          </p:nvPr>
        </p:nvSpPr>
        <p:spPr>
          <a:xfrm>
            <a:off x="7391400" y="304801"/>
            <a:ext cx="1447800" cy="5851525"/>
          </a:xfrm>
        </p:spPr>
        <p:txBody>
          <a:bodyPr vert="eaVert"/>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Obdélník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élník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élní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élník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élník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Zástupný symbol pro datum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E511A86-A439-41E3-85A8-578D0BF43FC7}" type="datetimeFigureOut">
              <a:rPr lang="cs-CZ" smtClean="0"/>
              <a:t>14.5.2013</a:t>
            </a:fld>
            <a:endParaRPr lang="cs-CZ"/>
          </a:p>
        </p:txBody>
      </p:sp>
      <p:sp>
        <p:nvSpPr>
          <p:cNvPr id="3" name="Zástupný symbol pro zápatí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cs-CZ"/>
          </a:p>
        </p:txBody>
      </p:sp>
      <p:sp>
        <p:nvSpPr>
          <p:cNvPr id="8" name="Obdélník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Přímá spojnice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á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á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Zástupný symbol pro číslo snímku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3090F2DE-CE9D-48BA-8137-AC831DDB57B5}" type="slidenum">
              <a:rPr lang="cs-CZ" smtClean="0"/>
              <a:t>‹#›</a:t>
            </a:fld>
            <a:endParaRPr lang="cs-CZ"/>
          </a:p>
        </p:txBody>
      </p:sp>
      <p:sp>
        <p:nvSpPr>
          <p:cNvPr id="22" name="Zástupný symbol pro nadpis 21"/>
          <p:cNvSpPr>
            <a:spLocks noGrp="1"/>
          </p:cNvSpPr>
          <p:nvPr>
            <p:ph type="title"/>
          </p:nvPr>
        </p:nvSpPr>
        <p:spPr>
          <a:xfrm>
            <a:off x="301752" y="228600"/>
            <a:ext cx="8534400" cy="758952"/>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827584" y="2276872"/>
            <a:ext cx="7560840" cy="4149080"/>
          </a:xfrm>
        </p:spPr>
        <p:txBody>
          <a:bodyPr>
            <a:normAutofit fontScale="92500" lnSpcReduction="10000"/>
          </a:bodyPr>
          <a:lstStyle/>
          <a:p>
            <a:pPr lvl="0" algn="l">
              <a:spcBef>
                <a:spcPts val="600"/>
              </a:spcBef>
              <a:buClr>
                <a:srgbClr val="FE8637"/>
              </a:buClr>
              <a:buSzPct val="70000"/>
            </a:pPr>
            <a:r>
              <a:rPr lang="cs-CZ" sz="1200" b="1" dirty="0">
                <a:solidFill>
                  <a:srgbClr val="00B050"/>
                </a:solidFill>
                <a:latin typeface="Century Schoolbook"/>
              </a:rPr>
              <a:t>ZÁKLADNÍ ŠKOLA SLOVAN, KROMĚŘÍŽ, PŘÍSPĚVKOVÁ ORGANIZACE</a:t>
            </a:r>
          </a:p>
          <a:p>
            <a:pPr lvl="0" algn="l">
              <a:spcBef>
                <a:spcPts val="600"/>
              </a:spcBef>
              <a:buClr>
                <a:srgbClr val="FE8637"/>
              </a:buClr>
              <a:buSzPct val="70000"/>
            </a:pPr>
            <a:r>
              <a:rPr lang="cs-CZ" sz="1200" b="1" dirty="0">
                <a:solidFill>
                  <a:srgbClr val="00B050"/>
                </a:solidFill>
                <a:latin typeface="Century Schoolbook"/>
              </a:rPr>
              <a:t>ZEYEROVA 3354, 767 01 KROMĚŘÍŽ</a:t>
            </a:r>
          </a:p>
          <a:p>
            <a:pPr lvl="0" algn="l">
              <a:spcBef>
                <a:spcPts val="600"/>
              </a:spcBef>
              <a:buClr>
                <a:srgbClr val="FE8637"/>
              </a:buClr>
              <a:buSzPct val="70000"/>
            </a:pPr>
            <a:endParaRPr lang="cs-CZ" sz="1200" b="1" dirty="0">
              <a:solidFill>
                <a:srgbClr val="00B050"/>
              </a:solidFill>
              <a:latin typeface="Century Schoolbook"/>
            </a:endParaRPr>
          </a:p>
          <a:p>
            <a:pPr lvl="0" algn="l">
              <a:spcBef>
                <a:spcPts val="600"/>
              </a:spcBef>
              <a:buClr>
                <a:srgbClr val="FE8637"/>
              </a:buClr>
              <a:buSzPct val="70000"/>
            </a:pPr>
            <a:r>
              <a:rPr lang="cs-CZ" sz="1300" b="1" dirty="0">
                <a:solidFill>
                  <a:srgbClr val="575F6D"/>
                </a:solidFill>
                <a:latin typeface="Century Schoolbook"/>
              </a:rPr>
              <a:t>projekt v rámci vzdělávacího programu</a:t>
            </a:r>
          </a:p>
          <a:p>
            <a:pPr lvl="0" algn="l">
              <a:spcBef>
                <a:spcPts val="600"/>
              </a:spcBef>
              <a:buClr>
                <a:srgbClr val="FE8637"/>
              </a:buClr>
              <a:buSzPct val="70000"/>
            </a:pPr>
            <a:r>
              <a:rPr lang="cs-CZ" sz="1300" b="1" dirty="0">
                <a:solidFill>
                  <a:srgbClr val="575F6D"/>
                </a:solidFill>
                <a:latin typeface="Century Schoolbook"/>
              </a:rPr>
              <a:t>VZDĚLÁNÍ PRO KONKURENCESCHOPNOST</a:t>
            </a:r>
          </a:p>
          <a:p>
            <a:pPr lvl="0" algn="l">
              <a:spcBef>
                <a:spcPts val="600"/>
              </a:spcBef>
              <a:buClr>
                <a:srgbClr val="FE8637"/>
              </a:buClr>
              <a:buSzPct val="70000"/>
            </a:pPr>
            <a:endParaRPr lang="cs-CZ" sz="1300" b="1" dirty="0">
              <a:solidFill>
                <a:srgbClr val="575F6D"/>
              </a:solidFill>
              <a:latin typeface="Century Schoolbook"/>
            </a:endParaRPr>
          </a:p>
          <a:p>
            <a:pPr lvl="0" algn="l">
              <a:spcBef>
                <a:spcPts val="600"/>
              </a:spcBef>
              <a:buClr>
                <a:srgbClr val="FE8637"/>
              </a:buClr>
              <a:buSzPct val="70000"/>
            </a:pPr>
            <a:r>
              <a:rPr lang="cs-CZ" sz="1300" b="1" dirty="0">
                <a:solidFill>
                  <a:srgbClr val="575F6D"/>
                </a:solidFill>
                <a:latin typeface="Century Schoolbook"/>
              </a:rPr>
              <a:t>ŠABLONA ČÍSLO: III/2</a:t>
            </a:r>
          </a:p>
          <a:p>
            <a:pPr lvl="0" algn="l">
              <a:spcBef>
                <a:spcPts val="600"/>
              </a:spcBef>
              <a:buClr>
                <a:srgbClr val="FE8637"/>
              </a:buClr>
              <a:buSzPct val="70000"/>
            </a:pPr>
            <a:r>
              <a:rPr lang="cs-CZ" sz="1300" b="1" dirty="0">
                <a:solidFill>
                  <a:srgbClr val="575F6D"/>
                </a:solidFill>
                <a:latin typeface="Century Schoolbook"/>
              </a:rPr>
              <a:t>NÁZEV:  INOVACE A ZKVALITNĚNÍ VÝUKY PROSTŘEDNICTVÍM ICT</a:t>
            </a:r>
          </a:p>
          <a:p>
            <a:pPr lvl="0" algn="l">
              <a:spcBef>
                <a:spcPts val="600"/>
              </a:spcBef>
              <a:buClr>
                <a:srgbClr val="FE8637"/>
              </a:buClr>
              <a:buSzPct val="70000"/>
            </a:pPr>
            <a:r>
              <a:rPr lang="cs-CZ" sz="1300" b="1" dirty="0" smtClean="0">
                <a:solidFill>
                  <a:srgbClr val="575F6D"/>
                </a:solidFill>
                <a:latin typeface="Century Schoolbook"/>
              </a:rPr>
              <a:t>PŘEDMĚT: český </a:t>
            </a:r>
            <a:r>
              <a:rPr lang="cs-CZ" sz="1300" b="1" dirty="0">
                <a:solidFill>
                  <a:srgbClr val="575F6D"/>
                </a:solidFill>
                <a:latin typeface="Century Schoolbook"/>
              </a:rPr>
              <a:t>jazyk</a:t>
            </a:r>
          </a:p>
          <a:p>
            <a:pPr lvl="0" algn="l">
              <a:spcBef>
                <a:spcPts val="600"/>
              </a:spcBef>
              <a:buClr>
                <a:srgbClr val="FE8637"/>
              </a:buClr>
              <a:buSzPct val="70000"/>
            </a:pPr>
            <a:r>
              <a:rPr lang="cs-CZ" sz="1300" b="1" dirty="0" smtClean="0">
                <a:solidFill>
                  <a:srgbClr val="575F6D"/>
                </a:solidFill>
                <a:latin typeface="Century Schoolbook"/>
              </a:rPr>
              <a:t>ROČNÍK: pátý     </a:t>
            </a:r>
            <a:endParaRPr lang="cs-CZ" sz="1300" b="1" dirty="0">
              <a:solidFill>
                <a:srgbClr val="575F6D"/>
              </a:solidFill>
              <a:latin typeface="Century Schoolbook"/>
            </a:endParaRPr>
          </a:p>
          <a:p>
            <a:pPr lvl="0" algn="l">
              <a:spcBef>
                <a:spcPts val="600"/>
              </a:spcBef>
              <a:buClr>
                <a:srgbClr val="FE8637"/>
              </a:buClr>
              <a:buSzPct val="70000"/>
            </a:pPr>
            <a:r>
              <a:rPr lang="cs-CZ" sz="1300" b="1" dirty="0" smtClean="0">
                <a:solidFill>
                  <a:srgbClr val="575F6D"/>
                </a:solidFill>
                <a:latin typeface="Century Schoolbook"/>
              </a:rPr>
              <a:t>TÉMA: přídavná jména - druhy   </a:t>
            </a:r>
            <a:endParaRPr lang="cs-CZ" sz="1300" b="1" dirty="0">
              <a:solidFill>
                <a:srgbClr val="575F6D"/>
              </a:solidFill>
              <a:latin typeface="Century Schoolbook"/>
            </a:endParaRPr>
          </a:p>
          <a:p>
            <a:pPr lvl="0" algn="l">
              <a:spcBef>
                <a:spcPts val="600"/>
              </a:spcBef>
              <a:buClr>
                <a:srgbClr val="FE8637"/>
              </a:buClr>
              <a:buSzPct val="70000"/>
            </a:pPr>
            <a:r>
              <a:rPr lang="cs-CZ" sz="1300" b="1" dirty="0">
                <a:solidFill>
                  <a:srgbClr val="575F6D"/>
                </a:solidFill>
                <a:latin typeface="Century Schoolbook"/>
              </a:rPr>
              <a:t>AUTOR</a:t>
            </a:r>
            <a:r>
              <a:rPr lang="cs-CZ" sz="1300" b="1" dirty="0" smtClean="0">
                <a:solidFill>
                  <a:srgbClr val="575F6D"/>
                </a:solidFill>
                <a:latin typeface="Century Schoolbook"/>
              </a:rPr>
              <a:t>: </a:t>
            </a:r>
            <a:r>
              <a:rPr lang="cs-CZ" sz="1300" b="1" dirty="0">
                <a:solidFill>
                  <a:srgbClr val="575F6D"/>
                </a:solidFill>
                <a:latin typeface="Century Schoolbook"/>
              </a:rPr>
              <a:t>Mgr. Táňa </a:t>
            </a:r>
            <a:r>
              <a:rPr lang="cs-CZ" sz="1300" b="1" dirty="0" err="1">
                <a:solidFill>
                  <a:srgbClr val="575F6D"/>
                </a:solidFill>
                <a:latin typeface="Century Schoolbook"/>
              </a:rPr>
              <a:t>Kočířová</a:t>
            </a:r>
            <a:endParaRPr lang="cs-CZ" sz="1300" b="1" dirty="0">
              <a:solidFill>
                <a:srgbClr val="575F6D"/>
              </a:solidFill>
              <a:latin typeface="Century Schoolbook"/>
            </a:endParaRPr>
          </a:p>
          <a:p>
            <a:pPr lvl="0" algn="l">
              <a:spcBef>
                <a:spcPts val="600"/>
              </a:spcBef>
              <a:buClr>
                <a:srgbClr val="FE8637"/>
              </a:buClr>
              <a:buSzPct val="70000"/>
            </a:pPr>
            <a:r>
              <a:rPr lang="cs-CZ" sz="1300" b="1" dirty="0">
                <a:solidFill>
                  <a:srgbClr val="575F6D"/>
                </a:solidFill>
                <a:latin typeface="Century Schoolbook"/>
              </a:rPr>
              <a:t>DATUM VYTVOŘENÍ: </a:t>
            </a:r>
            <a:r>
              <a:rPr lang="cs-CZ" sz="1300" b="1" dirty="0" smtClean="0">
                <a:solidFill>
                  <a:srgbClr val="575F6D"/>
                </a:solidFill>
                <a:latin typeface="Century Schoolbook"/>
              </a:rPr>
              <a:t>1.12.2012 </a:t>
            </a:r>
            <a:endParaRPr lang="cs-CZ" sz="1300" b="1" dirty="0">
              <a:solidFill>
                <a:srgbClr val="575F6D"/>
              </a:solidFill>
              <a:latin typeface="Century Schoolbook"/>
            </a:endParaRPr>
          </a:p>
          <a:p>
            <a:pPr lvl="0" algn="l">
              <a:spcBef>
                <a:spcPts val="600"/>
              </a:spcBef>
              <a:buClr>
                <a:srgbClr val="FE8637"/>
              </a:buClr>
              <a:buSzPct val="70000"/>
            </a:pPr>
            <a:endParaRPr lang="cs-CZ" sz="1400" b="1" dirty="0">
              <a:solidFill>
                <a:srgbClr val="575F6D"/>
              </a:solidFill>
              <a:latin typeface="Century Schoolbook"/>
            </a:endParaRPr>
          </a:p>
          <a:p>
            <a:pPr lvl="0" algn="l">
              <a:spcBef>
                <a:spcPts val="600"/>
              </a:spcBef>
              <a:buClr>
                <a:srgbClr val="FE8637"/>
              </a:buClr>
              <a:buSzPct val="70000"/>
            </a:pPr>
            <a:endParaRPr lang="cs-CZ" sz="1400" b="1" dirty="0">
              <a:solidFill>
                <a:srgbClr val="575F6D"/>
              </a:solidFill>
              <a:latin typeface="Century Schoolbook"/>
            </a:endParaRPr>
          </a:p>
          <a:p>
            <a:pPr lvl="0" algn="l">
              <a:spcBef>
                <a:spcPts val="600"/>
              </a:spcBef>
              <a:buClr>
                <a:srgbClr val="FE8637"/>
              </a:buClr>
              <a:buSzPct val="70000"/>
            </a:pPr>
            <a:r>
              <a:rPr lang="cs-CZ" sz="1800" b="1" dirty="0" smtClean="0">
                <a:solidFill>
                  <a:srgbClr val="C00000"/>
                </a:solidFill>
                <a:latin typeface="Century Schoolbook"/>
              </a:rPr>
              <a:t>VY_32_INOVACE_49_TK</a:t>
            </a:r>
            <a:endParaRPr lang="cs-CZ" sz="1800" b="1" dirty="0">
              <a:solidFill>
                <a:srgbClr val="C00000"/>
              </a:solidFill>
              <a:latin typeface="Century Schoolbook"/>
            </a:endParaRPr>
          </a:p>
          <a:p>
            <a:pPr lvl="0" algn="l">
              <a:spcBef>
                <a:spcPts val="600"/>
              </a:spcBef>
              <a:buClr>
                <a:srgbClr val="FE8637"/>
              </a:buClr>
              <a:buSzPct val="70000"/>
            </a:pPr>
            <a:endParaRPr lang="cs-CZ" sz="700" b="1" dirty="0">
              <a:solidFill>
                <a:srgbClr val="575F6D"/>
              </a:solidFill>
              <a:latin typeface="Century Schoolbook"/>
            </a:endParaRPr>
          </a:p>
          <a:p>
            <a:endParaRPr lang="cs-CZ" dirty="0"/>
          </a:p>
        </p:txBody>
      </p:sp>
      <p:sp>
        <p:nvSpPr>
          <p:cNvPr id="2" name="Nadpis 1"/>
          <p:cNvSpPr>
            <a:spLocks noGrp="1"/>
          </p:cNvSpPr>
          <p:nvPr>
            <p:ph type="ctrTitle"/>
          </p:nvPr>
        </p:nvSpPr>
        <p:spPr>
          <a:xfrm>
            <a:off x="683568" y="404664"/>
            <a:ext cx="7772400" cy="1296143"/>
          </a:xfrm>
        </p:spPr>
        <p:txBody>
          <a:bodyPr/>
          <a:lstStyle/>
          <a:p>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692696"/>
            <a:ext cx="6192688"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451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 a pilotáž</a:t>
            </a:r>
            <a:endParaRPr lang="cs-CZ" dirty="0"/>
          </a:p>
        </p:txBody>
      </p:sp>
      <p:sp>
        <p:nvSpPr>
          <p:cNvPr id="3" name="Zástupný symbol pro obsah 2"/>
          <p:cNvSpPr>
            <a:spLocks noGrp="1"/>
          </p:cNvSpPr>
          <p:nvPr>
            <p:ph sz="quarter" idx="1"/>
          </p:nvPr>
        </p:nvSpPr>
        <p:spPr/>
        <p:txBody>
          <a:bodyPr>
            <a:normAutofit fontScale="92500" lnSpcReduction="10000"/>
          </a:bodyPr>
          <a:lstStyle/>
          <a:p>
            <a:r>
              <a:rPr lang="cs-CZ" dirty="0" smtClean="0"/>
              <a:t>Učební materiál je určen žákům pátého ročníku k procvičování přídavných jmen</a:t>
            </a:r>
          </a:p>
          <a:p>
            <a:r>
              <a:rPr lang="cs-CZ" dirty="0" smtClean="0"/>
              <a:t>Určování druhů přídavných jmen</a:t>
            </a:r>
          </a:p>
          <a:p>
            <a:r>
              <a:rPr lang="cs-CZ" dirty="0" smtClean="0"/>
              <a:t>Tvoření pádu přídavných jmen</a:t>
            </a:r>
          </a:p>
          <a:p>
            <a:endParaRPr lang="cs-CZ" dirty="0"/>
          </a:p>
          <a:p>
            <a:r>
              <a:rPr lang="cs-CZ" dirty="0" smtClean="0"/>
              <a:t>Prezentace byla využita k procvičování druhů přídavných jmen</a:t>
            </a:r>
          </a:p>
          <a:p>
            <a:r>
              <a:rPr lang="cs-CZ" dirty="0" smtClean="0"/>
              <a:t>Žáci pracovali na tabuli a podtrhávali barevně přídavná jména</a:t>
            </a:r>
          </a:p>
          <a:p>
            <a:r>
              <a:rPr lang="cs-CZ" dirty="0" smtClean="0"/>
              <a:t>Individuální práce ve školním sešitě, kontrola na interaktivní tabuli</a:t>
            </a:r>
          </a:p>
          <a:p>
            <a:endParaRPr lang="cs-CZ" dirty="0"/>
          </a:p>
        </p:txBody>
      </p:sp>
    </p:spTree>
    <p:extLst>
      <p:ext uri="{BB962C8B-B14F-4D97-AF65-F5344CB8AC3E}">
        <p14:creationId xmlns:p14="http://schemas.microsoft.com/office/powerpoint/2010/main" val="36198896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1752" y="228600"/>
            <a:ext cx="8534400" cy="1040160"/>
          </a:xfrm>
        </p:spPr>
        <p:txBody>
          <a:bodyPr>
            <a:normAutofit fontScale="90000"/>
          </a:bodyPr>
          <a:lstStyle/>
          <a:p>
            <a:r>
              <a:rPr lang="cs-CZ" dirty="0" smtClean="0">
                <a:solidFill>
                  <a:srgbClr val="92D050"/>
                </a:solidFill>
              </a:rPr>
              <a:t>Vyhledej všechna přídavná jména, urči jejich druh, podtrhni správnou barvou</a:t>
            </a:r>
            <a:endParaRPr lang="cs-CZ" dirty="0">
              <a:solidFill>
                <a:srgbClr val="92D050"/>
              </a:solidFill>
            </a:endParaRPr>
          </a:p>
        </p:txBody>
      </p:sp>
      <p:sp>
        <p:nvSpPr>
          <p:cNvPr id="3" name="Zástupný symbol pro obsah 2"/>
          <p:cNvSpPr>
            <a:spLocks noGrp="1"/>
          </p:cNvSpPr>
          <p:nvPr>
            <p:ph sz="quarter" idx="1"/>
          </p:nvPr>
        </p:nvSpPr>
        <p:spPr>
          <a:xfrm>
            <a:off x="301752" y="1556792"/>
            <a:ext cx="8503920" cy="4752528"/>
          </a:xfrm>
        </p:spPr>
        <p:txBody>
          <a:bodyPr/>
          <a:lstStyle/>
          <a:p>
            <a:pPr marL="0" indent="0">
              <a:buNone/>
            </a:pPr>
            <a:r>
              <a:rPr lang="cs-CZ" sz="2400" dirty="0" smtClean="0">
                <a:latin typeface="Arial" pitchFamily="34" charset="0"/>
                <a:cs typeface="Arial" pitchFamily="34" charset="0"/>
              </a:rPr>
              <a:t>Rychlý start, přijde brzy, hezké děvče, přepychově vyzdobený sál, sousedova garáž, jíst velmi střídmě, dědečkův spánek, trpí velkou bolestí, ptačí kostra, dárek Edovi, Edovi přátelé, včelí med, poctivě se učit, babiččina láska, šedí holubi, psí štěkání, ryzí zlato, stáj pro koně, otáčivé pohyby, malí brouci, sestřin starý svetr.</a:t>
            </a:r>
          </a:p>
          <a:p>
            <a:pPr marL="0" indent="0">
              <a:buNone/>
            </a:pPr>
            <a:r>
              <a:rPr lang="cs-CZ" dirty="0" smtClean="0">
                <a:solidFill>
                  <a:srgbClr val="FF0000"/>
                </a:solidFill>
              </a:rPr>
              <a:t>Tvrdá        </a:t>
            </a:r>
            <a:r>
              <a:rPr lang="cs-CZ" dirty="0" smtClean="0">
                <a:solidFill>
                  <a:srgbClr val="FFFF00"/>
                </a:solidFill>
              </a:rPr>
              <a:t>                  </a:t>
            </a:r>
            <a:r>
              <a:rPr lang="cs-CZ" dirty="0" smtClean="0">
                <a:solidFill>
                  <a:srgbClr val="00B050"/>
                </a:solidFill>
              </a:rPr>
              <a:t>měkká</a:t>
            </a:r>
            <a:r>
              <a:rPr lang="cs-CZ" dirty="0" smtClean="0">
                <a:solidFill>
                  <a:srgbClr val="FFFF00"/>
                </a:solidFill>
              </a:rPr>
              <a:t>              </a:t>
            </a:r>
            <a:r>
              <a:rPr lang="cs-CZ" dirty="0" smtClean="0">
                <a:solidFill>
                  <a:srgbClr val="0070C0"/>
                </a:solidFill>
              </a:rPr>
              <a:t>     přivlastňovací</a:t>
            </a:r>
            <a:endParaRPr lang="cs-CZ" dirty="0">
              <a:solidFill>
                <a:srgbClr val="FF0000"/>
              </a:solidFill>
            </a:endParaRPr>
          </a:p>
        </p:txBody>
      </p:sp>
    </p:spTree>
    <p:extLst>
      <p:ext uri="{BB962C8B-B14F-4D97-AF65-F5344CB8AC3E}">
        <p14:creationId xmlns:p14="http://schemas.microsoft.com/office/powerpoint/2010/main" val="3266939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1752" y="228600"/>
            <a:ext cx="8534400" cy="1040160"/>
          </a:xfrm>
        </p:spPr>
        <p:txBody>
          <a:bodyPr>
            <a:normAutofit fontScale="90000"/>
          </a:bodyPr>
          <a:lstStyle/>
          <a:p>
            <a:r>
              <a:rPr lang="cs-CZ" dirty="0" smtClean="0">
                <a:solidFill>
                  <a:srgbClr val="92D050"/>
                </a:solidFill>
              </a:rPr>
              <a:t>Předveďte přídavná jména do 1. pádu jednotného čísla, určete jejich druh</a:t>
            </a:r>
            <a:endParaRPr lang="cs-CZ" dirty="0">
              <a:solidFill>
                <a:srgbClr val="92D050"/>
              </a:solidFill>
            </a:endParaRPr>
          </a:p>
        </p:txBody>
      </p:sp>
      <p:sp>
        <p:nvSpPr>
          <p:cNvPr id="3" name="Zástupný symbol pro obsah 2"/>
          <p:cNvSpPr>
            <a:spLocks noGrp="1"/>
          </p:cNvSpPr>
          <p:nvPr>
            <p:ph sz="quarter" idx="1"/>
          </p:nvPr>
        </p:nvSpPr>
        <p:spPr/>
        <p:txBody>
          <a:bodyPr>
            <a:normAutofit/>
          </a:bodyPr>
          <a:lstStyle/>
          <a:p>
            <a:pPr marL="0" indent="0">
              <a:buNone/>
            </a:pPr>
            <a:endParaRPr lang="cs-CZ" sz="2400" dirty="0" smtClean="0">
              <a:latin typeface="Arial" pitchFamily="34" charset="0"/>
              <a:cs typeface="Arial" pitchFamily="34" charset="0"/>
            </a:endParaRPr>
          </a:p>
          <a:p>
            <a:pPr marL="0" indent="0">
              <a:buNone/>
            </a:pPr>
            <a:r>
              <a:rPr lang="cs-CZ" sz="2400" dirty="0" smtClean="0">
                <a:latin typeface="Arial" pitchFamily="34" charset="0"/>
                <a:cs typeface="Arial" pitchFamily="34" charset="0"/>
              </a:rPr>
              <a:t>Rychlé </a:t>
            </a:r>
            <a:r>
              <a:rPr lang="cs-CZ" sz="2400" dirty="0" smtClean="0">
                <a:latin typeface="Arial" pitchFamily="34" charset="0"/>
                <a:cs typeface="Arial" pitchFamily="34" charset="0"/>
              </a:rPr>
              <a:t>motorky, středověké obrazy, divocí lvi, želví polévky, léčivé byliny, Myslbekovy sochy, motýlí kukly, lesní včely, Eviny věci, dobrosrdeční přátelé, vepřové kýty, sychravá počasí, mrazivé dny, babiččiny pohádky, vysocí muži, sestřiny kostýmy, otcovi psi, dobří přátelé, zapomnětliví žáci, malí skřítci, cizí malby, psí oči, žabí tůňky.</a:t>
            </a:r>
            <a:endParaRPr lang="cs-CZ" sz="2400" dirty="0">
              <a:latin typeface="Arial" pitchFamily="34" charset="0"/>
              <a:cs typeface="Arial" pitchFamily="34" charset="0"/>
            </a:endParaRPr>
          </a:p>
        </p:txBody>
      </p:sp>
    </p:spTree>
    <p:extLst>
      <p:ext uri="{BB962C8B-B14F-4D97-AF65-F5344CB8AC3E}">
        <p14:creationId xmlns:p14="http://schemas.microsoft.com/office/powerpoint/2010/main" val="5256364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Řešení</a:t>
            </a:r>
            <a:endParaRPr lang="cs-CZ" dirty="0"/>
          </a:p>
        </p:txBody>
      </p:sp>
      <p:sp>
        <p:nvSpPr>
          <p:cNvPr id="3" name="Zástupný symbol pro obsah 2"/>
          <p:cNvSpPr>
            <a:spLocks noGrp="1"/>
          </p:cNvSpPr>
          <p:nvPr>
            <p:ph sz="quarter" idx="1"/>
          </p:nvPr>
        </p:nvSpPr>
        <p:spPr/>
        <p:txBody>
          <a:bodyPr/>
          <a:lstStyle/>
          <a:p>
            <a:endParaRPr lang="cs-CZ" dirty="0">
              <a:solidFill>
                <a:srgbClr val="00B0F0"/>
              </a:solidFill>
            </a:endParaRPr>
          </a:p>
        </p:txBody>
      </p:sp>
      <p:sp>
        <p:nvSpPr>
          <p:cNvPr id="4" name="Obdélník 3"/>
          <p:cNvSpPr/>
          <p:nvPr/>
        </p:nvSpPr>
        <p:spPr>
          <a:xfrm>
            <a:off x="539552" y="2274838"/>
            <a:ext cx="7344816" cy="3139321"/>
          </a:xfrm>
          <a:prstGeom prst="rect">
            <a:avLst/>
          </a:prstGeom>
        </p:spPr>
        <p:txBody>
          <a:bodyPr wrap="square">
            <a:spAutoFit/>
          </a:bodyPr>
          <a:lstStyle/>
          <a:p>
            <a:r>
              <a:rPr lang="cs-CZ" dirty="0">
                <a:solidFill>
                  <a:srgbClr val="FF0000"/>
                </a:solidFill>
              </a:rPr>
              <a:t>Rychlý</a:t>
            </a:r>
            <a:r>
              <a:rPr lang="cs-CZ" dirty="0"/>
              <a:t> start, přijde brzy, </a:t>
            </a:r>
            <a:r>
              <a:rPr lang="cs-CZ" dirty="0">
                <a:solidFill>
                  <a:srgbClr val="FF0000"/>
                </a:solidFill>
              </a:rPr>
              <a:t>hezké</a:t>
            </a:r>
            <a:r>
              <a:rPr lang="cs-CZ" dirty="0"/>
              <a:t> děvče, přepychově </a:t>
            </a:r>
            <a:r>
              <a:rPr lang="cs-CZ" dirty="0">
                <a:solidFill>
                  <a:srgbClr val="FF0000"/>
                </a:solidFill>
              </a:rPr>
              <a:t>vyzdobený</a:t>
            </a:r>
            <a:r>
              <a:rPr lang="cs-CZ" dirty="0"/>
              <a:t> sál, </a:t>
            </a:r>
            <a:r>
              <a:rPr lang="cs-CZ" dirty="0">
                <a:solidFill>
                  <a:srgbClr val="00B0F0"/>
                </a:solidFill>
              </a:rPr>
              <a:t>sousedova</a:t>
            </a:r>
            <a:r>
              <a:rPr lang="cs-CZ" dirty="0"/>
              <a:t> garáž, jíst velmi střídmě, </a:t>
            </a:r>
            <a:r>
              <a:rPr lang="cs-CZ" dirty="0">
                <a:solidFill>
                  <a:srgbClr val="00B0F0"/>
                </a:solidFill>
              </a:rPr>
              <a:t>dědečkův </a:t>
            </a:r>
            <a:r>
              <a:rPr lang="cs-CZ" dirty="0"/>
              <a:t>spánek, trpí </a:t>
            </a:r>
            <a:r>
              <a:rPr lang="cs-CZ" dirty="0">
                <a:solidFill>
                  <a:srgbClr val="FF0000"/>
                </a:solidFill>
              </a:rPr>
              <a:t>velkou</a:t>
            </a:r>
            <a:r>
              <a:rPr lang="cs-CZ" dirty="0"/>
              <a:t> bolestí, </a:t>
            </a:r>
            <a:r>
              <a:rPr lang="cs-CZ" dirty="0">
                <a:solidFill>
                  <a:srgbClr val="92D050"/>
                </a:solidFill>
              </a:rPr>
              <a:t>ptačí</a:t>
            </a:r>
            <a:r>
              <a:rPr lang="cs-CZ" dirty="0"/>
              <a:t> kostra, dárek Edovi</a:t>
            </a:r>
            <a:r>
              <a:rPr lang="cs-CZ" dirty="0">
                <a:solidFill>
                  <a:srgbClr val="00B0F0"/>
                </a:solidFill>
              </a:rPr>
              <a:t>, Edovi </a:t>
            </a:r>
            <a:r>
              <a:rPr lang="cs-CZ" dirty="0"/>
              <a:t>přátelé, </a:t>
            </a:r>
            <a:r>
              <a:rPr lang="cs-CZ" dirty="0">
                <a:solidFill>
                  <a:srgbClr val="92D050"/>
                </a:solidFill>
              </a:rPr>
              <a:t>včelí</a:t>
            </a:r>
            <a:r>
              <a:rPr lang="cs-CZ" dirty="0"/>
              <a:t> med, poctivě se učit, </a:t>
            </a:r>
            <a:r>
              <a:rPr lang="cs-CZ" dirty="0">
                <a:solidFill>
                  <a:srgbClr val="00B0F0"/>
                </a:solidFill>
              </a:rPr>
              <a:t>babiččina</a:t>
            </a:r>
            <a:r>
              <a:rPr lang="cs-CZ" dirty="0"/>
              <a:t> láska, </a:t>
            </a:r>
            <a:r>
              <a:rPr lang="cs-CZ" dirty="0">
                <a:solidFill>
                  <a:srgbClr val="FF0000"/>
                </a:solidFill>
              </a:rPr>
              <a:t>šedí</a:t>
            </a:r>
            <a:r>
              <a:rPr lang="cs-CZ" dirty="0"/>
              <a:t> holubi, </a:t>
            </a:r>
            <a:r>
              <a:rPr lang="cs-CZ" dirty="0">
                <a:solidFill>
                  <a:srgbClr val="92D050"/>
                </a:solidFill>
              </a:rPr>
              <a:t>psí</a:t>
            </a:r>
            <a:r>
              <a:rPr lang="cs-CZ" dirty="0"/>
              <a:t> štěkání</a:t>
            </a:r>
            <a:r>
              <a:rPr lang="cs-CZ" dirty="0">
                <a:solidFill>
                  <a:srgbClr val="92D050"/>
                </a:solidFill>
              </a:rPr>
              <a:t>, ryzí </a:t>
            </a:r>
            <a:r>
              <a:rPr lang="cs-CZ" dirty="0"/>
              <a:t>zlato, stáj pro koně, </a:t>
            </a:r>
            <a:r>
              <a:rPr lang="cs-CZ" dirty="0">
                <a:solidFill>
                  <a:srgbClr val="FF0000"/>
                </a:solidFill>
              </a:rPr>
              <a:t>otáčivé</a:t>
            </a:r>
            <a:r>
              <a:rPr lang="cs-CZ" dirty="0"/>
              <a:t> pohyby, </a:t>
            </a:r>
            <a:r>
              <a:rPr lang="cs-CZ" dirty="0">
                <a:solidFill>
                  <a:srgbClr val="FF0000"/>
                </a:solidFill>
              </a:rPr>
              <a:t>malí</a:t>
            </a:r>
            <a:r>
              <a:rPr lang="cs-CZ" dirty="0"/>
              <a:t> brouci, </a:t>
            </a:r>
            <a:r>
              <a:rPr lang="cs-CZ" dirty="0">
                <a:solidFill>
                  <a:srgbClr val="00B0F0"/>
                </a:solidFill>
              </a:rPr>
              <a:t>sestřin</a:t>
            </a:r>
            <a:r>
              <a:rPr lang="cs-CZ" dirty="0"/>
              <a:t> starý svetr</a:t>
            </a:r>
            <a:r>
              <a:rPr lang="cs-CZ" dirty="0" smtClean="0"/>
              <a:t>.</a:t>
            </a:r>
          </a:p>
          <a:p>
            <a:endParaRPr lang="cs-CZ" dirty="0"/>
          </a:p>
          <a:p>
            <a:r>
              <a:rPr lang="cs-CZ" dirty="0" smtClean="0"/>
              <a:t>Rychlá motorka, středověký obraz, divoký lev, </a:t>
            </a:r>
            <a:r>
              <a:rPr lang="cs-CZ" dirty="0"/>
              <a:t>želví </a:t>
            </a:r>
            <a:r>
              <a:rPr lang="cs-CZ" dirty="0" smtClean="0"/>
              <a:t>polévka, léčivá bylina, Myslbekova socha, </a:t>
            </a:r>
            <a:r>
              <a:rPr lang="cs-CZ" dirty="0"/>
              <a:t>motýlí </a:t>
            </a:r>
            <a:r>
              <a:rPr lang="cs-CZ" dirty="0" smtClean="0"/>
              <a:t>kukla, </a:t>
            </a:r>
            <a:r>
              <a:rPr lang="cs-CZ" dirty="0"/>
              <a:t>lesní </a:t>
            </a:r>
            <a:r>
              <a:rPr lang="cs-CZ" dirty="0" smtClean="0"/>
              <a:t>včela, Evina věc, dobrosrdečný přítel, vepřová kýta, sychravé </a:t>
            </a:r>
            <a:r>
              <a:rPr lang="cs-CZ" dirty="0"/>
              <a:t>počasí, </a:t>
            </a:r>
            <a:r>
              <a:rPr lang="cs-CZ" dirty="0" smtClean="0"/>
              <a:t>mrazivý den, babiččina pohádka, vysoký muž, sestřin kostým, otcův pes, dobrý přítel, </a:t>
            </a:r>
            <a:r>
              <a:rPr lang="cs-CZ" dirty="0"/>
              <a:t>zapomnětlivý </a:t>
            </a:r>
            <a:r>
              <a:rPr lang="cs-CZ" dirty="0" smtClean="0"/>
              <a:t>žák, malý skřítek, </a:t>
            </a:r>
            <a:r>
              <a:rPr lang="cs-CZ" dirty="0"/>
              <a:t>cizí </a:t>
            </a:r>
            <a:r>
              <a:rPr lang="cs-CZ" dirty="0" smtClean="0"/>
              <a:t>malba, </a:t>
            </a:r>
            <a:r>
              <a:rPr lang="cs-CZ" dirty="0"/>
              <a:t>psí </a:t>
            </a:r>
            <a:r>
              <a:rPr lang="cs-CZ" dirty="0" smtClean="0"/>
              <a:t>oko, </a:t>
            </a:r>
            <a:r>
              <a:rPr lang="cs-CZ" dirty="0"/>
              <a:t>žabí </a:t>
            </a:r>
            <a:r>
              <a:rPr lang="cs-CZ" dirty="0" smtClean="0"/>
              <a:t>tůňka</a:t>
            </a:r>
            <a:endParaRPr lang="cs-CZ" dirty="0"/>
          </a:p>
        </p:txBody>
      </p:sp>
    </p:spTree>
    <p:extLst>
      <p:ext uri="{BB962C8B-B14F-4D97-AF65-F5344CB8AC3E}">
        <p14:creationId xmlns:p14="http://schemas.microsoft.com/office/powerpoint/2010/main" val="156521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Citace</a:t>
            </a:r>
            <a:endParaRPr lang="cs-CZ" dirty="0"/>
          </a:p>
        </p:txBody>
      </p:sp>
      <p:sp>
        <p:nvSpPr>
          <p:cNvPr id="3" name="Zástupný symbol pro obsah 2"/>
          <p:cNvSpPr>
            <a:spLocks noGrp="1"/>
          </p:cNvSpPr>
          <p:nvPr>
            <p:ph sz="quarter" idx="1"/>
          </p:nvPr>
        </p:nvSpPr>
        <p:spPr/>
        <p:txBody>
          <a:bodyPr/>
          <a:lstStyle/>
          <a:p>
            <a:r>
              <a:rPr lang="cs-CZ" smtClean="0"/>
              <a:t>Vlastní tvorba</a:t>
            </a:r>
            <a:endParaRPr lang="cs-CZ"/>
          </a:p>
        </p:txBody>
      </p:sp>
    </p:spTree>
    <p:extLst>
      <p:ext uri="{BB962C8B-B14F-4D97-AF65-F5344CB8AC3E}">
        <p14:creationId xmlns:p14="http://schemas.microsoft.com/office/powerpoint/2010/main" val="324170191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dministrativní">
  <a:themeElements>
    <a:clrScheme name="Administrativní">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Administrativní">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dministrativní">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59</TotalTime>
  <Words>414</Words>
  <Application>Microsoft Office PowerPoint</Application>
  <PresentationFormat>Předvádění na obrazovce (4:3)</PresentationFormat>
  <Paragraphs>36</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Administrativní</vt:lpstr>
      <vt:lpstr>Prezentace aplikace PowerPoint</vt:lpstr>
      <vt:lpstr>Anotace a pilotáž</vt:lpstr>
      <vt:lpstr>Vyhledej všechna přídavná jména, urči jejich druh, podtrhni správnou barvou</vt:lpstr>
      <vt:lpstr>Předveďte přídavná jména do 1. pádu jednotného čísla, určete jejich druh</vt:lpstr>
      <vt:lpstr>Řešení</vt:lpstr>
      <vt:lpstr>Citace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dc:creator>
  <cp:lastModifiedBy>H Koláčková</cp:lastModifiedBy>
  <cp:revision>11</cp:revision>
  <dcterms:created xsi:type="dcterms:W3CDTF">2013-01-08T07:17:39Z</dcterms:created>
  <dcterms:modified xsi:type="dcterms:W3CDTF">2013-05-14T05:52:05Z</dcterms:modified>
</cp:coreProperties>
</file>