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8848B1A3-AD33-4641-9746-AF53025A895F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3BE0B8B-581F-4584-8904-ECE9D1DD88AA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8B1A3-AD33-4641-9746-AF53025A895F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E0B8B-581F-4584-8904-ECE9D1DD88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8B1A3-AD33-4641-9746-AF53025A895F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E0B8B-581F-4584-8904-ECE9D1DD88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8B1A3-AD33-4641-9746-AF53025A895F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E0B8B-581F-4584-8904-ECE9D1DD88A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8B1A3-AD33-4641-9746-AF53025A895F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E0B8B-581F-4584-8904-ECE9D1DD88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8B1A3-AD33-4641-9746-AF53025A895F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E0B8B-581F-4584-8904-ECE9D1DD88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8B1A3-AD33-4641-9746-AF53025A895F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E0B8B-581F-4584-8904-ECE9D1DD88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8B1A3-AD33-4641-9746-AF53025A895F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E0B8B-581F-4584-8904-ECE9D1DD88AA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8B1A3-AD33-4641-9746-AF53025A895F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E0B8B-581F-4584-8904-ECE9D1DD88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8B1A3-AD33-4641-9746-AF53025A895F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E0B8B-581F-4584-8904-ECE9D1DD88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8B1A3-AD33-4641-9746-AF53025A895F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E0B8B-581F-4584-8904-ECE9D1DD88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8848B1A3-AD33-4641-9746-AF53025A895F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3BE0B8B-581F-4584-8904-ECE9D1DD88A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4644008" y="188640"/>
            <a:ext cx="3384376" cy="1008112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44007" y="1484784"/>
            <a:ext cx="3497891" cy="4320480"/>
          </a:xfrm>
        </p:spPr>
        <p:txBody>
          <a:bodyPr>
            <a:normAutofit fontScale="55000" lnSpcReduction="20000"/>
          </a:bodyPr>
          <a:lstStyle/>
          <a:p>
            <a:r>
              <a:rPr lang="cs-CZ" sz="25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r>
              <a:rPr lang="cs-CZ" sz="2500" b="1" dirty="0">
                <a:solidFill>
                  <a:srgbClr val="00B050"/>
                </a:solidFill>
              </a:rPr>
              <a:t>ZEYEROVA 3354, 767 01 KROMĚŘÍŽ</a:t>
            </a:r>
          </a:p>
          <a:p>
            <a:endParaRPr lang="cs-CZ" sz="2500" b="1" dirty="0">
              <a:solidFill>
                <a:srgbClr val="00B050"/>
              </a:solidFill>
            </a:endParaRPr>
          </a:p>
          <a:p>
            <a:r>
              <a:rPr lang="cs-CZ" sz="2500" dirty="0"/>
              <a:t>projekt v rámci vzdělávacího programu</a:t>
            </a:r>
          </a:p>
          <a:p>
            <a:r>
              <a:rPr lang="cs-CZ" sz="2500" dirty="0"/>
              <a:t>VZDĚLÁNÍ PRO KONKURENCESCHOPNOST</a:t>
            </a:r>
          </a:p>
          <a:p>
            <a:endParaRPr lang="cs-CZ" sz="2500" dirty="0"/>
          </a:p>
          <a:p>
            <a:r>
              <a:rPr lang="cs-CZ" sz="2500" dirty="0"/>
              <a:t>ŠABLONA ČÍSLO: III/2</a:t>
            </a:r>
          </a:p>
          <a:p>
            <a:r>
              <a:rPr lang="cs-CZ" sz="2500" dirty="0"/>
              <a:t>NÁZEV:  INOVACE A ZKVALITNĚNÍ VÝUKY PROSTŘEDNICTVÍM ICT</a:t>
            </a:r>
          </a:p>
          <a:p>
            <a:r>
              <a:rPr lang="cs-CZ" sz="2500" dirty="0"/>
              <a:t>  PŘEDMĚT:   český jazyk</a:t>
            </a:r>
          </a:p>
          <a:p>
            <a:r>
              <a:rPr lang="cs-CZ" sz="2500" dirty="0"/>
              <a:t>ROČNÍK:    pátý     </a:t>
            </a:r>
          </a:p>
          <a:p>
            <a:r>
              <a:rPr lang="cs-CZ" sz="2500" dirty="0"/>
              <a:t>TÉMA:   </a:t>
            </a:r>
            <a:r>
              <a:rPr lang="cs-CZ" sz="2500" dirty="0" smtClean="0"/>
              <a:t>přídavná jména - stupňování  </a:t>
            </a:r>
            <a:endParaRPr lang="cs-CZ" sz="2500" dirty="0"/>
          </a:p>
          <a:p>
            <a:r>
              <a:rPr lang="cs-CZ" sz="2500" dirty="0"/>
              <a:t>AUTOR:   Mgr. Táňa </a:t>
            </a:r>
            <a:r>
              <a:rPr lang="cs-CZ" sz="2500" dirty="0" err="1"/>
              <a:t>Kočířová</a:t>
            </a:r>
            <a:endParaRPr lang="cs-CZ" sz="2500" dirty="0"/>
          </a:p>
          <a:p>
            <a:r>
              <a:rPr lang="cs-CZ" sz="2500" dirty="0"/>
              <a:t>DATUM VYTVOŘENÍ:  2</a:t>
            </a:r>
            <a:r>
              <a:rPr lang="cs-CZ" sz="2500" dirty="0" smtClean="0"/>
              <a:t>8.12.2012 </a:t>
            </a:r>
            <a:endParaRPr lang="cs-CZ" sz="2500" dirty="0"/>
          </a:p>
          <a:p>
            <a:endParaRPr lang="cs-CZ" sz="2500" dirty="0"/>
          </a:p>
          <a:p>
            <a:endParaRPr lang="cs-CZ" sz="2500" dirty="0"/>
          </a:p>
          <a:p>
            <a:r>
              <a:rPr lang="cs-CZ" sz="2500" b="1" dirty="0" smtClean="0">
                <a:solidFill>
                  <a:srgbClr val="C00000"/>
                </a:solidFill>
              </a:rPr>
              <a:t>VY_32_INOVACE_50 _</a:t>
            </a:r>
            <a:r>
              <a:rPr lang="cs-CZ" sz="2500" b="1" dirty="0">
                <a:solidFill>
                  <a:srgbClr val="C00000"/>
                </a:solidFill>
              </a:rPr>
              <a:t>TK</a:t>
            </a:r>
          </a:p>
          <a:p>
            <a:endParaRPr lang="cs-CZ" dirty="0"/>
          </a:p>
          <a:p>
            <a:endParaRPr lang="cs-CZ" i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26" y="54198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0351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PILOTÁŽ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Prezentace je určena žákům pátého ročníku.</a:t>
            </a:r>
          </a:p>
          <a:p>
            <a:r>
              <a:rPr lang="cs-CZ" dirty="0" smtClean="0"/>
              <a:t>Vysvětlení učiva o stupňování přídavných jmen</a:t>
            </a:r>
          </a:p>
          <a:p>
            <a:endParaRPr lang="cs-CZ" dirty="0"/>
          </a:p>
          <a:p>
            <a:r>
              <a:rPr lang="cs-CZ" dirty="0"/>
              <a:t>Ú</a:t>
            </a:r>
            <a:r>
              <a:rPr lang="cs-CZ" dirty="0" smtClean="0"/>
              <a:t>vodem prezentace zazněla píseň Jaroslava </a:t>
            </a:r>
            <a:r>
              <a:rPr lang="cs-CZ" dirty="0" err="1" smtClean="0"/>
              <a:t>Hutky</a:t>
            </a:r>
            <a:r>
              <a:rPr lang="cs-CZ" dirty="0" smtClean="0"/>
              <a:t>, Náměšť, ze které jme si vypsali přídavná jména na tabuli. Následovala otázka. Co je na těch přídavných jménech zajímavého?</a:t>
            </a:r>
          </a:p>
          <a:p>
            <a:r>
              <a:rPr lang="cs-CZ" dirty="0" smtClean="0"/>
              <a:t>Stupňování přídavných jmen – vysvětlení a tvoření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2903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548680"/>
            <a:ext cx="7024744" cy="100811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Stupňování přídavných jmen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6777317" cy="43924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Přídavná jména vyjadřují vlastnosti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Určují jaké jsou osoby, zvířata a věci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Mohou však určovat i</a:t>
            </a:r>
            <a:r>
              <a:rPr lang="cs-CZ" dirty="0" smtClean="0">
                <a:solidFill>
                  <a:srgbClr val="FF0000"/>
                </a:solidFill>
              </a:rPr>
              <a:t> míru </a:t>
            </a:r>
            <a:r>
              <a:rPr lang="cs-CZ" dirty="0" smtClean="0">
                <a:solidFill>
                  <a:schemeClr val="tx1"/>
                </a:solidFill>
              </a:rPr>
              <a:t>nějaké vlastností</a:t>
            </a:r>
          </a:p>
          <a:p>
            <a:pPr marL="6858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6858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Mladý – mladší      pěkný – pěknější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Tvrdý – tvrdší         krásný – nejkrásnější</a:t>
            </a:r>
          </a:p>
          <a:p>
            <a:pPr marL="6858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/>
                </a:solidFill>
              </a:rPr>
              <a:t>Mají tvary, kterými se dají věci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srovnávat</a:t>
            </a:r>
          </a:p>
          <a:p>
            <a:pPr marL="6858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Mladší než já, nejmladší ze všech</a:t>
            </a:r>
          </a:p>
          <a:p>
            <a:pPr marL="6858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6858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6858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1864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720080"/>
          </a:xfrm>
        </p:spPr>
        <p:txBody>
          <a:bodyPr>
            <a:normAutofit/>
          </a:bodyPr>
          <a:lstStyle/>
          <a:p>
            <a:r>
              <a:rPr lang="cs-CZ" dirty="0" smtClean="0"/>
              <a:t>Stupňování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44824"/>
            <a:ext cx="7632848" cy="3987805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1.Stupeň – základní tvar    </a:t>
            </a:r>
            <a:r>
              <a:rPr lang="cs-CZ" dirty="0" smtClean="0">
                <a:solidFill>
                  <a:srgbClr val="FF0000"/>
                </a:solidFill>
              </a:rPr>
              <a:t>pěkný</a:t>
            </a:r>
          </a:p>
          <a:p>
            <a:pPr marL="6858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Namalovaný obraz je pěkný.</a:t>
            </a:r>
          </a:p>
          <a:p>
            <a:pPr marL="68580" indent="0">
              <a:buNone/>
            </a:pPr>
            <a:endParaRPr lang="cs-CZ" dirty="0">
              <a:solidFill>
                <a:schemeClr val="bg2">
                  <a:lumMod val="50000"/>
                </a:schemeClr>
              </a:solidFill>
            </a:endParaRPr>
          </a:p>
          <a:p>
            <a:pPr marL="6858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2. Stupeň -  vyjádření větší míry vlastnosti </a:t>
            </a:r>
            <a:r>
              <a:rPr lang="cs-CZ" dirty="0" smtClean="0">
                <a:solidFill>
                  <a:srgbClr val="FF0000"/>
                </a:solidFill>
              </a:rPr>
              <a:t>pěknější</a:t>
            </a:r>
          </a:p>
          <a:p>
            <a:pPr marL="6858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Petrův obraz je pěknější.</a:t>
            </a:r>
          </a:p>
          <a:p>
            <a:pPr marL="68580" indent="0">
              <a:buNone/>
            </a:pP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6858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3. Stupeň – největší míra vlastnosti  </a:t>
            </a:r>
            <a:r>
              <a:rPr lang="cs-CZ" dirty="0" smtClean="0">
                <a:solidFill>
                  <a:srgbClr val="FF0000"/>
                </a:solidFill>
              </a:rPr>
              <a:t>nejpěknější</a:t>
            </a:r>
            <a:endParaRPr lang="cs-CZ" dirty="0" smtClean="0">
              <a:solidFill>
                <a:schemeClr val="tx1"/>
              </a:solidFill>
            </a:endParaRPr>
          </a:p>
          <a:p>
            <a:pPr marL="6858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Tento obraz je ze všech nejpěknější.                      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2997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476672"/>
            <a:ext cx="7024744" cy="115212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Přípony a předpony stupňování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88840"/>
            <a:ext cx="6777317" cy="384378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1. stupeň - základní tvar            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2. stupeň - přípona –</a:t>
            </a:r>
            <a:r>
              <a:rPr lang="cs-CZ" dirty="0" err="1" smtClean="0">
                <a:solidFill>
                  <a:schemeClr val="tx1"/>
                </a:solidFill>
              </a:rPr>
              <a:t>ší</a:t>
            </a:r>
            <a:r>
              <a:rPr lang="cs-CZ" dirty="0" smtClean="0">
                <a:solidFill>
                  <a:schemeClr val="tx1"/>
                </a:solidFill>
              </a:rPr>
              <a:t>, -</a:t>
            </a:r>
            <a:r>
              <a:rPr lang="cs-CZ" dirty="0" err="1" smtClean="0">
                <a:solidFill>
                  <a:schemeClr val="tx1"/>
                </a:solidFill>
              </a:rPr>
              <a:t>ejší</a:t>
            </a:r>
            <a:r>
              <a:rPr lang="cs-CZ" dirty="0" smtClean="0">
                <a:solidFill>
                  <a:schemeClr val="tx1"/>
                </a:solidFill>
              </a:rPr>
              <a:t>, -</a:t>
            </a:r>
            <a:r>
              <a:rPr lang="cs-CZ" dirty="0" err="1" smtClean="0">
                <a:solidFill>
                  <a:schemeClr val="tx1"/>
                </a:solidFill>
              </a:rPr>
              <a:t>ější</a:t>
            </a:r>
            <a:r>
              <a:rPr lang="cs-CZ" dirty="0">
                <a:solidFill>
                  <a:schemeClr val="tx1"/>
                </a:solidFill>
              </a:rPr>
              <a:t>,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 3. stupeň – předpona </a:t>
            </a:r>
            <a:r>
              <a:rPr lang="cs-CZ" dirty="0" err="1" smtClean="0">
                <a:solidFill>
                  <a:schemeClr val="tx1"/>
                </a:solidFill>
              </a:rPr>
              <a:t>nej</a:t>
            </a:r>
            <a:r>
              <a:rPr lang="cs-CZ" dirty="0" smtClean="0">
                <a:solidFill>
                  <a:schemeClr val="tx1"/>
                </a:solidFill>
              </a:rPr>
              <a:t>- + 2. stupeň příd. jména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pPr marL="68580" indent="0">
              <a:buNone/>
            </a:pPr>
            <a:r>
              <a:rPr lang="cs-CZ" dirty="0">
                <a:solidFill>
                  <a:schemeClr val="tx1"/>
                </a:solidFill>
              </a:rPr>
              <a:t>                             </a:t>
            </a:r>
            <a:r>
              <a:rPr lang="cs-CZ" dirty="0" smtClean="0">
                <a:solidFill>
                  <a:schemeClr val="tx1"/>
                </a:solidFill>
              </a:rPr>
              <a:t>PĚKN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</a:p>
          <a:p>
            <a:pPr marL="68580" indent="0">
              <a:buNone/>
            </a:pPr>
            <a:r>
              <a:rPr lang="cs-CZ" dirty="0">
                <a:solidFill>
                  <a:schemeClr val="tx1"/>
                </a:solidFill>
              </a:rPr>
              <a:t>                             PĚKN</a:t>
            </a:r>
            <a:r>
              <a:rPr lang="cs-CZ" dirty="0">
                <a:solidFill>
                  <a:srgbClr val="FF0000"/>
                </a:solidFill>
              </a:rPr>
              <a:t>ĚJŠÍ</a:t>
            </a:r>
          </a:p>
          <a:p>
            <a:pPr marL="6858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         </a:t>
            </a:r>
            <a:r>
              <a:rPr lang="cs-CZ" dirty="0" smtClean="0">
                <a:solidFill>
                  <a:srgbClr val="FF0000"/>
                </a:solidFill>
              </a:rPr>
              <a:t>NEJ</a:t>
            </a:r>
            <a:r>
              <a:rPr lang="cs-CZ" dirty="0" smtClean="0">
                <a:solidFill>
                  <a:schemeClr val="tx1"/>
                </a:solidFill>
              </a:rPr>
              <a:t>PĚKN</a:t>
            </a:r>
            <a:r>
              <a:rPr lang="cs-CZ" dirty="0" smtClean="0">
                <a:solidFill>
                  <a:srgbClr val="FF0000"/>
                </a:solidFill>
              </a:rPr>
              <a:t>ĚJŠÍ</a:t>
            </a:r>
          </a:p>
          <a:p>
            <a:pPr marL="6858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              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8823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864096"/>
          </a:xfrm>
        </p:spPr>
        <p:txBody>
          <a:bodyPr>
            <a:noAutofit/>
          </a:bodyPr>
          <a:lstStyle/>
          <a:p>
            <a:r>
              <a:rPr lang="cs-CZ" sz="3200" dirty="0" smtClean="0"/>
              <a:t>Utvoř všechny stupně přídavných jmen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844824"/>
            <a:ext cx="6849209" cy="4176464"/>
          </a:xfrm>
        </p:spPr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1.Stupeň                2. stupeň           3. stupeň</a:t>
            </a:r>
          </a:p>
          <a:p>
            <a:pPr marL="68580" indent="0">
              <a:buNone/>
            </a:pPr>
            <a:r>
              <a:rPr lang="cs-CZ" dirty="0" smtClean="0"/>
              <a:t>Krásný</a:t>
            </a:r>
          </a:p>
          <a:p>
            <a:pPr marL="68580" indent="0">
              <a:buNone/>
            </a:pPr>
            <a:r>
              <a:rPr lang="cs-CZ" dirty="0" smtClean="0"/>
              <a:t>Bílý</a:t>
            </a:r>
          </a:p>
          <a:p>
            <a:pPr marL="68580" indent="0">
              <a:buNone/>
            </a:pPr>
            <a:r>
              <a:rPr lang="cs-CZ" dirty="0" smtClean="0"/>
              <a:t>Hravý</a:t>
            </a:r>
          </a:p>
          <a:p>
            <a:pPr marL="68580" indent="0">
              <a:buNone/>
            </a:pPr>
            <a:r>
              <a:rPr lang="cs-CZ" dirty="0" smtClean="0"/>
              <a:t>Známá</a:t>
            </a:r>
          </a:p>
          <a:p>
            <a:pPr marL="68580" indent="0">
              <a:buNone/>
            </a:pPr>
            <a:r>
              <a:rPr lang="cs-CZ" dirty="0" smtClean="0"/>
              <a:t>Krátké</a:t>
            </a:r>
          </a:p>
          <a:p>
            <a:pPr marL="68580" indent="0">
              <a:buNone/>
            </a:pPr>
            <a:r>
              <a:rPr lang="cs-CZ" dirty="0" smtClean="0"/>
              <a:t>Moderní</a:t>
            </a:r>
          </a:p>
          <a:p>
            <a:pPr marL="68580" indent="0">
              <a:buNone/>
            </a:pPr>
            <a:r>
              <a:rPr lang="cs-CZ" dirty="0" smtClean="0"/>
              <a:t>Skleněná</a:t>
            </a:r>
          </a:p>
          <a:p>
            <a:pPr marL="68580" indent="0">
              <a:buNone/>
            </a:pPr>
            <a:r>
              <a:rPr lang="cs-CZ" dirty="0" smtClean="0"/>
              <a:t>Barevný</a:t>
            </a:r>
          </a:p>
          <a:p>
            <a:pPr marL="68580" indent="0">
              <a:buNone/>
            </a:pPr>
            <a:r>
              <a:rPr lang="cs-CZ" dirty="0" smtClean="0"/>
              <a:t>malý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566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5700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270</TotalTime>
  <Words>273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Prezentace aplikace PowerPoint</vt:lpstr>
      <vt:lpstr>ANOTACE A PILOTÁŽ</vt:lpstr>
      <vt:lpstr>Stupňování přídavných jmen</vt:lpstr>
      <vt:lpstr>Stupňování</vt:lpstr>
      <vt:lpstr>Přípony a předpony stupňování</vt:lpstr>
      <vt:lpstr>Utvoř všechny stupně přídavných jmen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 Koláčková</cp:lastModifiedBy>
  <cp:revision>15</cp:revision>
  <dcterms:created xsi:type="dcterms:W3CDTF">2013-01-08T14:40:24Z</dcterms:created>
  <dcterms:modified xsi:type="dcterms:W3CDTF">2013-05-14T05:54:59Z</dcterms:modified>
</cp:coreProperties>
</file>