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20DF7B24-A41F-4B63-9A8F-46F87A33BA8A}" type="datetimeFigureOut">
              <a:rPr lang="cs-CZ" smtClean="0"/>
              <a:pPr/>
              <a:t>29.9.2013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C44E5E6C-C4ED-4AC9-826C-1964A0319D5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7B24-A41F-4B63-9A8F-46F87A33BA8A}" type="datetimeFigureOut">
              <a:rPr lang="cs-CZ" smtClean="0"/>
              <a:pPr/>
              <a:t>29.9.2013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E5E6C-C4ED-4AC9-826C-1964A0319D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7B24-A41F-4B63-9A8F-46F87A33BA8A}" type="datetimeFigureOut">
              <a:rPr lang="cs-CZ" smtClean="0"/>
              <a:pPr/>
              <a:t>29.9.2013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E5E6C-C4ED-4AC9-826C-1964A0319D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7B24-A41F-4B63-9A8F-46F87A33BA8A}" type="datetimeFigureOut">
              <a:rPr lang="cs-CZ" smtClean="0"/>
              <a:pPr/>
              <a:t>29.9.2013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E5E6C-C4ED-4AC9-826C-1964A0319D5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7B24-A41F-4B63-9A8F-46F87A33BA8A}" type="datetimeFigureOut">
              <a:rPr lang="cs-CZ" smtClean="0"/>
              <a:pPr/>
              <a:t>29.9.2013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E5E6C-C4ED-4AC9-826C-1964A0319D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7B24-A41F-4B63-9A8F-46F87A33BA8A}" type="datetimeFigureOut">
              <a:rPr lang="cs-CZ" smtClean="0"/>
              <a:pPr/>
              <a:t>29.9.2013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E5E6C-C4ED-4AC9-826C-1964A0319D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7B24-A41F-4B63-9A8F-46F87A33BA8A}" type="datetimeFigureOut">
              <a:rPr lang="cs-CZ" smtClean="0"/>
              <a:pPr/>
              <a:t>29.9.2013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E5E6C-C4ED-4AC9-826C-1964A0319D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7B24-A41F-4B63-9A8F-46F87A33BA8A}" type="datetimeFigureOut">
              <a:rPr lang="cs-CZ" smtClean="0"/>
              <a:pPr/>
              <a:t>29.9.2013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E5E6C-C4ED-4AC9-826C-1964A0319D5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7B24-A41F-4B63-9A8F-46F87A33BA8A}" type="datetimeFigureOut">
              <a:rPr lang="cs-CZ" smtClean="0"/>
              <a:pPr/>
              <a:t>29.9.2013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E5E6C-C4ED-4AC9-826C-1964A0319D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7B24-A41F-4B63-9A8F-46F87A33BA8A}" type="datetimeFigureOut">
              <a:rPr lang="cs-CZ" smtClean="0"/>
              <a:pPr/>
              <a:t>29.9.2013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E5E6C-C4ED-4AC9-826C-1964A0319D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7B24-A41F-4B63-9A8F-46F87A33BA8A}" type="datetimeFigureOut">
              <a:rPr lang="cs-CZ" smtClean="0"/>
              <a:pPr/>
              <a:t>29.9.2013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E5E6C-C4ED-4AC9-826C-1964A0319D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20DF7B24-A41F-4B63-9A8F-46F87A33BA8A}" type="datetimeFigureOut">
              <a:rPr lang="cs-CZ" smtClean="0"/>
              <a:pPr/>
              <a:t>29.9.2013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C44E5E6C-C4ED-4AC9-826C-1964A0319D5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44008" y="-27930"/>
            <a:ext cx="3313355" cy="1116670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44008" y="1088740"/>
            <a:ext cx="3744416" cy="4212468"/>
          </a:xfrm>
        </p:spPr>
        <p:txBody>
          <a:bodyPr>
            <a:noAutofit/>
          </a:bodyPr>
          <a:lstStyle/>
          <a:p>
            <a:pPr lvl="0">
              <a:buClr>
                <a:srgbClr val="94C600"/>
              </a:buClr>
            </a:pPr>
            <a:r>
              <a:rPr lang="cs-CZ" sz="1600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lvl="0">
              <a:buClr>
                <a:srgbClr val="94C600"/>
              </a:buClr>
            </a:pPr>
            <a:r>
              <a:rPr lang="cs-CZ" sz="1600" b="1" dirty="0">
                <a:solidFill>
                  <a:srgbClr val="00B050"/>
                </a:solidFill>
              </a:rPr>
              <a:t>ZEYEROVA 3354, 767 01 KROMĚŘÍŽ</a:t>
            </a:r>
          </a:p>
          <a:p>
            <a:pPr lvl="0">
              <a:buClr>
                <a:srgbClr val="94C600"/>
              </a:buClr>
            </a:pPr>
            <a:endParaRPr lang="cs-CZ" sz="1600" b="1" dirty="0">
              <a:solidFill>
                <a:srgbClr val="00B050"/>
              </a:solidFill>
            </a:endParaRPr>
          </a:p>
          <a:p>
            <a:pPr lvl="0">
              <a:buClr>
                <a:srgbClr val="94C600"/>
              </a:buClr>
            </a:pPr>
            <a:r>
              <a:rPr lang="cs-CZ" sz="1600" dirty="0"/>
              <a:t>projekt v rámci vzdělávacího programu</a:t>
            </a:r>
          </a:p>
          <a:p>
            <a:pPr lvl="0">
              <a:buClr>
                <a:srgbClr val="94C600"/>
              </a:buClr>
            </a:pPr>
            <a:r>
              <a:rPr lang="cs-CZ" sz="1600" dirty="0"/>
              <a:t>VZDĚLÁNÍ PRO KONKURENCESCHOPNOST</a:t>
            </a:r>
          </a:p>
          <a:p>
            <a:pPr lvl="0">
              <a:buClr>
                <a:srgbClr val="94C600"/>
              </a:buClr>
            </a:pPr>
            <a:endParaRPr lang="cs-CZ" sz="1600" dirty="0"/>
          </a:p>
          <a:p>
            <a:pPr lvl="0">
              <a:buClr>
                <a:srgbClr val="94C600"/>
              </a:buClr>
            </a:pPr>
            <a:r>
              <a:rPr lang="cs-CZ" sz="1400" dirty="0"/>
              <a:t>ŠABLONA ČÍSLO: III/2</a:t>
            </a:r>
          </a:p>
          <a:p>
            <a:pPr lvl="0">
              <a:buClr>
                <a:srgbClr val="94C600"/>
              </a:buClr>
            </a:pPr>
            <a:r>
              <a:rPr lang="cs-CZ" sz="1400" dirty="0"/>
              <a:t>NÁZEV:  INOVACE A ZKVALITNĚNÍ VÝUKY PROSTŘEDNICTVÍM ICT</a:t>
            </a:r>
          </a:p>
          <a:p>
            <a:pPr lvl="0">
              <a:buClr>
                <a:srgbClr val="94C600"/>
              </a:buClr>
            </a:pPr>
            <a:r>
              <a:rPr lang="cs-CZ" sz="1400" dirty="0" smtClean="0"/>
              <a:t>PŘEDMĚT</a:t>
            </a:r>
            <a:r>
              <a:rPr lang="cs-CZ" sz="1400" dirty="0"/>
              <a:t>: </a:t>
            </a:r>
            <a:r>
              <a:rPr lang="cs-CZ" sz="1400" dirty="0" smtClean="0"/>
              <a:t>český </a:t>
            </a:r>
            <a:r>
              <a:rPr lang="cs-CZ" sz="1400" dirty="0"/>
              <a:t>jazyk</a:t>
            </a:r>
          </a:p>
          <a:p>
            <a:pPr lvl="0">
              <a:buClr>
                <a:srgbClr val="94C600"/>
              </a:buClr>
            </a:pPr>
            <a:r>
              <a:rPr lang="cs-CZ" sz="1400" dirty="0"/>
              <a:t>ROČNÍK: </a:t>
            </a:r>
            <a:r>
              <a:rPr lang="cs-CZ" sz="1400" dirty="0" smtClean="0"/>
              <a:t> </a:t>
            </a:r>
            <a:r>
              <a:rPr lang="cs-CZ" sz="1400" dirty="0"/>
              <a:t>pátý     </a:t>
            </a:r>
          </a:p>
          <a:p>
            <a:pPr lvl="0">
              <a:buClr>
                <a:srgbClr val="94C600"/>
              </a:buClr>
            </a:pPr>
            <a:r>
              <a:rPr lang="cs-CZ" sz="1400" dirty="0"/>
              <a:t>TÉMA: </a:t>
            </a:r>
            <a:r>
              <a:rPr lang="cs-CZ" sz="1400" dirty="0" smtClean="0"/>
              <a:t>přídavná jména</a:t>
            </a:r>
            <a:endParaRPr lang="cs-CZ" sz="1400" dirty="0"/>
          </a:p>
          <a:p>
            <a:pPr lvl="0">
              <a:buClr>
                <a:srgbClr val="94C600"/>
              </a:buClr>
            </a:pPr>
            <a:r>
              <a:rPr lang="cs-CZ" sz="1400" dirty="0"/>
              <a:t>AUTOR: </a:t>
            </a:r>
            <a:r>
              <a:rPr lang="cs-CZ" sz="1400" dirty="0" smtClean="0"/>
              <a:t> </a:t>
            </a:r>
            <a:r>
              <a:rPr lang="cs-CZ" sz="1400" dirty="0"/>
              <a:t>Mgr. Táňa </a:t>
            </a:r>
            <a:r>
              <a:rPr lang="cs-CZ" sz="1400" dirty="0" err="1"/>
              <a:t>Kočířová</a:t>
            </a:r>
            <a:endParaRPr lang="cs-CZ" sz="1400" dirty="0"/>
          </a:p>
          <a:p>
            <a:pPr lvl="0">
              <a:buClr>
                <a:srgbClr val="94C600"/>
              </a:buClr>
            </a:pPr>
            <a:r>
              <a:rPr lang="cs-CZ" sz="1400" dirty="0"/>
              <a:t>DATUM VYTVOŘENÍ:  4</a:t>
            </a:r>
            <a:r>
              <a:rPr lang="cs-CZ" sz="1400" dirty="0" smtClean="0"/>
              <a:t>.1. 2013 </a:t>
            </a:r>
            <a:endParaRPr lang="cs-CZ" sz="1400" dirty="0"/>
          </a:p>
          <a:p>
            <a:pPr lvl="0">
              <a:buClr>
                <a:srgbClr val="94C600"/>
              </a:buClr>
            </a:pPr>
            <a:r>
              <a:rPr lang="cs-CZ" sz="2000" b="1" dirty="0" smtClean="0">
                <a:solidFill>
                  <a:srgbClr val="C00000"/>
                </a:solidFill>
              </a:rPr>
              <a:t>VY_32_INOVACE_51_TK</a:t>
            </a:r>
            <a:endParaRPr lang="cs-CZ" sz="2000" b="1" dirty="0">
              <a:solidFill>
                <a:srgbClr val="C00000"/>
              </a:solidFill>
            </a:endParaRPr>
          </a:p>
          <a:p>
            <a:pPr lvl="0">
              <a:buClr>
                <a:srgbClr val="94C600"/>
              </a:buClr>
            </a:pPr>
            <a:endParaRPr lang="cs-CZ" sz="16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692696"/>
            <a:ext cx="3859213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7992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7314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Anotace a pilotáž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844824"/>
            <a:ext cx="6777317" cy="3987805"/>
          </a:xfrm>
        </p:spPr>
        <p:txBody>
          <a:bodyPr/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Prezentace je určena žákům pátého ročníku</a:t>
            </a:r>
          </a:p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Slouží k opakování a procvičování přídavných jmen</a:t>
            </a:r>
          </a:p>
          <a:p>
            <a:endParaRPr lang="cs-CZ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Žáci si zopakovali druhy přídavných jmen a následně společně procvičili v daném cvičení na tabuli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6760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Obecně o přídavných jménech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vyjadřují vlastnosti osob, zvířat a věcí</a:t>
            </a:r>
          </a:p>
          <a:p>
            <a:endParaRPr lang="cs-CZ" dirty="0" smtClean="0"/>
          </a:p>
          <a:p>
            <a:r>
              <a:rPr lang="cs-CZ" dirty="0" smtClean="0"/>
              <a:t>ptáme se na ně otázkami                      </a:t>
            </a:r>
            <a:r>
              <a:rPr lang="cs-CZ" dirty="0" smtClean="0">
                <a:solidFill>
                  <a:srgbClr val="00B050"/>
                </a:solidFill>
              </a:rPr>
              <a:t>JAKÝ? KTERÝ? ČÍ? </a:t>
            </a:r>
            <a:endParaRPr lang="cs-CZ" dirty="0">
              <a:solidFill>
                <a:srgbClr val="00B050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s podstatnými jmény se shodují v pádě, čísle a rodě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474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přídavných jmen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68580" indent="0">
              <a:buNone/>
            </a:pPr>
            <a:r>
              <a:rPr lang="cs-CZ" dirty="0" smtClean="0"/>
              <a:t>                                            tvrdá</a:t>
            </a:r>
            <a:endParaRPr lang="cs-CZ" dirty="0"/>
          </a:p>
          <a:p>
            <a:pPr marL="68580" indent="0">
              <a:buNone/>
            </a:pPr>
            <a:endParaRPr lang="cs-CZ" dirty="0" smtClean="0"/>
          </a:p>
          <a:p>
            <a:r>
              <a:rPr lang="cs-CZ" dirty="0"/>
              <a:t>p</a:t>
            </a:r>
            <a:r>
              <a:rPr lang="cs-CZ" dirty="0" smtClean="0"/>
              <a:t>řídavná jména               měkká</a:t>
            </a:r>
          </a:p>
          <a:p>
            <a:endParaRPr lang="cs-CZ" dirty="0"/>
          </a:p>
          <a:p>
            <a:pPr marL="68580" indent="0">
              <a:buNone/>
            </a:pPr>
            <a:r>
              <a:rPr lang="cs-CZ" dirty="0" smtClean="0"/>
              <a:t>                                             přivlastňovací</a:t>
            </a:r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 flipV="1">
            <a:off x="3851920" y="2996952"/>
            <a:ext cx="936104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851920" y="3933056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851920" y="4077072"/>
            <a:ext cx="936104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6607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Přídavná jména tvrdá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kloňujeme podle vzoru MLADÝ</a:t>
            </a:r>
          </a:p>
          <a:p>
            <a:pPr marL="68580" indent="0">
              <a:buNone/>
            </a:pPr>
            <a:endParaRPr lang="cs-CZ" dirty="0"/>
          </a:p>
          <a:p>
            <a:r>
              <a:rPr lang="cs-CZ" dirty="0" smtClean="0"/>
              <a:t> v 1. pádě jednotného čísla </a:t>
            </a:r>
            <a:r>
              <a:rPr lang="cs-CZ" dirty="0" smtClean="0"/>
              <a:t>mají </a:t>
            </a:r>
            <a:r>
              <a:rPr lang="cs-CZ" dirty="0" smtClean="0"/>
              <a:t>trojí zakončení   - mlad</a:t>
            </a:r>
            <a:r>
              <a:rPr lang="cs-CZ" dirty="0" smtClean="0">
                <a:solidFill>
                  <a:srgbClr val="00B050"/>
                </a:solidFill>
              </a:rPr>
              <a:t>ý     </a:t>
            </a:r>
            <a:endParaRPr lang="cs-CZ" dirty="0">
              <a:solidFill>
                <a:srgbClr val="00B050"/>
              </a:solidFill>
            </a:endParaRPr>
          </a:p>
          <a:p>
            <a:pPr marL="68580" indent="0">
              <a:buNone/>
            </a:pPr>
            <a:r>
              <a:rPr lang="cs-CZ" dirty="0" smtClean="0"/>
              <a:t>                        - mlad</a:t>
            </a:r>
            <a:r>
              <a:rPr lang="cs-CZ" dirty="0" smtClean="0">
                <a:solidFill>
                  <a:srgbClr val="00B050"/>
                </a:solidFill>
              </a:rPr>
              <a:t>á</a:t>
            </a:r>
          </a:p>
          <a:p>
            <a:pPr marL="68580" indent="0">
              <a:buNone/>
            </a:pPr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                      </a:t>
            </a:r>
            <a:r>
              <a:rPr lang="cs-CZ" dirty="0" smtClean="0">
                <a:solidFill>
                  <a:schemeClr val="tx1"/>
                </a:solidFill>
              </a:rPr>
              <a:t>- mlad</a:t>
            </a:r>
            <a:r>
              <a:rPr lang="cs-CZ" dirty="0" smtClean="0">
                <a:solidFill>
                  <a:srgbClr val="00B050"/>
                </a:solidFill>
              </a:rPr>
              <a:t>é</a:t>
            </a:r>
          </a:p>
          <a:p>
            <a:pPr marL="68580" indent="0">
              <a:buNone/>
            </a:pPr>
            <a:r>
              <a:rPr lang="cs-CZ" dirty="0">
                <a:solidFill>
                  <a:srgbClr val="00B050"/>
                </a:solidFill>
              </a:rPr>
              <a:t>n</a:t>
            </a:r>
            <a:r>
              <a:rPr lang="cs-CZ" dirty="0" smtClean="0">
                <a:solidFill>
                  <a:srgbClr val="00B050"/>
                </a:solidFill>
              </a:rPr>
              <a:t>apř. prav</a:t>
            </a:r>
            <a:r>
              <a:rPr lang="cs-CZ" dirty="0" smtClean="0">
                <a:solidFill>
                  <a:schemeClr val="tx1"/>
                </a:solidFill>
              </a:rPr>
              <a:t>ý </a:t>
            </a:r>
            <a:r>
              <a:rPr lang="cs-CZ" dirty="0" smtClean="0">
                <a:solidFill>
                  <a:schemeClr val="tx1"/>
                </a:solidFill>
              </a:rPr>
              <a:t>( jako mladý ) </a:t>
            </a:r>
            <a:r>
              <a:rPr lang="cs-CZ" dirty="0" smtClean="0">
                <a:solidFill>
                  <a:schemeClr val="tx1"/>
                </a:solidFill>
              </a:rPr>
              <a:t>úhel</a:t>
            </a:r>
          </a:p>
          <a:p>
            <a:pPr marL="68580" indent="0">
              <a:buNone/>
            </a:pPr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        mil</a:t>
            </a:r>
            <a:r>
              <a:rPr lang="cs-CZ" dirty="0" smtClean="0">
                <a:solidFill>
                  <a:schemeClr val="tx1"/>
                </a:solidFill>
              </a:rPr>
              <a:t>ý</a:t>
            </a:r>
            <a:r>
              <a:rPr lang="cs-CZ" dirty="0" smtClean="0">
                <a:solidFill>
                  <a:srgbClr val="00B050"/>
                </a:solidFill>
              </a:rPr>
              <a:t>ch </a:t>
            </a:r>
            <a:r>
              <a:rPr lang="cs-CZ" dirty="0" smtClean="0">
                <a:solidFill>
                  <a:schemeClr val="tx1"/>
                </a:solidFill>
              </a:rPr>
              <a:t>( jako mladých ) </a:t>
            </a:r>
            <a:r>
              <a:rPr lang="cs-CZ" dirty="0" smtClean="0">
                <a:solidFill>
                  <a:schemeClr val="tx1"/>
                </a:solidFill>
              </a:rPr>
              <a:t>kamarádek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76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 koncovkách píšeme    </a:t>
            </a:r>
            <a:r>
              <a:rPr lang="cs-CZ" dirty="0" smtClean="0">
                <a:solidFill>
                  <a:srgbClr val="00B050"/>
                </a:solidFill>
              </a:rPr>
              <a:t>–ý </a:t>
            </a:r>
            <a:endParaRPr lang="cs-CZ" dirty="0">
              <a:solidFill>
                <a:srgbClr val="00B050"/>
              </a:solidFill>
            </a:endParaRPr>
          </a:p>
          <a:p>
            <a:endParaRPr lang="cs-CZ" dirty="0" smtClean="0">
              <a:solidFill>
                <a:srgbClr val="00B050"/>
              </a:solidFill>
            </a:endParaRPr>
          </a:p>
          <a:p>
            <a:pPr algn="just"/>
            <a:r>
              <a:rPr lang="cs-CZ" dirty="0" smtClean="0">
                <a:solidFill>
                  <a:schemeClr val="tx1"/>
                </a:solidFill>
              </a:rPr>
              <a:t>v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1. a 5. pádě čísla množného rodu mužského životného píšeme    </a:t>
            </a:r>
            <a:r>
              <a:rPr lang="cs-CZ" dirty="0" smtClean="0">
                <a:solidFill>
                  <a:srgbClr val="00B050"/>
                </a:solidFill>
              </a:rPr>
              <a:t>-í </a:t>
            </a:r>
            <a:r>
              <a:rPr lang="cs-CZ" dirty="0" smtClean="0">
                <a:solidFill>
                  <a:schemeClr val="tx1"/>
                </a:solidFill>
              </a:rPr>
              <a:t> např. </a:t>
            </a:r>
          </a:p>
          <a:p>
            <a:pPr marL="68580" indent="0" algn="just">
              <a:buNone/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nov</a:t>
            </a:r>
            <a:r>
              <a:rPr lang="cs-CZ" dirty="0" smtClean="0">
                <a:solidFill>
                  <a:srgbClr val="00B050"/>
                </a:solidFill>
              </a:rPr>
              <a:t>í</a:t>
            </a:r>
            <a:r>
              <a:rPr lang="cs-CZ" dirty="0" smtClean="0">
                <a:solidFill>
                  <a:schemeClr val="tx1"/>
                </a:solidFill>
              </a:rPr>
              <a:t>  ( mladí ) spolužáci </a:t>
            </a:r>
          </a:p>
          <a:p>
            <a:pPr marL="68580" indent="0" algn="just">
              <a:buNone/>
            </a:pPr>
            <a:r>
              <a:rPr lang="cs-CZ" dirty="0" smtClean="0">
                <a:solidFill>
                  <a:schemeClr val="tx1"/>
                </a:solidFill>
              </a:rPr>
              <a:t>   rychl</a:t>
            </a:r>
            <a:r>
              <a:rPr lang="cs-CZ" dirty="0" smtClean="0">
                <a:solidFill>
                  <a:srgbClr val="00B050"/>
                </a:solidFill>
              </a:rPr>
              <a:t>í</a:t>
            </a:r>
            <a:r>
              <a:rPr lang="cs-CZ" dirty="0" smtClean="0">
                <a:solidFill>
                  <a:schemeClr val="tx1"/>
                </a:solidFill>
              </a:rPr>
              <a:t>  ( mladí ) posli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498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</a:t>
            </a:r>
            <a:r>
              <a:rPr lang="cs-CZ" dirty="0" smtClean="0"/>
              <a:t> 7. pádě čísla množného je koncovka</a:t>
            </a:r>
          </a:p>
          <a:p>
            <a:pPr marL="68580" indent="0">
              <a:buNone/>
            </a:pPr>
            <a:r>
              <a:rPr lang="cs-CZ" dirty="0" smtClean="0"/>
              <a:t>  </a:t>
            </a:r>
            <a:r>
              <a:rPr lang="cs-CZ" dirty="0" smtClean="0">
                <a:solidFill>
                  <a:srgbClr val="00B050"/>
                </a:solidFill>
              </a:rPr>
              <a:t>– </a:t>
            </a:r>
            <a:r>
              <a:rPr lang="cs-CZ" dirty="0" err="1" smtClean="0">
                <a:solidFill>
                  <a:srgbClr val="00B050"/>
                </a:solidFill>
              </a:rPr>
              <a:t>ými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/>
              <a:t>  </a:t>
            </a:r>
            <a:r>
              <a:rPr lang="cs-CZ" dirty="0" smtClean="0">
                <a:solidFill>
                  <a:schemeClr val="tx1"/>
                </a:solidFill>
              </a:rPr>
              <a:t>např. prav</a:t>
            </a:r>
            <a:r>
              <a:rPr lang="cs-CZ" dirty="0" smtClean="0">
                <a:solidFill>
                  <a:srgbClr val="00B050"/>
                </a:solidFill>
              </a:rPr>
              <a:t>ými  </a:t>
            </a:r>
            <a:r>
              <a:rPr lang="cs-CZ" dirty="0" smtClean="0">
                <a:solidFill>
                  <a:schemeClr val="tx1"/>
                </a:solidFill>
              </a:rPr>
              <a:t>( mladými ) úhly</a:t>
            </a:r>
          </a:p>
          <a:p>
            <a:pPr marL="6858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6858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Můžeš si pomoci zájmeny TEN, TA, TO</a:t>
            </a:r>
          </a:p>
          <a:p>
            <a:pPr marL="6858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                                TEN zl</a:t>
            </a:r>
            <a:r>
              <a:rPr lang="cs-CZ" dirty="0" smtClean="0">
                <a:solidFill>
                  <a:srgbClr val="C00000"/>
                </a:solidFill>
              </a:rPr>
              <a:t>ý</a:t>
            </a:r>
          </a:p>
          <a:p>
            <a:pPr marL="6858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např. zl</a:t>
            </a:r>
            <a:r>
              <a:rPr lang="cs-CZ" dirty="0" smtClean="0">
                <a:solidFill>
                  <a:srgbClr val="C00000"/>
                </a:solidFill>
              </a:rPr>
              <a:t>ý  </a:t>
            </a:r>
            <a:r>
              <a:rPr lang="cs-CZ" dirty="0" smtClean="0">
                <a:solidFill>
                  <a:schemeClr val="tx1"/>
                </a:solidFill>
              </a:rPr>
              <a:t>pes           TA zl</a:t>
            </a:r>
            <a:r>
              <a:rPr lang="cs-CZ" dirty="0" smtClean="0">
                <a:solidFill>
                  <a:srgbClr val="C00000"/>
                </a:solidFill>
              </a:rPr>
              <a:t>á</a:t>
            </a:r>
          </a:p>
          <a:p>
            <a:pPr marL="68580" indent="0">
              <a:buNone/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                             TO zl</a:t>
            </a:r>
            <a:r>
              <a:rPr lang="cs-CZ" dirty="0">
                <a:solidFill>
                  <a:srgbClr val="C00000"/>
                </a:solidFill>
              </a:rPr>
              <a:t>é</a:t>
            </a:r>
            <a:endParaRPr lang="cs-CZ" dirty="0" smtClean="0">
              <a:solidFill>
                <a:srgbClr val="C0000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 flipV="1">
            <a:off x="3131840" y="4437112"/>
            <a:ext cx="64807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131840" y="4869160"/>
            <a:ext cx="7920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3131840" y="4869160"/>
            <a:ext cx="648072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169551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 si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 algn="just">
              <a:lnSpc>
                <a:spcPct val="200000"/>
              </a:lnSpc>
              <a:buNone/>
            </a:pPr>
            <a:r>
              <a:rPr lang="cs-CZ" dirty="0" smtClean="0">
                <a:solidFill>
                  <a:schemeClr val="tx1"/>
                </a:solidFill>
              </a:rPr>
              <a:t>Hladov_   šakal, </a:t>
            </a:r>
            <a:r>
              <a:rPr lang="cs-CZ" dirty="0" err="1" smtClean="0">
                <a:solidFill>
                  <a:schemeClr val="tx1"/>
                </a:solidFill>
              </a:rPr>
              <a:t>hrav</a:t>
            </a:r>
            <a:r>
              <a:rPr lang="cs-CZ" dirty="0" smtClean="0">
                <a:solidFill>
                  <a:schemeClr val="tx1"/>
                </a:solidFill>
              </a:rPr>
              <a:t>_ šimpanz, zvědav_ </a:t>
            </a:r>
          </a:p>
          <a:p>
            <a:pPr marL="68580" indent="0" algn="just">
              <a:lnSpc>
                <a:spcPct val="200000"/>
              </a:lnSpc>
              <a:buNone/>
            </a:pPr>
            <a:r>
              <a:rPr lang="cs-CZ" dirty="0" smtClean="0">
                <a:solidFill>
                  <a:schemeClr val="tx1"/>
                </a:solidFill>
              </a:rPr>
              <a:t>orel, </a:t>
            </a:r>
            <a:r>
              <a:rPr lang="cs-CZ" dirty="0" err="1" smtClean="0">
                <a:solidFill>
                  <a:schemeClr val="tx1"/>
                </a:solidFill>
              </a:rPr>
              <a:t>drav</a:t>
            </a:r>
            <a:r>
              <a:rPr lang="cs-CZ" dirty="0" smtClean="0">
                <a:solidFill>
                  <a:schemeClr val="tx1"/>
                </a:solidFill>
              </a:rPr>
              <a:t>_ rys, </a:t>
            </a:r>
            <a:r>
              <a:rPr lang="cs-CZ" dirty="0" err="1" smtClean="0">
                <a:solidFill>
                  <a:schemeClr val="tx1"/>
                </a:solidFill>
              </a:rPr>
              <a:t>štíhl</a:t>
            </a:r>
            <a:r>
              <a:rPr lang="cs-CZ" dirty="0" smtClean="0">
                <a:solidFill>
                  <a:schemeClr val="tx1"/>
                </a:solidFill>
              </a:rPr>
              <a:t>_ čáp, </a:t>
            </a:r>
            <a:r>
              <a:rPr lang="cs-CZ" dirty="0" err="1" smtClean="0">
                <a:solidFill>
                  <a:schemeClr val="tx1"/>
                </a:solidFill>
              </a:rPr>
              <a:t>mal</a:t>
            </a:r>
            <a:r>
              <a:rPr lang="cs-CZ" dirty="0" smtClean="0">
                <a:solidFill>
                  <a:schemeClr val="tx1"/>
                </a:solidFill>
              </a:rPr>
              <a:t>_ rorýs, </a:t>
            </a:r>
          </a:p>
          <a:p>
            <a:pPr marL="68580" indent="0" algn="just">
              <a:lnSpc>
                <a:spcPct val="200000"/>
              </a:lnSpc>
              <a:buNone/>
            </a:pPr>
            <a:r>
              <a:rPr lang="cs-CZ" dirty="0" err="1" smtClean="0">
                <a:solidFill>
                  <a:schemeClr val="tx1"/>
                </a:solidFill>
              </a:rPr>
              <a:t>pestrobarevn</a:t>
            </a:r>
            <a:r>
              <a:rPr lang="cs-CZ" dirty="0" smtClean="0">
                <a:solidFill>
                  <a:schemeClr val="tx1"/>
                </a:solidFill>
              </a:rPr>
              <a:t>_ datel, </a:t>
            </a:r>
            <a:r>
              <a:rPr lang="cs-CZ" dirty="0" err="1" smtClean="0">
                <a:solidFill>
                  <a:schemeClr val="tx1"/>
                </a:solidFill>
              </a:rPr>
              <a:t>bělohlav</a:t>
            </a:r>
            <a:r>
              <a:rPr lang="cs-CZ" dirty="0" smtClean="0">
                <a:solidFill>
                  <a:schemeClr val="tx1"/>
                </a:solidFill>
              </a:rPr>
              <a:t>_ sup, </a:t>
            </a:r>
          </a:p>
          <a:p>
            <a:pPr marL="68580" indent="0" algn="just">
              <a:lnSpc>
                <a:spcPct val="200000"/>
              </a:lnSpc>
              <a:buNone/>
            </a:pPr>
            <a:r>
              <a:rPr lang="cs-CZ" dirty="0" err="1" smtClean="0">
                <a:solidFill>
                  <a:schemeClr val="tx1"/>
                </a:solidFill>
              </a:rPr>
              <a:t>popelav</a:t>
            </a:r>
            <a:r>
              <a:rPr lang="cs-CZ" dirty="0" smtClean="0">
                <a:solidFill>
                  <a:schemeClr val="tx1"/>
                </a:solidFill>
              </a:rPr>
              <a:t>_ jeřáb.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9493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Přídavná jména měkká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Skloňujeme podle vzoru JARNÍ</a:t>
            </a:r>
          </a:p>
          <a:p>
            <a:endParaRPr lang="cs-CZ" dirty="0"/>
          </a:p>
          <a:p>
            <a:r>
              <a:rPr lang="cs-CZ" dirty="0"/>
              <a:t>v</a:t>
            </a:r>
            <a:r>
              <a:rPr lang="cs-CZ" dirty="0" smtClean="0"/>
              <a:t> 1. pádě čísla jednotného mají ve všech rodech zakončení na    </a:t>
            </a:r>
            <a:r>
              <a:rPr lang="cs-CZ" dirty="0" smtClean="0">
                <a:solidFill>
                  <a:srgbClr val="00B050"/>
                </a:solidFill>
              </a:rPr>
              <a:t>-í</a:t>
            </a:r>
          </a:p>
          <a:p>
            <a:pPr marL="68580" indent="0">
              <a:buNone/>
            </a:pPr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 </a:t>
            </a:r>
          </a:p>
          <a:p>
            <a:pPr marL="68580" indent="0">
              <a:buNone/>
            </a:pPr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např. ryb</a:t>
            </a:r>
            <a:r>
              <a:rPr lang="cs-CZ" dirty="0" smtClean="0">
                <a:solidFill>
                  <a:schemeClr val="tx1"/>
                </a:solidFill>
              </a:rPr>
              <a:t>í ( jarní ) maso</a:t>
            </a:r>
          </a:p>
          <a:p>
            <a:pPr marL="68580" indent="0">
              <a:buNone/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       </a:t>
            </a:r>
            <a:r>
              <a:rPr lang="cs-CZ" dirty="0" smtClean="0">
                <a:solidFill>
                  <a:srgbClr val="00B050"/>
                </a:solidFill>
              </a:rPr>
              <a:t>sob</a:t>
            </a:r>
            <a:r>
              <a:rPr lang="cs-CZ" dirty="0" smtClean="0">
                <a:solidFill>
                  <a:schemeClr val="tx1"/>
                </a:solidFill>
              </a:rPr>
              <a:t>í ( jarní ) spřežení</a:t>
            </a:r>
          </a:p>
          <a:p>
            <a:pPr marL="6858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Přídavná jména odvozená od podstatných jmen zvířat.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666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Můžeš si pomoci zájmeny TEN, TA, TO</a:t>
            </a:r>
          </a:p>
          <a:p>
            <a:pPr marL="68580" indent="0">
              <a:buNone/>
            </a:pPr>
            <a:endParaRPr lang="cs-CZ" dirty="0">
              <a:solidFill>
                <a:srgbClr val="C00000"/>
              </a:solidFill>
            </a:endParaRPr>
          </a:p>
          <a:p>
            <a:pPr marL="6858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                                       TEN </a:t>
            </a:r>
            <a:r>
              <a:rPr lang="cs-CZ" dirty="0" smtClean="0">
                <a:solidFill>
                  <a:schemeClr val="tx1"/>
                </a:solidFill>
              </a:rPr>
              <a:t>ps</a:t>
            </a:r>
            <a:r>
              <a:rPr lang="cs-CZ" dirty="0" smtClean="0">
                <a:solidFill>
                  <a:srgbClr val="C00000"/>
                </a:solidFill>
              </a:rPr>
              <a:t>í</a:t>
            </a:r>
          </a:p>
          <a:p>
            <a:pPr marL="6858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např. </a:t>
            </a:r>
            <a:r>
              <a:rPr lang="cs-CZ" dirty="0" smtClean="0">
                <a:solidFill>
                  <a:schemeClr val="tx1"/>
                </a:solidFill>
              </a:rPr>
              <a:t>ps</a:t>
            </a:r>
            <a:r>
              <a:rPr lang="cs-CZ" dirty="0" smtClean="0">
                <a:solidFill>
                  <a:srgbClr val="C00000"/>
                </a:solidFill>
              </a:rPr>
              <a:t>í</a:t>
            </a:r>
            <a:r>
              <a:rPr lang="cs-CZ" dirty="0" smtClean="0">
                <a:solidFill>
                  <a:schemeClr val="tx1"/>
                </a:solidFill>
              </a:rPr>
              <a:t> bouda</a:t>
            </a:r>
            <a:r>
              <a:rPr lang="cs-CZ" dirty="0" smtClean="0">
                <a:solidFill>
                  <a:srgbClr val="C00000"/>
                </a:solidFill>
              </a:rPr>
              <a:t>           TA </a:t>
            </a:r>
            <a:r>
              <a:rPr lang="cs-CZ" dirty="0" smtClean="0">
                <a:solidFill>
                  <a:schemeClr val="tx1"/>
                </a:solidFill>
              </a:rPr>
              <a:t>ps</a:t>
            </a:r>
            <a:r>
              <a:rPr lang="cs-CZ" dirty="0" smtClean="0">
                <a:solidFill>
                  <a:srgbClr val="C00000"/>
                </a:solidFill>
              </a:rPr>
              <a:t>í</a:t>
            </a:r>
          </a:p>
          <a:p>
            <a:pPr marL="68580" indent="0">
              <a:buNone/>
            </a:pPr>
            <a:endParaRPr lang="cs-CZ" dirty="0">
              <a:solidFill>
                <a:srgbClr val="C00000"/>
              </a:solidFill>
            </a:endParaRPr>
          </a:p>
          <a:p>
            <a:pPr marL="6858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                                        TO </a:t>
            </a:r>
            <a:r>
              <a:rPr lang="cs-CZ" dirty="0" smtClean="0">
                <a:solidFill>
                  <a:schemeClr val="tx1"/>
                </a:solidFill>
              </a:rPr>
              <a:t>ps</a:t>
            </a:r>
            <a:r>
              <a:rPr lang="cs-CZ" dirty="0" smtClean="0">
                <a:solidFill>
                  <a:srgbClr val="C00000"/>
                </a:solidFill>
              </a:rPr>
              <a:t>í</a:t>
            </a:r>
            <a:endParaRPr lang="cs-CZ" dirty="0">
              <a:solidFill>
                <a:srgbClr val="C0000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 flipV="1">
            <a:off x="3563888" y="3356992"/>
            <a:ext cx="792088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491880" y="3933056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563888" y="3933056"/>
            <a:ext cx="792088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0076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 si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2132856"/>
            <a:ext cx="6777317" cy="3508977"/>
          </a:xfrm>
        </p:spPr>
        <p:txBody>
          <a:bodyPr/>
          <a:lstStyle/>
          <a:p>
            <a:pPr marL="68580" indent="0" algn="just">
              <a:lnSpc>
                <a:spcPct val="150000"/>
              </a:lnSpc>
              <a:buNone/>
            </a:pPr>
            <a:r>
              <a:rPr lang="cs-CZ" dirty="0" smtClean="0"/>
              <a:t>Sokol_ hnízdo, </a:t>
            </a:r>
            <a:r>
              <a:rPr lang="cs-CZ" dirty="0" err="1" smtClean="0"/>
              <a:t>kočič</a:t>
            </a:r>
            <a:r>
              <a:rPr lang="cs-CZ" dirty="0" smtClean="0"/>
              <a:t>_ pelíšek, slepič_ vývar, kohout_ zápasy, </a:t>
            </a:r>
            <a:r>
              <a:rPr lang="cs-CZ" dirty="0" err="1" smtClean="0"/>
              <a:t>kuřec</a:t>
            </a:r>
            <a:r>
              <a:rPr lang="cs-CZ" dirty="0" smtClean="0"/>
              <a:t>_ zobání, krůt_ stehýnka, ryb_ polévka, </a:t>
            </a:r>
            <a:r>
              <a:rPr lang="cs-CZ" dirty="0" err="1" smtClean="0"/>
              <a:t>hroš</a:t>
            </a:r>
            <a:r>
              <a:rPr lang="cs-CZ" dirty="0" smtClean="0"/>
              <a:t>_ srst, krocan_ hudrování, </a:t>
            </a:r>
            <a:r>
              <a:rPr lang="cs-CZ" dirty="0" err="1" smtClean="0"/>
              <a:t>lv</a:t>
            </a:r>
            <a:r>
              <a:rPr lang="cs-CZ" dirty="0" smtClean="0"/>
              <a:t>_ smečka, </a:t>
            </a:r>
            <a:r>
              <a:rPr lang="cs-CZ" dirty="0" err="1" smtClean="0"/>
              <a:t>ps</a:t>
            </a:r>
            <a:r>
              <a:rPr lang="cs-CZ" dirty="0" smtClean="0"/>
              <a:t>_ bouda, slon_ chobot, </a:t>
            </a:r>
            <a:r>
              <a:rPr lang="cs-CZ" dirty="0" err="1" smtClean="0"/>
              <a:t>králič</a:t>
            </a:r>
            <a:r>
              <a:rPr lang="cs-CZ" dirty="0" smtClean="0"/>
              <a:t>_ nora, vos_ bodnutí.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75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74515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Přídavné jména přivlastňovací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od podstatných jmen osob, zvířat rodu mužského je tvoříme příponami  </a:t>
            </a:r>
            <a:r>
              <a:rPr lang="cs-CZ" dirty="0" smtClean="0">
                <a:solidFill>
                  <a:srgbClr val="00B050"/>
                </a:solidFill>
              </a:rPr>
              <a:t>-</a:t>
            </a:r>
            <a:r>
              <a:rPr lang="cs-CZ" dirty="0" err="1" smtClean="0">
                <a:solidFill>
                  <a:srgbClr val="00B050"/>
                </a:solidFill>
              </a:rPr>
              <a:t>ův</a:t>
            </a:r>
            <a:r>
              <a:rPr lang="cs-CZ" dirty="0" smtClean="0">
                <a:solidFill>
                  <a:srgbClr val="00B050"/>
                </a:solidFill>
              </a:rPr>
              <a:t>, - ova, -</a:t>
            </a:r>
            <a:r>
              <a:rPr lang="cs-CZ" dirty="0" err="1" smtClean="0">
                <a:solidFill>
                  <a:srgbClr val="00B050"/>
                </a:solidFill>
              </a:rPr>
              <a:t>ovo</a:t>
            </a:r>
            <a:endParaRPr lang="cs-CZ" dirty="0" smtClean="0">
              <a:solidFill>
                <a:srgbClr val="00B050"/>
              </a:solidFill>
            </a:endParaRPr>
          </a:p>
          <a:p>
            <a:endParaRPr lang="cs-CZ" dirty="0">
              <a:solidFill>
                <a:srgbClr val="00B050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n</a:t>
            </a:r>
            <a:r>
              <a:rPr lang="cs-CZ" dirty="0" smtClean="0">
                <a:solidFill>
                  <a:schemeClr val="tx1"/>
                </a:solidFill>
              </a:rPr>
              <a:t>apř. otc</a:t>
            </a:r>
            <a:r>
              <a:rPr lang="cs-CZ" dirty="0" smtClean="0">
                <a:solidFill>
                  <a:srgbClr val="00B050"/>
                </a:solidFill>
              </a:rPr>
              <a:t>ův</a:t>
            </a:r>
            <a:r>
              <a:rPr lang="cs-CZ" dirty="0" smtClean="0">
                <a:solidFill>
                  <a:schemeClr val="tx1"/>
                </a:solidFill>
              </a:rPr>
              <a:t> dům </a:t>
            </a:r>
            <a:r>
              <a:rPr lang="cs-CZ" dirty="0" smtClean="0"/>
              <a:t> 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otc</a:t>
            </a:r>
            <a:r>
              <a:rPr lang="cs-CZ" dirty="0" smtClean="0">
                <a:solidFill>
                  <a:srgbClr val="00B050"/>
                </a:solidFill>
              </a:rPr>
              <a:t>ova</a:t>
            </a:r>
            <a:r>
              <a:rPr lang="cs-CZ" dirty="0" smtClean="0"/>
              <a:t> zahrada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</a:t>
            </a:r>
            <a:r>
              <a:rPr lang="cs-CZ" dirty="0" smtClean="0">
                <a:solidFill>
                  <a:schemeClr val="tx1"/>
                </a:solidFill>
              </a:rPr>
              <a:t>otc</a:t>
            </a:r>
            <a:r>
              <a:rPr lang="cs-CZ" dirty="0" smtClean="0">
                <a:solidFill>
                  <a:srgbClr val="00B050"/>
                </a:solidFill>
              </a:rPr>
              <a:t>ovo</a:t>
            </a:r>
            <a:r>
              <a:rPr lang="cs-CZ" dirty="0" smtClean="0">
                <a:solidFill>
                  <a:schemeClr val="tx1"/>
                </a:solidFill>
              </a:rPr>
              <a:t> kolo</a:t>
            </a:r>
            <a:endParaRPr lang="cs-CZ" dirty="0" smtClean="0"/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69386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7314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Přídavná jména přivlastňovací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od podstatných jmen </a:t>
            </a:r>
            <a:r>
              <a:rPr lang="cs-CZ" dirty="0" smtClean="0"/>
              <a:t>osob, zvířat rodu ženského </a:t>
            </a:r>
            <a:r>
              <a:rPr lang="cs-CZ" dirty="0"/>
              <a:t>je tvoříme příponami  </a:t>
            </a:r>
            <a:r>
              <a:rPr lang="cs-CZ" dirty="0" smtClean="0">
                <a:solidFill>
                  <a:srgbClr val="00B050"/>
                </a:solidFill>
              </a:rPr>
              <a:t>-in, </a:t>
            </a:r>
            <a:r>
              <a:rPr lang="cs-CZ" dirty="0">
                <a:solidFill>
                  <a:srgbClr val="00B050"/>
                </a:solidFill>
              </a:rPr>
              <a:t>- </a:t>
            </a:r>
            <a:r>
              <a:rPr lang="cs-CZ" dirty="0" err="1" smtClean="0">
                <a:solidFill>
                  <a:srgbClr val="00B050"/>
                </a:solidFill>
              </a:rPr>
              <a:t>ina</a:t>
            </a:r>
            <a:r>
              <a:rPr lang="cs-CZ" dirty="0">
                <a:solidFill>
                  <a:srgbClr val="00B050"/>
                </a:solidFill>
              </a:rPr>
              <a:t>, </a:t>
            </a:r>
            <a:r>
              <a:rPr lang="cs-CZ" dirty="0" smtClean="0">
                <a:solidFill>
                  <a:srgbClr val="00B050"/>
                </a:solidFill>
              </a:rPr>
              <a:t>-</a:t>
            </a:r>
            <a:r>
              <a:rPr lang="cs-CZ" dirty="0" err="1" smtClean="0">
                <a:solidFill>
                  <a:srgbClr val="00B050"/>
                </a:solidFill>
              </a:rPr>
              <a:t>ino</a:t>
            </a:r>
            <a:endParaRPr lang="cs-CZ" dirty="0" smtClean="0">
              <a:solidFill>
                <a:srgbClr val="00B050"/>
              </a:solidFill>
            </a:endParaRPr>
          </a:p>
          <a:p>
            <a:endParaRPr lang="cs-CZ" dirty="0">
              <a:solidFill>
                <a:srgbClr val="00B050"/>
              </a:solidFill>
            </a:endParaRPr>
          </a:p>
          <a:p>
            <a:endParaRPr lang="cs-CZ" dirty="0" smtClean="0">
              <a:solidFill>
                <a:srgbClr val="00B050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n</a:t>
            </a:r>
            <a:r>
              <a:rPr lang="cs-CZ" dirty="0" smtClean="0">
                <a:solidFill>
                  <a:schemeClr val="tx1"/>
                </a:solidFill>
              </a:rPr>
              <a:t>apř.  </a:t>
            </a:r>
            <a:r>
              <a:rPr lang="cs-CZ" dirty="0">
                <a:solidFill>
                  <a:schemeClr val="tx1"/>
                </a:solidFill>
              </a:rPr>
              <a:t>m</a:t>
            </a:r>
            <a:r>
              <a:rPr lang="cs-CZ" dirty="0" smtClean="0">
                <a:solidFill>
                  <a:schemeClr val="tx1"/>
                </a:solidFill>
              </a:rPr>
              <a:t>atč</a:t>
            </a:r>
            <a:r>
              <a:rPr lang="cs-CZ" dirty="0" smtClean="0">
                <a:solidFill>
                  <a:srgbClr val="00B050"/>
                </a:solidFill>
              </a:rPr>
              <a:t>in</a:t>
            </a:r>
            <a:r>
              <a:rPr lang="cs-CZ" dirty="0" smtClean="0">
                <a:solidFill>
                  <a:schemeClr val="tx1"/>
                </a:solidFill>
              </a:rPr>
              <a:t> dům</a:t>
            </a:r>
            <a:endParaRPr lang="cs-CZ" dirty="0">
              <a:solidFill>
                <a:schemeClr val="tx1"/>
              </a:solidFill>
            </a:endParaRPr>
          </a:p>
          <a:p>
            <a:pPr marL="68580" indent="0">
              <a:buNone/>
            </a:pPr>
            <a:r>
              <a:rPr lang="cs-CZ" dirty="0" smtClean="0"/>
              <a:t>              matč</a:t>
            </a:r>
            <a:r>
              <a:rPr lang="cs-CZ" dirty="0" smtClean="0">
                <a:solidFill>
                  <a:srgbClr val="00B050"/>
                </a:solidFill>
              </a:rPr>
              <a:t>ina</a:t>
            </a:r>
            <a:r>
              <a:rPr lang="cs-CZ" dirty="0" smtClean="0"/>
              <a:t> zástěra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matč</a:t>
            </a:r>
            <a:r>
              <a:rPr lang="cs-CZ" dirty="0" smtClean="0">
                <a:solidFill>
                  <a:srgbClr val="00B050"/>
                </a:solidFill>
              </a:rPr>
              <a:t>ino</a:t>
            </a:r>
            <a:r>
              <a:rPr lang="cs-CZ" dirty="0" smtClean="0"/>
              <a:t> zrcátko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19488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Sokolí </a:t>
            </a:r>
            <a:r>
              <a:rPr lang="cs-CZ" dirty="0">
                <a:latin typeface="Arial" pitchFamily="34" charset="0"/>
                <a:cs typeface="Arial" pitchFamily="34" charset="0"/>
              </a:rPr>
              <a:t>hnízdo,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kočičí </a:t>
            </a:r>
            <a:r>
              <a:rPr lang="cs-CZ" dirty="0">
                <a:latin typeface="Arial" pitchFamily="34" charset="0"/>
                <a:cs typeface="Arial" pitchFamily="34" charset="0"/>
              </a:rPr>
              <a:t>pelíšek,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slepičí </a:t>
            </a:r>
            <a:r>
              <a:rPr lang="cs-CZ" dirty="0">
                <a:latin typeface="Arial" pitchFamily="34" charset="0"/>
                <a:cs typeface="Arial" pitchFamily="34" charset="0"/>
              </a:rPr>
              <a:t>vývar,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kohoutí </a:t>
            </a:r>
            <a:r>
              <a:rPr lang="cs-CZ" dirty="0">
                <a:latin typeface="Arial" pitchFamily="34" charset="0"/>
                <a:cs typeface="Arial" pitchFamily="34" charset="0"/>
              </a:rPr>
              <a:t>zápasy,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kuřecí </a:t>
            </a:r>
            <a:r>
              <a:rPr lang="cs-CZ" dirty="0">
                <a:latin typeface="Arial" pitchFamily="34" charset="0"/>
                <a:cs typeface="Arial" pitchFamily="34" charset="0"/>
              </a:rPr>
              <a:t>zobání,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krůtí </a:t>
            </a:r>
            <a:r>
              <a:rPr lang="cs-CZ" dirty="0">
                <a:latin typeface="Arial" pitchFamily="34" charset="0"/>
                <a:cs typeface="Arial" pitchFamily="34" charset="0"/>
              </a:rPr>
              <a:t>stehýnka,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rybí </a:t>
            </a:r>
            <a:r>
              <a:rPr lang="cs-CZ" dirty="0">
                <a:latin typeface="Arial" pitchFamily="34" charset="0"/>
                <a:cs typeface="Arial" pitchFamily="34" charset="0"/>
              </a:rPr>
              <a:t>polévka,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hroší </a:t>
            </a:r>
            <a:r>
              <a:rPr lang="cs-CZ" dirty="0">
                <a:latin typeface="Arial" pitchFamily="34" charset="0"/>
                <a:cs typeface="Arial" pitchFamily="34" charset="0"/>
              </a:rPr>
              <a:t>srst,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krocaní </a:t>
            </a:r>
            <a:r>
              <a:rPr lang="cs-CZ" dirty="0">
                <a:latin typeface="Arial" pitchFamily="34" charset="0"/>
                <a:cs typeface="Arial" pitchFamily="34" charset="0"/>
              </a:rPr>
              <a:t>hudrování,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lví </a:t>
            </a:r>
            <a:r>
              <a:rPr lang="cs-CZ" dirty="0">
                <a:latin typeface="Arial" pitchFamily="34" charset="0"/>
                <a:cs typeface="Arial" pitchFamily="34" charset="0"/>
              </a:rPr>
              <a:t>smečka,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psí </a:t>
            </a:r>
            <a:r>
              <a:rPr lang="cs-CZ" dirty="0">
                <a:latin typeface="Arial" pitchFamily="34" charset="0"/>
                <a:cs typeface="Arial" pitchFamily="34" charset="0"/>
              </a:rPr>
              <a:t>bouda,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sloní </a:t>
            </a:r>
            <a:r>
              <a:rPr lang="cs-CZ" dirty="0">
                <a:latin typeface="Arial" pitchFamily="34" charset="0"/>
                <a:cs typeface="Arial" pitchFamily="34" charset="0"/>
              </a:rPr>
              <a:t>chobot,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králičí </a:t>
            </a:r>
            <a:r>
              <a:rPr lang="cs-CZ" dirty="0">
                <a:latin typeface="Arial" pitchFamily="34" charset="0"/>
                <a:cs typeface="Arial" pitchFamily="34" charset="0"/>
              </a:rPr>
              <a:t>nora,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vosí bodnutí.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Hladový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šakal, 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hravý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šimpanz, 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zvědavý </a:t>
            </a: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68580" indent="0" algn="just">
              <a:lnSpc>
                <a:spcPct val="120000"/>
              </a:lnSpc>
              <a:buNone/>
            </a:pP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orel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dravý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rys, 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štíhlý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čáp, 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malý rorýs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marL="68580" indent="0" algn="just">
              <a:lnSpc>
                <a:spcPct val="120000"/>
              </a:lnSpc>
              <a:buNone/>
            </a:pP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pestrobarevný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datel, 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bělohlavý sup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marL="68580" indent="0" algn="just">
              <a:lnSpc>
                <a:spcPct val="120000"/>
              </a:lnSpc>
              <a:buNone/>
            </a:pP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popelavý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jeřáb.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876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tvorba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3707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131</TotalTime>
  <Words>548</Words>
  <Application>Microsoft Office PowerPoint</Application>
  <PresentationFormat>Předvádění na obrazovce (4:3)</PresentationFormat>
  <Paragraphs>95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Austin</vt:lpstr>
      <vt:lpstr>Snímek 1</vt:lpstr>
      <vt:lpstr>Anotace a pilotáž</vt:lpstr>
      <vt:lpstr>Obecně o přídavných jménech</vt:lpstr>
      <vt:lpstr>Druhy přídavných jmen</vt:lpstr>
      <vt:lpstr>Přídavná jména tvrdá</vt:lpstr>
      <vt:lpstr>Snímek 6</vt:lpstr>
      <vt:lpstr>Snímek 7</vt:lpstr>
      <vt:lpstr>Procvič si</vt:lpstr>
      <vt:lpstr>Přídavná jména měkká</vt:lpstr>
      <vt:lpstr>Snímek 10</vt:lpstr>
      <vt:lpstr>Procvič si</vt:lpstr>
      <vt:lpstr>Přídavné jména přivlastňovací</vt:lpstr>
      <vt:lpstr>Přídavná jména přivlastňovací</vt:lpstr>
      <vt:lpstr>řešení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Přídavná jména</dc:title>
  <dc:creator>pc</dc:creator>
  <cp:lastModifiedBy>Dum</cp:lastModifiedBy>
  <cp:revision>14</cp:revision>
  <dcterms:created xsi:type="dcterms:W3CDTF">2012-12-09T13:27:49Z</dcterms:created>
  <dcterms:modified xsi:type="dcterms:W3CDTF">2013-09-29T10:32:06Z</dcterms:modified>
</cp:coreProperties>
</file>