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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399" y="4392168"/>
            <a:ext cx="1219200" cy="365125"/>
          </a:xfrm>
        </p:spPr>
        <p:txBody>
          <a:bodyPr/>
          <a:lstStyle>
            <a:lvl1pPr algn="ctr">
              <a:defRPr sz="2400">
                <a:latin typeface="+mj-lt"/>
              </a:defRPr>
            </a:lvl1pPr>
          </a:lstStyle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TextBox 14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chemeClr val="accent1"/>
                </a:solidFill>
                <a:sym typeface="Wingdings"/>
              </a:rPr>
              <a:t>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" y="2545080"/>
            <a:ext cx="9144000" cy="3255264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1" y="2667000"/>
            <a:ext cx="9144000" cy="2739571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1" y="5479143"/>
            <a:ext cx="9144000" cy="23585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352" y="4389120"/>
            <a:ext cx="1216152" cy="365125"/>
          </a:xfrm>
        </p:spPr>
        <p:txBody>
          <a:bodyPr/>
          <a:lstStyle>
            <a:lvl1pPr algn="ctr">
              <a:defRPr sz="2400">
                <a:solidFill>
                  <a:srgbClr val="FFFFFF"/>
                </a:solidFill>
              </a:defRPr>
            </a:lvl1pPr>
          </a:lstStyle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4818888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8584" y="4261104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spc="150" dirty="0" smtClean="0">
                <a:solidFill>
                  <a:srgbClr val="FFFFFF"/>
                </a:solidFill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6172200" y="161544"/>
            <a:ext cx="2971800" cy="11521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44768" y="134112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4591050" y="2409824"/>
            <a:ext cx="6858000" cy="2038351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5400000">
            <a:off x="4668203" y="2570797"/>
            <a:ext cx="6858000" cy="171640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/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 rot="5400000">
            <a:off x="3681476" y="3354324"/>
            <a:ext cx="6858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584"/>
            <a:ext cx="9144000" cy="1453896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7641"/>
            <a:ext cx="9144000" cy="1154314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5348524-56E7-4B0F-A063-C4DD8E9526D9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921D53D-5E0A-489B-9427-B8AB43F1811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0" y="1368552"/>
            <a:ext cx="9144000" cy="149352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b="0" kern="1200" cap="none" spc="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599" y="260648"/>
            <a:ext cx="8686800" cy="129614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0886" y="1772816"/>
            <a:ext cx="7928992" cy="478038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00B050"/>
                </a:solidFill>
                <a:latin typeface="Century Schoolbook"/>
              </a:rPr>
              <a:t>ZÁKLADNÍ ŠKOLA SLOVAN, KROMĚŘÍŽ, PŘÍSPĚVKOVÁ ORGANIZACE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00B050"/>
                </a:solidFill>
                <a:latin typeface="Century Schoolbook"/>
              </a:rPr>
              <a:t>ZEYEROVA 3354, 767 01 KROMĚŘÍŽ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endParaRPr lang="cs-CZ" sz="2300" b="1" dirty="0">
              <a:solidFill>
                <a:srgbClr val="00B050"/>
              </a:solidFill>
              <a:latin typeface="Century Schoolbook"/>
            </a:endParaRP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projekt v rámci vzdělávacího programu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VZDĚLÁNÍ PRO KONKURENCESCHOPNOST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endParaRPr lang="cs-CZ" sz="2300" b="1" dirty="0">
              <a:solidFill>
                <a:srgbClr val="575F6D"/>
              </a:solidFill>
              <a:latin typeface="Century Schoolbook"/>
            </a:endParaRP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ŠABLONA ČÍSLO: III/2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NÁZEV:  INOVACE A ZKVALITNĚNÍ VÝUKY PROSTŘEDNICTVÍM </a:t>
            </a:r>
            <a:r>
              <a:rPr lang="cs-CZ" sz="2300" b="1" dirty="0" smtClean="0">
                <a:solidFill>
                  <a:srgbClr val="575F6D"/>
                </a:solidFill>
                <a:latin typeface="Century Schoolbook"/>
              </a:rPr>
              <a:t>ICT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 smtClean="0">
                <a:solidFill>
                  <a:srgbClr val="575F6D"/>
                </a:solidFill>
                <a:latin typeface="Century Schoolbook"/>
              </a:rPr>
              <a:t>PŘEDMĚT</a:t>
            </a: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: </a:t>
            </a:r>
            <a:r>
              <a:rPr lang="cs-CZ" sz="2300" b="1" dirty="0" smtClean="0">
                <a:solidFill>
                  <a:srgbClr val="575F6D"/>
                </a:solidFill>
                <a:latin typeface="Century Schoolbook"/>
              </a:rPr>
              <a:t> </a:t>
            </a: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český jazyk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ROČNÍK: </a:t>
            </a:r>
            <a:r>
              <a:rPr lang="cs-CZ" sz="2300" b="1" dirty="0" smtClean="0">
                <a:solidFill>
                  <a:srgbClr val="575F6D"/>
                </a:solidFill>
                <a:latin typeface="Century Schoolbook"/>
              </a:rPr>
              <a:t> </a:t>
            </a: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pátý     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TÉMA: </a:t>
            </a:r>
            <a:r>
              <a:rPr lang="cs-CZ" sz="2300" b="1" dirty="0" smtClean="0">
                <a:solidFill>
                  <a:srgbClr val="575F6D"/>
                </a:solidFill>
                <a:latin typeface="Century Schoolbook"/>
              </a:rPr>
              <a:t> slovesa </a:t>
            </a:r>
            <a:endParaRPr lang="cs-CZ" sz="2300" b="1" dirty="0">
              <a:solidFill>
                <a:srgbClr val="575F6D"/>
              </a:solidFill>
              <a:latin typeface="Century Schoolbook"/>
            </a:endParaRP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AUTOR:   Mgr. Táňa </a:t>
            </a:r>
            <a:r>
              <a:rPr lang="cs-CZ" sz="2300" b="1" dirty="0" err="1">
                <a:solidFill>
                  <a:srgbClr val="575F6D"/>
                </a:solidFill>
                <a:latin typeface="Century Schoolbook"/>
              </a:rPr>
              <a:t>Kočířová</a:t>
            </a:r>
            <a:endParaRPr lang="cs-CZ" sz="2300" b="1" dirty="0">
              <a:solidFill>
                <a:srgbClr val="575F6D"/>
              </a:solidFill>
              <a:latin typeface="Century Schoolbook"/>
            </a:endParaRP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>
                <a:solidFill>
                  <a:srgbClr val="575F6D"/>
                </a:solidFill>
                <a:latin typeface="Century Schoolbook"/>
              </a:rPr>
              <a:t>DATUM VYTVOŘENÍ:  </a:t>
            </a:r>
            <a:r>
              <a:rPr lang="cs-CZ" sz="2300" b="1" dirty="0" smtClean="0">
                <a:solidFill>
                  <a:srgbClr val="575F6D"/>
                </a:solidFill>
                <a:latin typeface="Century Schoolbook"/>
              </a:rPr>
              <a:t>21.1.2013 </a:t>
            </a:r>
            <a:endParaRPr lang="cs-CZ" sz="2300" b="1" dirty="0">
              <a:solidFill>
                <a:srgbClr val="575F6D"/>
              </a:solidFill>
              <a:latin typeface="Century Schoolbook"/>
            </a:endParaRP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endParaRPr lang="cs-CZ" sz="2300" b="1" dirty="0">
              <a:solidFill>
                <a:srgbClr val="575F6D"/>
              </a:solidFill>
              <a:latin typeface="Century Schoolbook"/>
            </a:endParaRP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endParaRPr lang="cs-CZ" sz="2300" b="1" dirty="0">
              <a:solidFill>
                <a:srgbClr val="575F6D"/>
              </a:solidFill>
              <a:latin typeface="Century Schoolbook"/>
            </a:endParaRP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2300" b="1" dirty="0" smtClean="0">
                <a:solidFill>
                  <a:srgbClr val="C00000"/>
                </a:solidFill>
                <a:latin typeface="Century Schoolbook"/>
              </a:rPr>
              <a:t>VY_32_INOVACE_53 </a:t>
            </a:r>
            <a:r>
              <a:rPr lang="cs-CZ" sz="2300" b="1" dirty="0">
                <a:solidFill>
                  <a:srgbClr val="C00000"/>
                </a:solidFill>
                <a:latin typeface="Century Schoolbook"/>
              </a:rPr>
              <a:t>_TK</a:t>
            </a:r>
          </a:p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endParaRPr lang="cs-CZ" sz="2200" b="1" dirty="0">
              <a:solidFill>
                <a:srgbClr val="575F6D"/>
              </a:solidFill>
              <a:latin typeface="Century Schoolbook"/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8680"/>
            <a:ext cx="612068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02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pilotáž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00808"/>
            <a:ext cx="8229600" cy="4525963"/>
          </a:xfrm>
        </p:spPr>
        <p:txBody>
          <a:bodyPr/>
          <a:lstStyle/>
          <a:p>
            <a:r>
              <a:rPr lang="cs-CZ" dirty="0" smtClean="0"/>
              <a:t>Prezentace je určena žákům pátého ročníku</a:t>
            </a:r>
          </a:p>
          <a:p>
            <a:r>
              <a:rPr lang="cs-CZ" dirty="0" smtClean="0"/>
              <a:t>Slouží k zopakování znalostí o slovesech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/>
              <a:t> </a:t>
            </a:r>
            <a:r>
              <a:rPr lang="cs-CZ" dirty="0" smtClean="0"/>
              <a:t> prezentace byla použita k procvičení , opakování sloves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 1. cvičení - </a:t>
            </a:r>
            <a:r>
              <a:rPr lang="cs-CZ" dirty="0"/>
              <a:t>ž</a:t>
            </a:r>
            <a:r>
              <a:rPr lang="cs-CZ" dirty="0" smtClean="0"/>
              <a:t>áci pracovali společně na tabuli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2.  cvičení -  samostatně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3. cvičení – skupinová práce ve dvojicích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813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19256" cy="10858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Roztřiď slovesa oznamovacího způsobu podle času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13176"/>
          </a:xfrm>
        </p:spPr>
        <p:txBody>
          <a:bodyPr/>
          <a:lstStyle/>
          <a:p>
            <a:r>
              <a:rPr lang="cs-CZ" dirty="0" smtClean="0"/>
              <a:t>Nelíbí se, vykouklo, není, přineseme, telefonovali si, zazpívám, četli jsme si, budeme spát, mají, smažilo se, jdou, prozradíš, zabalila, rozhlíží se, budeš chtít, jsou, dokážeš si, zmizeli, vymalujeme, odešel.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přítomný</a:t>
            </a:r>
            <a:r>
              <a:rPr lang="cs-CZ" dirty="0" smtClean="0"/>
              <a:t>                    </a:t>
            </a:r>
            <a:r>
              <a:rPr lang="cs-CZ" dirty="0" smtClean="0">
                <a:solidFill>
                  <a:srgbClr val="FFFF00"/>
                </a:solidFill>
              </a:rPr>
              <a:t>minulý </a:t>
            </a:r>
            <a:r>
              <a:rPr lang="cs-CZ" dirty="0" smtClean="0"/>
              <a:t>                          </a:t>
            </a:r>
            <a:r>
              <a:rPr lang="cs-CZ" dirty="0" smtClean="0">
                <a:solidFill>
                  <a:schemeClr val="accent4"/>
                </a:solidFill>
              </a:rPr>
              <a:t>budoucí</a:t>
            </a:r>
            <a:endParaRPr lang="cs-CZ" dirty="0">
              <a:solidFill>
                <a:schemeClr val="accent4"/>
              </a:solidFill>
            </a:endParaRPr>
          </a:p>
        </p:txBody>
      </p:sp>
      <p:sp>
        <p:nvSpPr>
          <p:cNvPr id="5" name="Plechovka 4"/>
          <p:cNvSpPr/>
          <p:nvPr/>
        </p:nvSpPr>
        <p:spPr>
          <a:xfrm>
            <a:off x="539552" y="3645024"/>
            <a:ext cx="2088232" cy="3168352"/>
          </a:xfrm>
          <a:prstGeom prst="can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lechovka 5"/>
          <p:cNvSpPr/>
          <p:nvPr/>
        </p:nvSpPr>
        <p:spPr>
          <a:xfrm>
            <a:off x="3477344" y="3645024"/>
            <a:ext cx="2102768" cy="3134900"/>
          </a:xfrm>
          <a:prstGeom prst="ca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lechovka 6"/>
          <p:cNvSpPr/>
          <p:nvPr/>
        </p:nvSpPr>
        <p:spPr>
          <a:xfrm>
            <a:off x="6403776" y="3549321"/>
            <a:ext cx="2160240" cy="3134900"/>
          </a:xfrm>
          <a:prstGeom prst="can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55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latin typeface="Arial" pitchFamily="34" charset="0"/>
                <a:cs typeface="Arial" pitchFamily="34" charset="0"/>
              </a:rPr>
              <a:t>Střídej slovesa tak, aby vedle sebe stála v následujícím pořadí: sloveso v přítomném, minulém a budoucím čase. 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363272" cy="48965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</a:t>
            </a:r>
          </a:p>
          <a:p>
            <a:pPr marL="0" indent="0">
              <a:buNone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1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Slyšel, běží, poběžíme, hráli si, dohraje, nosím, přinesli jsme,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1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je, posilníme se, čekáme, dočkám se, omluvila se, vzali jsme si,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budou posilovat, křičíš.</a:t>
            </a:r>
            <a:endParaRPr lang="cs-CZ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1528399" y="1730492"/>
            <a:ext cx="1042416" cy="1042416"/>
          </a:xfrm>
          <a:prstGeom prst="actionButtonHom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Start</a:t>
            </a:r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5" name="Vlna 4"/>
          <p:cNvSpPr/>
          <p:nvPr/>
        </p:nvSpPr>
        <p:spPr>
          <a:xfrm>
            <a:off x="5963669" y="4383468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 dirty="0"/>
          </a:p>
        </p:txBody>
      </p:sp>
      <p:cxnSp>
        <p:nvCxnSpPr>
          <p:cNvPr id="7" name="Přímá spojnice 6"/>
          <p:cNvCxnSpPr>
            <a:endCxn id="5" idx="1"/>
          </p:cNvCxnSpPr>
          <p:nvPr/>
        </p:nvCxnSpPr>
        <p:spPr>
          <a:xfrm>
            <a:off x="5565925" y="4840668"/>
            <a:ext cx="397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Vlna 8"/>
          <p:cNvSpPr/>
          <p:nvPr/>
        </p:nvSpPr>
        <p:spPr>
          <a:xfrm>
            <a:off x="3460901" y="1920454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/>
          </a:p>
        </p:txBody>
      </p:sp>
      <p:sp>
        <p:nvSpPr>
          <p:cNvPr id="10" name="Vlna 9"/>
          <p:cNvSpPr/>
          <p:nvPr/>
        </p:nvSpPr>
        <p:spPr>
          <a:xfrm>
            <a:off x="4644008" y="1984648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/>
          </a:p>
        </p:txBody>
      </p:sp>
      <p:sp>
        <p:nvSpPr>
          <p:cNvPr id="11" name="Vlna 10"/>
          <p:cNvSpPr/>
          <p:nvPr/>
        </p:nvSpPr>
        <p:spPr>
          <a:xfrm>
            <a:off x="5870345" y="1984648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dirty="0"/>
          </a:p>
        </p:txBody>
      </p:sp>
      <p:sp>
        <p:nvSpPr>
          <p:cNvPr id="12" name="Vlna 11"/>
          <p:cNvSpPr/>
          <p:nvPr/>
        </p:nvSpPr>
        <p:spPr>
          <a:xfrm>
            <a:off x="7068794" y="2025495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>
            <a:stCxn id="5" idx="3"/>
          </p:cNvCxnSpPr>
          <p:nvPr/>
        </p:nvCxnSpPr>
        <p:spPr>
          <a:xfrm>
            <a:off x="6878069" y="4840668"/>
            <a:ext cx="3097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9" idx="3"/>
          </p:cNvCxnSpPr>
          <p:nvPr/>
        </p:nvCxnSpPr>
        <p:spPr>
          <a:xfrm flipV="1">
            <a:off x="4375301" y="2375837"/>
            <a:ext cx="325791" cy="18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>
            <a:stCxn id="10" idx="3"/>
            <a:endCxn id="11" idx="1"/>
          </p:cNvCxnSpPr>
          <p:nvPr/>
        </p:nvCxnSpPr>
        <p:spPr>
          <a:xfrm>
            <a:off x="5558408" y="2441848"/>
            <a:ext cx="3119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>
            <a:stCxn id="11" idx="3"/>
            <a:endCxn id="12" idx="1"/>
          </p:cNvCxnSpPr>
          <p:nvPr/>
        </p:nvCxnSpPr>
        <p:spPr>
          <a:xfrm>
            <a:off x="6784745" y="2441848"/>
            <a:ext cx="284049" cy="408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stCxn id="12" idx="2"/>
            <a:endCxn id="34" idx="0"/>
          </p:cNvCxnSpPr>
          <p:nvPr/>
        </p:nvCxnSpPr>
        <p:spPr>
          <a:xfrm>
            <a:off x="7525994" y="2825595"/>
            <a:ext cx="0" cy="357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Vlna 33"/>
          <p:cNvSpPr/>
          <p:nvPr/>
        </p:nvSpPr>
        <p:spPr>
          <a:xfrm>
            <a:off x="7068794" y="3068960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nice 35"/>
          <p:cNvCxnSpPr>
            <a:stCxn id="34" idx="1"/>
          </p:cNvCxnSpPr>
          <p:nvPr/>
        </p:nvCxnSpPr>
        <p:spPr>
          <a:xfrm flipH="1">
            <a:off x="6784745" y="3526160"/>
            <a:ext cx="2840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Vlna 36"/>
          <p:cNvSpPr/>
          <p:nvPr/>
        </p:nvSpPr>
        <p:spPr>
          <a:xfrm>
            <a:off x="5870345" y="3075887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lna 37"/>
          <p:cNvSpPr/>
          <p:nvPr/>
        </p:nvSpPr>
        <p:spPr>
          <a:xfrm>
            <a:off x="4664166" y="3068960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lna 38"/>
          <p:cNvSpPr/>
          <p:nvPr/>
        </p:nvSpPr>
        <p:spPr>
          <a:xfrm>
            <a:off x="3419872" y="3037510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lna 39"/>
          <p:cNvSpPr/>
          <p:nvPr/>
        </p:nvSpPr>
        <p:spPr>
          <a:xfrm>
            <a:off x="2195736" y="2967070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2" name="Přímá spojnice 41"/>
          <p:cNvCxnSpPr>
            <a:stCxn id="37" idx="1"/>
            <a:endCxn id="38" idx="3"/>
          </p:cNvCxnSpPr>
          <p:nvPr/>
        </p:nvCxnSpPr>
        <p:spPr>
          <a:xfrm flipH="1" flipV="1">
            <a:off x="5578566" y="3526160"/>
            <a:ext cx="291779" cy="69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>
            <a:stCxn id="38" idx="1"/>
            <a:endCxn id="39" idx="3"/>
          </p:cNvCxnSpPr>
          <p:nvPr/>
        </p:nvCxnSpPr>
        <p:spPr>
          <a:xfrm flipH="1" flipV="1">
            <a:off x="4334272" y="3494710"/>
            <a:ext cx="329894" cy="31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>
            <a:stCxn id="39" idx="1"/>
            <a:endCxn id="40" idx="3"/>
          </p:cNvCxnSpPr>
          <p:nvPr/>
        </p:nvCxnSpPr>
        <p:spPr>
          <a:xfrm flipH="1" flipV="1">
            <a:off x="3110136" y="3424270"/>
            <a:ext cx="309736" cy="70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>
            <a:stCxn id="40" idx="1"/>
          </p:cNvCxnSpPr>
          <p:nvPr/>
        </p:nvCxnSpPr>
        <p:spPr>
          <a:xfrm flipH="1">
            <a:off x="1898359" y="3424270"/>
            <a:ext cx="2973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Vlna 48"/>
          <p:cNvSpPr/>
          <p:nvPr/>
        </p:nvSpPr>
        <p:spPr>
          <a:xfrm>
            <a:off x="983959" y="3033769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lna 51"/>
          <p:cNvSpPr/>
          <p:nvPr/>
        </p:nvSpPr>
        <p:spPr>
          <a:xfrm>
            <a:off x="983959" y="4221088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lna 52"/>
          <p:cNvSpPr/>
          <p:nvPr/>
        </p:nvSpPr>
        <p:spPr>
          <a:xfrm>
            <a:off x="2195736" y="4324463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Vlna 53"/>
          <p:cNvSpPr/>
          <p:nvPr/>
        </p:nvSpPr>
        <p:spPr>
          <a:xfrm>
            <a:off x="3419872" y="4365104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Vlna 54"/>
          <p:cNvSpPr/>
          <p:nvPr/>
        </p:nvSpPr>
        <p:spPr>
          <a:xfrm>
            <a:off x="4673205" y="4325385"/>
            <a:ext cx="914400" cy="914400"/>
          </a:xfrm>
          <a:prstGeom prst="wav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9" name="Přímá spojnice 58"/>
          <p:cNvCxnSpPr>
            <a:stCxn id="49" idx="2"/>
            <a:endCxn id="52" idx="0"/>
          </p:cNvCxnSpPr>
          <p:nvPr/>
        </p:nvCxnSpPr>
        <p:spPr>
          <a:xfrm>
            <a:off x="1441159" y="3833869"/>
            <a:ext cx="0" cy="5015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>
            <a:endCxn id="53" idx="1"/>
          </p:cNvCxnSpPr>
          <p:nvPr/>
        </p:nvCxnSpPr>
        <p:spPr>
          <a:xfrm flipV="1">
            <a:off x="1898359" y="4781663"/>
            <a:ext cx="297377" cy="406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>
            <a:stCxn id="53" idx="3"/>
            <a:endCxn id="54" idx="1"/>
          </p:cNvCxnSpPr>
          <p:nvPr/>
        </p:nvCxnSpPr>
        <p:spPr>
          <a:xfrm>
            <a:off x="3110136" y="4781663"/>
            <a:ext cx="309736" cy="406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>
            <a:stCxn id="54" idx="3"/>
          </p:cNvCxnSpPr>
          <p:nvPr/>
        </p:nvCxnSpPr>
        <p:spPr>
          <a:xfrm>
            <a:off x="4334272" y="4822304"/>
            <a:ext cx="5257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pc\AppData\Local\Microsoft\Windows\Temporary Internet Files\Content.IE5\UL5GJQRD\MC900408226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393" y="4365104"/>
            <a:ext cx="1081011" cy="92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TextovéPole 75"/>
          <p:cNvSpPr txBox="1"/>
          <p:nvPr/>
        </p:nvSpPr>
        <p:spPr>
          <a:xfrm>
            <a:off x="7937291" y="4801983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Cíl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454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Ze slabik složte sloveso a určete u nich osobu, číslo a čas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1052" y="1598066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61" name="Kříž 60"/>
          <p:cNvSpPr/>
          <p:nvPr/>
        </p:nvSpPr>
        <p:spPr>
          <a:xfrm>
            <a:off x="1115616" y="2276872"/>
            <a:ext cx="1008112" cy="1152128"/>
          </a:xfrm>
          <a:prstGeom prst="pl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o      </a:t>
            </a:r>
          </a:p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l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e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m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e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t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í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cs-CZ" dirty="0"/>
          </a:p>
        </p:txBody>
      </p:sp>
      <p:sp>
        <p:nvSpPr>
          <p:cNvPr id="62" name="Kříž 61"/>
          <p:cNvSpPr/>
          <p:nvPr/>
        </p:nvSpPr>
        <p:spPr>
          <a:xfrm>
            <a:off x="2517660" y="2276872"/>
            <a:ext cx="1008112" cy="1152128"/>
          </a:xfrm>
          <a:prstGeom prst="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u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díš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v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i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3" name="Kříž 62"/>
          <p:cNvSpPr/>
          <p:nvPr/>
        </p:nvSpPr>
        <p:spPr>
          <a:xfrm>
            <a:off x="3969639" y="2248062"/>
            <a:ext cx="936104" cy="1152128"/>
          </a:xfrm>
          <a:prstGeom prst="plu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l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i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ři</a:t>
            </a:r>
          </a:p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j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e</a:t>
            </a:r>
          </a:p>
          <a:p>
            <a:pPr algn="ctr"/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4" name="Kříž 63"/>
          <p:cNvSpPr/>
          <p:nvPr/>
        </p:nvSpPr>
        <p:spPr>
          <a:xfrm>
            <a:off x="5220073" y="2276872"/>
            <a:ext cx="1080120" cy="1152128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</a:t>
            </a:r>
          </a:p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tě</a:t>
            </a:r>
          </a:p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al</a:t>
            </a:r>
          </a:p>
          <a:p>
            <a:pPr algn="ctr"/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žo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5" name="Kříž 64"/>
          <p:cNvSpPr/>
          <p:nvPr/>
        </p:nvSpPr>
        <p:spPr>
          <a:xfrm>
            <a:off x="6660232" y="2276872"/>
            <a:ext cx="1224136" cy="1152128"/>
          </a:xfrm>
          <a:prstGeom prst="plu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b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ych</a:t>
            </a:r>
          </a:p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l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a</a:t>
            </a:r>
          </a:p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mě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7" name="Kříž 66"/>
          <p:cNvSpPr/>
          <p:nvPr/>
        </p:nvSpPr>
        <p:spPr>
          <a:xfrm>
            <a:off x="1191072" y="4293096"/>
            <a:ext cx="1058416" cy="1202432"/>
          </a:xfrm>
          <a:prstGeom prst="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m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e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ne </a:t>
            </a:r>
          </a:p>
          <a:p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e </a:t>
            </a:r>
          </a:p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do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8" name="Kříž 67"/>
          <p:cNvSpPr/>
          <p:nvPr/>
        </p:nvSpPr>
        <p:spPr>
          <a:xfrm>
            <a:off x="2627784" y="4293096"/>
            <a:ext cx="1224136" cy="1202432"/>
          </a:xfrm>
          <a:prstGeom prst="plu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n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il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ses</a:t>
            </a:r>
          </a:p>
          <a:p>
            <a:pPr algn="ctr"/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změ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9" name="Kříž 68"/>
          <p:cNvSpPr/>
          <p:nvPr/>
        </p:nvSpPr>
        <p:spPr>
          <a:xfrm>
            <a:off x="4181070" y="4282899"/>
            <a:ext cx="986408" cy="1202432"/>
          </a:xfrm>
          <a:prstGeom prst="plu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r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u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č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a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ji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0" name="Kříž 69"/>
          <p:cNvSpPr/>
          <p:nvPr/>
        </p:nvSpPr>
        <p:spPr>
          <a:xfrm>
            <a:off x="5529808" y="4282899"/>
            <a:ext cx="1130424" cy="1202432"/>
          </a:xfrm>
          <a:prstGeom prst="plu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s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pá</a:t>
            </a: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e</a:t>
            </a:r>
          </a:p>
          <a:p>
            <a:pPr algn="ctr"/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líš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1" name="Kříž 70"/>
          <p:cNvSpPr/>
          <p:nvPr/>
        </p:nvSpPr>
        <p:spPr>
          <a:xfrm>
            <a:off x="7096146" y="4293096"/>
            <a:ext cx="1076253" cy="1192235"/>
          </a:xfrm>
          <a:prstGeom prst="plus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accent4">
                    <a:lumMod val="50000"/>
                  </a:schemeClr>
                </a:solidFill>
              </a:rPr>
              <a:t>b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a</a:t>
            </a:r>
          </a:p>
          <a:p>
            <a:pPr algn="ctr"/>
            <a:r>
              <a:rPr lang="cs-CZ" dirty="0" err="1">
                <a:solidFill>
                  <a:schemeClr val="accent4">
                    <a:lumMod val="50000"/>
                  </a:schemeClr>
                </a:solidFill>
              </a:rPr>
              <a:t>l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í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za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me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2" name="Rovnoramenný trojúhelník 71"/>
          <p:cNvSpPr/>
          <p:nvPr/>
        </p:nvSpPr>
        <p:spPr>
          <a:xfrm>
            <a:off x="377101" y="1711311"/>
            <a:ext cx="2384023" cy="173083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Poletíme</a:t>
            </a:r>
          </a:p>
          <a:p>
            <a:r>
              <a:rPr lang="cs-CZ" sz="1400" dirty="0" smtClean="0"/>
              <a:t>1.os.mn.,č.bud.</a:t>
            </a:r>
            <a:endParaRPr lang="cs-CZ" sz="1400" dirty="0"/>
          </a:p>
        </p:txBody>
      </p:sp>
      <p:sp>
        <p:nvSpPr>
          <p:cNvPr id="73" name="Rovnoramenný trojúhelník 72"/>
          <p:cNvSpPr/>
          <p:nvPr/>
        </p:nvSpPr>
        <p:spPr>
          <a:xfrm>
            <a:off x="1856510" y="1593273"/>
            <a:ext cx="2324560" cy="1848867"/>
          </a:xfrm>
          <a:prstGeom prst="triangle">
            <a:avLst>
              <a:gd name="adj" fmla="val 477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err="1" smtClean="0"/>
              <a:t>Uvi</a:t>
            </a:r>
            <a:r>
              <a:rPr lang="cs-CZ" sz="1400" dirty="0" smtClean="0"/>
              <a:t>.,č. jed., č. bud</a:t>
            </a:r>
            <a:r>
              <a:rPr lang="cs-CZ" sz="1400" dirty="0"/>
              <a:t>.. </a:t>
            </a:r>
            <a:r>
              <a:rPr lang="cs-CZ" sz="1400" dirty="0" err="1"/>
              <a:t>díš</a:t>
            </a:r>
            <a:endParaRPr lang="cs-CZ" sz="1400" dirty="0"/>
          </a:p>
          <a:p>
            <a:r>
              <a:rPr lang="cs-CZ" sz="1400" dirty="0"/>
              <a:t>2.os</a:t>
            </a:r>
          </a:p>
        </p:txBody>
      </p:sp>
      <p:sp>
        <p:nvSpPr>
          <p:cNvPr id="74" name="Rovnoramenný trojúhelník 73"/>
          <p:cNvSpPr/>
          <p:nvPr/>
        </p:nvSpPr>
        <p:spPr>
          <a:xfrm>
            <a:off x="3348462" y="1711311"/>
            <a:ext cx="2181346" cy="1717689"/>
          </a:xfrm>
          <a:prstGeom prst="triangle">
            <a:avLst>
              <a:gd name="adj" fmla="val 486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Přijel</a:t>
            </a:r>
            <a:r>
              <a:rPr lang="cs-CZ" dirty="0" smtClean="0"/>
              <a:t>i</a:t>
            </a:r>
          </a:p>
          <a:p>
            <a:pPr algn="ctr"/>
            <a:r>
              <a:rPr lang="cs-CZ" sz="1400" dirty="0" smtClean="0"/>
              <a:t>3.os.,č.mn.,č.min.</a:t>
            </a:r>
            <a:endParaRPr lang="cs-CZ" sz="1400" dirty="0"/>
          </a:p>
        </p:txBody>
      </p:sp>
      <p:sp>
        <p:nvSpPr>
          <p:cNvPr id="75" name="Rovnoramenný trojúhelník 74"/>
          <p:cNvSpPr/>
          <p:nvPr/>
        </p:nvSpPr>
        <p:spPr>
          <a:xfrm>
            <a:off x="4642952" y="1711312"/>
            <a:ext cx="2273143" cy="173083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Stěžoval si</a:t>
            </a:r>
          </a:p>
          <a:p>
            <a:r>
              <a:rPr lang="cs-CZ" sz="1400" dirty="0" smtClean="0"/>
              <a:t>3.os.č.jed.č.min.</a:t>
            </a:r>
            <a:endParaRPr lang="cs-CZ" sz="1400" dirty="0"/>
          </a:p>
        </p:txBody>
      </p:sp>
      <p:sp>
        <p:nvSpPr>
          <p:cNvPr id="76" name="Rovnoramenný trojúhelník 75"/>
          <p:cNvSpPr/>
          <p:nvPr/>
        </p:nvSpPr>
        <p:spPr>
          <a:xfrm>
            <a:off x="6068083" y="1711312"/>
            <a:ext cx="2539131" cy="1730830"/>
          </a:xfrm>
          <a:prstGeom prst="triangle">
            <a:avLst>
              <a:gd name="adj" fmla="val 492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Měla bych</a:t>
            </a:r>
          </a:p>
          <a:p>
            <a:r>
              <a:rPr lang="cs-CZ" sz="1400" dirty="0" smtClean="0"/>
              <a:t>1.os.č.jed.č.min.</a:t>
            </a:r>
            <a:endParaRPr lang="cs-CZ" sz="1400" dirty="0"/>
          </a:p>
        </p:txBody>
      </p:sp>
      <p:sp>
        <p:nvSpPr>
          <p:cNvPr id="77" name="Rovnoramenný trojúhelník 76"/>
          <p:cNvSpPr/>
          <p:nvPr/>
        </p:nvSpPr>
        <p:spPr>
          <a:xfrm>
            <a:off x="443194" y="3645024"/>
            <a:ext cx="2554172" cy="1878249"/>
          </a:xfrm>
          <a:prstGeom prst="triangle">
            <a:avLst>
              <a:gd name="adj" fmla="val 505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Doneseme</a:t>
            </a:r>
          </a:p>
          <a:p>
            <a:r>
              <a:rPr lang="cs-CZ" sz="1400" dirty="0" smtClean="0"/>
              <a:t>1.os.č.mn.č.bud.</a:t>
            </a:r>
            <a:endParaRPr lang="cs-CZ" sz="1400" dirty="0"/>
          </a:p>
        </p:txBody>
      </p:sp>
      <p:sp>
        <p:nvSpPr>
          <p:cNvPr id="78" name="Rovnoramenný trojúhelník 77"/>
          <p:cNvSpPr/>
          <p:nvPr/>
        </p:nvSpPr>
        <p:spPr>
          <a:xfrm>
            <a:off x="2051719" y="3645024"/>
            <a:ext cx="2387415" cy="18680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 smtClean="0"/>
              <a:t>Změnil ses</a:t>
            </a:r>
          </a:p>
          <a:p>
            <a:r>
              <a:rPr lang="cs-CZ" sz="1400" dirty="0" smtClean="0"/>
              <a:t>2.os.č.jed.č.min.</a:t>
            </a:r>
            <a:endParaRPr lang="cs-CZ" sz="1400" dirty="0"/>
          </a:p>
        </p:txBody>
      </p:sp>
      <p:sp>
        <p:nvSpPr>
          <p:cNvPr id="79" name="Rovnoramenný trojúhelník 78"/>
          <p:cNvSpPr/>
          <p:nvPr/>
        </p:nvSpPr>
        <p:spPr>
          <a:xfrm>
            <a:off x="3525772" y="3645025"/>
            <a:ext cx="2234361" cy="186805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Čaruji</a:t>
            </a:r>
          </a:p>
          <a:p>
            <a:pPr algn="ctr"/>
            <a:r>
              <a:rPr lang="cs-CZ" sz="1200" dirty="0" smtClean="0"/>
              <a:t>1.os.č.jed.č.pří.</a:t>
            </a:r>
            <a:endParaRPr lang="cs-CZ" sz="1200" dirty="0"/>
          </a:p>
        </p:txBody>
      </p:sp>
      <p:sp>
        <p:nvSpPr>
          <p:cNvPr id="80" name="Rovnoramenný trojúhelník 79"/>
          <p:cNvSpPr/>
          <p:nvPr/>
        </p:nvSpPr>
        <p:spPr>
          <a:xfrm>
            <a:off x="4911741" y="3556345"/>
            <a:ext cx="2366557" cy="193918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Spálíš se</a:t>
            </a:r>
          </a:p>
          <a:p>
            <a:pPr algn="ctr"/>
            <a:r>
              <a:rPr lang="cs-CZ" sz="1200" dirty="0" smtClean="0"/>
              <a:t>2.os.č.jed.č.bud.</a:t>
            </a:r>
            <a:endParaRPr lang="cs-CZ" sz="1200" dirty="0"/>
          </a:p>
        </p:txBody>
      </p:sp>
      <p:sp>
        <p:nvSpPr>
          <p:cNvPr id="81" name="Rovnoramenný trojúhelník 80"/>
          <p:cNvSpPr/>
          <p:nvPr/>
        </p:nvSpPr>
        <p:spPr>
          <a:xfrm>
            <a:off x="6516216" y="3554710"/>
            <a:ext cx="2232248" cy="194081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/>
              <a:t>Zabalíme</a:t>
            </a:r>
          </a:p>
          <a:p>
            <a:pPr algn="ctr"/>
            <a:r>
              <a:rPr lang="cs-CZ" sz="1200" b="1" dirty="0" smtClean="0"/>
              <a:t>1.os.č.mn.č.bud</a:t>
            </a:r>
            <a:r>
              <a:rPr lang="cs-CZ" sz="1200" dirty="0" smtClean="0"/>
              <a:t>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2669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CITACE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</a:p>
          <a:p>
            <a:pPr lvl="0">
              <a:buClrTx/>
              <a:buSzTx/>
              <a:buFont typeface="Arial" pitchFamily="34" charset="0"/>
              <a:buChar char="•"/>
            </a:pPr>
            <a:r>
              <a:rPr lang="cs-CZ" sz="3200">
                <a:solidFill>
                  <a:prstClr val="black"/>
                </a:solidFill>
                <a:latin typeface="Calibri"/>
              </a:rPr>
              <a:t>Ilustrace </a:t>
            </a:r>
            <a:r>
              <a:rPr lang="cs-CZ" sz="3200" smtClean="0">
                <a:solidFill>
                  <a:schemeClr val="tx1"/>
                </a:solidFill>
                <a:latin typeface="Calibri"/>
                <a:hlinkClick r:id="rId2"/>
              </a:rPr>
              <a:t>www.office.microsoft.com</a:t>
            </a:r>
            <a:endParaRPr lang="cs-CZ" sz="3200" dirty="0">
              <a:solidFill>
                <a:schemeClr val="tx1"/>
              </a:solidFill>
              <a:latin typeface="Calibri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2644170"/>
            <a:ext cx="6390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endParaRPr lang="cs-CZ" sz="3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0568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catur">
  <a:themeElements>
    <a:clrScheme name="Decatur">
      <a:dk1>
        <a:sysClr val="windowText" lastClr="000000"/>
      </a:dk1>
      <a:lt1>
        <a:sysClr val="window" lastClr="FFFFFF"/>
      </a:lt1>
      <a:dk2>
        <a:srgbClr val="55554A"/>
      </a:dk2>
      <a:lt2>
        <a:srgbClr val="D7DAE1"/>
      </a:lt2>
      <a:accent1>
        <a:srgbClr val="F4680B"/>
      </a:accent1>
      <a:accent2>
        <a:srgbClr val="ABB19F"/>
      </a:accent2>
      <a:accent3>
        <a:srgbClr val="948774"/>
      </a:accent3>
      <a:accent4>
        <a:srgbClr val="7EB8E7"/>
      </a:accent4>
      <a:accent5>
        <a:srgbClr val="E3B651"/>
      </a:accent5>
      <a:accent6>
        <a:srgbClr val="96756C"/>
      </a:accent6>
      <a:hlink>
        <a:srgbClr val="66AACD"/>
      </a:hlink>
      <a:folHlink>
        <a:srgbClr val="809DB3"/>
      </a:folHlink>
    </a:clrScheme>
    <a:fontScheme name="Decatur">
      <a:majorFont>
        <a:latin typeface="Bodoni MT Condensed"/>
        <a:ea typeface=""/>
        <a:cs typeface=""/>
        <a:font script="Grek" typeface="Times New Roman"/>
        <a:font script="Cyrl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TC101790490[[fn=Decatur]]</Template>
  <TotalTime>168</TotalTime>
  <Words>307</Words>
  <Application>Microsoft Office PowerPoint</Application>
  <PresentationFormat>Předvádění na obrazovce (4:3)</PresentationFormat>
  <Paragraphs>100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Decatur</vt:lpstr>
      <vt:lpstr>Prezentace aplikace PowerPoint</vt:lpstr>
      <vt:lpstr>Anotace a pilotáž</vt:lpstr>
      <vt:lpstr>Roztřiď slovesa oznamovacího způsobu podle času</vt:lpstr>
      <vt:lpstr>Střídej slovesa tak, aby vedle sebe stála v následujícím pořadí: sloveso v přítomném, minulém a budoucím čase. </vt:lpstr>
      <vt:lpstr>Ze slabik složte sloveso a určete u nich osobu, číslo a čas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H Koláčková</cp:lastModifiedBy>
  <cp:revision>19</cp:revision>
  <dcterms:created xsi:type="dcterms:W3CDTF">2013-01-24T12:06:41Z</dcterms:created>
  <dcterms:modified xsi:type="dcterms:W3CDTF">2013-05-14T06:05:12Z</dcterms:modified>
</cp:coreProperties>
</file>