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A30F0A-DD13-4985-883C-DF0D2A0C0160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0501F5-1696-4B82-A52E-08038D74FC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18112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A30F0A-DD13-4985-883C-DF0D2A0C0160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0501F5-1696-4B82-A52E-08038D74FC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48635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A30F0A-DD13-4985-883C-DF0D2A0C0160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0501F5-1696-4B82-A52E-08038D74FC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04123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A30F0A-DD13-4985-883C-DF0D2A0C0160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0501F5-1696-4B82-A52E-08038D74FC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2603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A30F0A-DD13-4985-883C-DF0D2A0C0160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0501F5-1696-4B82-A52E-08038D74FC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18000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A30F0A-DD13-4985-883C-DF0D2A0C0160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0501F5-1696-4B82-A52E-08038D74FC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99617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A30F0A-DD13-4985-883C-DF0D2A0C0160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0501F5-1696-4B82-A52E-08038D74FC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02701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A30F0A-DD13-4985-883C-DF0D2A0C0160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0501F5-1696-4B82-A52E-08038D74FC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5567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A30F0A-DD13-4985-883C-DF0D2A0C0160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0501F5-1696-4B82-A52E-08038D74FC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42507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A30F0A-DD13-4985-883C-DF0D2A0C0160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0501F5-1696-4B82-A52E-08038D74FC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34230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A30F0A-DD13-4985-883C-DF0D2A0C0160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0501F5-1696-4B82-A52E-08038D74FC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75690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A30F0A-DD13-4985-883C-DF0D2A0C0160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0501F5-1696-4B82-A52E-08038D74FC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59613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2657"/>
            <a:ext cx="7772400" cy="136815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1700808"/>
            <a:ext cx="7632848" cy="4896544"/>
          </a:xfrm>
        </p:spPr>
        <p:txBody>
          <a:bodyPr>
            <a:normAutofit lnSpcReduction="10000"/>
          </a:bodyPr>
          <a:lstStyle/>
          <a:p>
            <a:pPr lvl="0">
              <a:spcBef>
                <a:spcPts val="0"/>
              </a:spcBef>
            </a:pPr>
            <a:r>
              <a:rPr lang="cs-CZ" sz="1800" b="1" dirty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lvl="0">
              <a:spcBef>
                <a:spcPts val="0"/>
              </a:spcBef>
            </a:pPr>
            <a:r>
              <a:rPr lang="cs-CZ" sz="1800" b="1" dirty="0">
                <a:solidFill>
                  <a:srgbClr val="00B050"/>
                </a:solidFill>
              </a:rPr>
              <a:t>ZEYEROVA 3354, 767 01 KROMĚŘÍŽ</a:t>
            </a:r>
          </a:p>
          <a:p>
            <a:pPr lvl="0">
              <a:spcBef>
                <a:spcPts val="0"/>
              </a:spcBef>
            </a:pPr>
            <a:endParaRPr lang="cs-CZ" sz="1800" b="1" dirty="0">
              <a:solidFill>
                <a:srgbClr val="00B050"/>
              </a:solidFill>
            </a:endParaRPr>
          </a:p>
          <a:p>
            <a:pPr lvl="0">
              <a:spcBef>
                <a:spcPts val="0"/>
              </a:spcBef>
            </a:pPr>
            <a:r>
              <a:rPr lang="cs-CZ" sz="1800" dirty="0">
                <a:solidFill>
                  <a:prstClr val="black"/>
                </a:solidFill>
              </a:rPr>
              <a:t>projekt v rámci vzdělávacího programu</a:t>
            </a:r>
          </a:p>
          <a:p>
            <a:pPr lvl="0">
              <a:spcBef>
                <a:spcPts val="0"/>
              </a:spcBef>
            </a:pPr>
            <a:r>
              <a:rPr lang="cs-CZ" sz="1800" dirty="0">
                <a:solidFill>
                  <a:prstClr val="black"/>
                </a:solidFill>
              </a:rPr>
              <a:t>VZDĚLÁNÍ PRO KONKURENCESCHOPNOST</a:t>
            </a:r>
          </a:p>
          <a:p>
            <a:pPr lvl="0" algn="l">
              <a:spcBef>
                <a:spcPts val="0"/>
              </a:spcBef>
            </a:pPr>
            <a:endParaRPr lang="cs-CZ" sz="1800" dirty="0">
              <a:solidFill>
                <a:prstClr val="black"/>
              </a:solidFill>
            </a:endParaRPr>
          </a:p>
          <a:p>
            <a:pPr lvl="0">
              <a:spcBef>
                <a:spcPts val="0"/>
              </a:spcBef>
            </a:pPr>
            <a:r>
              <a:rPr lang="cs-CZ" sz="1800" dirty="0">
                <a:solidFill>
                  <a:prstClr val="black"/>
                </a:solidFill>
              </a:rPr>
              <a:t>ŠABLONA ČÍSLO: III/2</a:t>
            </a:r>
          </a:p>
          <a:p>
            <a:pPr lvl="0">
              <a:spcBef>
                <a:spcPts val="0"/>
              </a:spcBef>
            </a:pPr>
            <a:r>
              <a:rPr lang="cs-CZ" sz="1800" dirty="0">
                <a:solidFill>
                  <a:prstClr val="black"/>
                </a:solidFill>
              </a:rPr>
              <a:t>NÁZEV:  INOVACE A ZKVALITNĚNÍ VÝUKY PROSTŘEDNICTVÍM ICT</a:t>
            </a:r>
          </a:p>
          <a:p>
            <a:pPr lvl="0" algn="l">
              <a:spcBef>
                <a:spcPts val="0"/>
              </a:spcBef>
            </a:pPr>
            <a:endParaRPr lang="cs-CZ" sz="1800" dirty="0">
              <a:solidFill>
                <a:prstClr val="black"/>
              </a:solidFill>
            </a:endParaRPr>
          </a:p>
          <a:p>
            <a:pPr lvl="0" algn="l">
              <a:spcBef>
                <a:spcPts val="0"/>
              </a:spcBef>
            </a:pPr>
            <a:endParaRPr lang="cs-CZ" sz="1800" dirty="0">
              <a:solidFill>
                <a:prstClr val="black"/>
              </a:solidFill>
            </a:endParaRPr>
          </a:p>
          <a:p>
            <a:pPr lvl="0" algn="l">
              <a:spcBef>
                <a:spcPts val="0"/>
              </a:spcBef>
            </a:pPr>
            <a:r>
              <a:rPr lang="cs-CZ" sz="1800" dirty="0">
                <a:solidFill>
                  <a:prstClr val="black"/>
                </a:solidFill>
              </a:rPr>
              <a:t>PŘEDMĚT</a:t>
            </a:r>
            <a:r>
              <a:rPr lang="cs-CZ" sz="1800" dirty="0" smtClean="0">
                <a:solidFill>
                  <a:prstClr val="black"/>
                </a:solidFill>
              </a:rPr>
              <a:t>: český </a:t>
            </a:r>
            <a:r>
              <a:rPr lang="cs-CZ" sz="1800" dirty="0">
                <a:solidFill>
                  <a:prstClr val="black"/>
                </a:solidFill>
              </a:rPr>
              <a:t>jazyk</a:t>
            </a:r>
          </a:p>
          <a:p>
            <a:pPr lvl="0" algn="l">
              <a:spcBef>
                <a:spcPts val="0"/>
              </a:spcBef>
            </a:pPr>
            <a:r>
              <a:rPr lang="cs-CZ" sz="1800" dirty="0">
                <a:solidFill>
                  <a:prstClr val="black"/>
                </a:solidFill>
              </a:rPr>
              <a:t>ROČNÍK</a:t>
            </a:r>
            <a:r>
              <a:rPr lang="cs-CZ" sz="1800" dirty="0" smtClean="0">
                <a:solidFill>
                  <a:prstClr val="black"/>
                </a:solidFill>
              </a:rPr>
              <a:t>: pátý</a:t>
            </a:r>
            <a:endParaRPr lang="cs-CZ" sz="1800" dirty="0">
              <a:solidFill>
                <a:prstClr val="black"/>
              </a:solidFill>
            </a:endParaRPr>
          </a:p>
          <a:p>
            <a:pPr lvl="0" algn="l">
              <a:spcBef>
                <a:spcPts val="0"/>
              </a:spcBef>
            </a:pPr>
            <a:r>
              <a:rPr lang="cs-CZ" sz="1800" dirty="0" smtClean="0">
                <a:solidFill>
                  <a:prstClr val="black"/>
                </a:solidFill>
              </a:rPr>
              <a:t>TÉMA</a:t>
            </a:r>
            <a:r>
              <a:rPr lang="cs-CZ" sz="1800" dirty="0">
                <a:solidFill>
                  <a:prstClr val="black"/>
                </a:solidFill>
              </a:rPr>
              <a:t>: </a:t>
            </a:r>
            <a:r>
              <a:rPr lang="cs-CZ" sz="1800" dirty="0" smtClean="0">
                <a:solidFill>
                  <a:prstClr val="black"/>
                </a:solidFill>
              </a:rPr>
              <a:t>zájmena</a:t>
            </a:r>
          </a:p>
          <a:p>
            <a:pPr lvl="0" algn="l">
              <a:spcBef>
                <a:spcPts val="0"/>
              </a:spcBef>
            </a:pPr>
            <a:r>
              <a:rPr lang="cs-CZ" sz="1800" dirty="0" smtClean="0">
                <a:solidFill>
                  <a:prstClr val="black"/>
                </a:solidFill>
              </a:rPr>
              <a:t>DATUM: 20.2.2013</a:t>
            </a:r>
            <a:endParaRPr lang="cs-CZ" sz="1800" dirty="0">
              <a:solidFill>
                <a:prstClr val="black"/>
              </a:solidFill>
            </a:endParaRPr>
          </a:p>
          <a:p>
            <a:pPr lvl="0" algn="l">
              <a:spcBef>
                <a:spcPts val="0"/>
              </a:spcBef>
            </a:pPr>
            <a:r>
              <a:rPr lang="cs-CZ" sz="1800" dirty="0">
                <a:solidFill>
                  <a:prstClr val="black"/>
                </a:solidFill>
              </a:rPr>
              <a:t>AUTOR: </a:t>
            </a:r>
            <a:r>
              <a:rPr lang="cs-CZ" sz="1800" dirty="0" smtClean="0">
                <a:solidFill>
                  <a:prstClr val="black"/>
                </a:solidFill>
              </a:rPr>
              <a:t> </a:t>
            </a:r>
            <a:r>
              <a:rPr lang="cs-CZ" sz="1800" dirty="0">
                <a:solidFill>
                  <a:prstClr val="black"/>
                </a:solidFill>
              </a:rPr>
              <a:t>Mgr. Táňa </a:t>
            </a:r>
            <a:r>
              <a:rPr lang="cs-CZ" sz="1800" dirty="0" err="1" smtClean="0">
                <a:solidFill>
                  <a:prstClr val="black"/>
                </a:solidFill>
              </a:rPr>
              <a:t>Kočířová</a:t>
            </a:r>
            <a:endParaRPr lang="cs-CZ" sz="1800" dirty="0" smtClean="0">
              <a:solidFill>
                <a:prstClr val="black"/>
              </a:solidFill>
            </a:endParaRPr>
          </a:p>
          <a:p>
            <a:pPr lvl="0" algn="l">
              <a:spcBef>
                <a:spcPts val="0"/>
              </a:spcBef>
            </a:pPr>
            <a:endParaRPr lang="cs-CZ" sz="1800" dirty="0" smtClean="0">
              <a:solidFill>
                <a:prstClr val="black"/>
              </a:solidFill>
            </a:endParaRPr>
          </a:p>
          <a:p>
            <a:pPr lvl="0">
              <a:spcBef>
                <a:spcPts val="0"/>
              </a:spcBef>
            </a:pPr>
            <a:r>
              <a:rPr lang="cs-CZ" sz="2400" b="1" dirty="0" smtClean="0">
                <a:solidFill>
                  <a:schemeClr val="tx1"/>
                </a:solidFill>
              </a:rPr>
              <a:t>VY_32_INOVACE_56_TK</a:t>
            </a:r>
            <a:endParaRPr lang="cs-CZ" sz="2400" b="1" dirty="0">
              <a:solidFill>
                <a:schemeClr val="tx1"/>
              </a:solidFill>
            </a:endParaRPr>
          </a:p>
          <a:p>
            <a:pPr lvl="0" algn="l">
              <a:spcBef>
                <a:spcPts val="0"/>
              </a:spcBef>
            </a:pP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548680"/>
            <a:ext cx="5472608" cy="11521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094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Anotace a pilotáž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Prezentace je určena žákům pátého ročníku, </a:t>
            </a:r>
            <a:r>
              <a:rPr lang="cs-CZ" sz="2400" dirty="0" smtClean="0"/>
              <a:t>                        k </a:t>
            </a:r>
            <a:r>
              <a:rPr lang="cs-CZ" sz="2400" dirty="0" smtClean="0"/>
              <a:t>seznámení s novým učivem o zájmenech</a:t>
            </a:r>
          </a:p>
          <a:p>
            <a:r>
              <a:rPr lang="cs-CZ" sz="2400" dirty="0" smtClean="0"/>
              <a:t>Určování druhů zájmen</a:t>
            </a:r>
          </a:p>
          <a:p>
            <a:endParaRPr lang="cs-CZ" sz="2400" dirty="0"/>
          </a:p>
          <a:p>
            <a:endParaRPr lang="cs-CZ" sz="2400" dirty="0" smtClean="0"/>
          </a:p>
          <a:p>
            <a:r>
              <a:rPr lang="cs-CZ" sz="2400" dirty="0" smtClean="0"/>
              <a:t>Seznámení s novým učivem a druhy zájmen, zejména zájmena osobní, ukazovací a přivlastňovací. Žáci si procvičovali výběr daného druhu zájmen z nabídky slov.</a:t>
            </a:r>
          </a:p>
          <a:p>
            <a:r>
              <a:rPr lang="cs-CZ" sz="2400" dirty="0" smtClean="0"/>
              <a:t>Procvičování osobních zájmen v jiných </a:t>
            </a:r>
            <a:r>
              <a:rPr lang="cs-CZ" sz="2400" dirty="0" smtClean="0"/>
              <a:t>pádech.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0345908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ZÁJMENA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Jsou slova, která zastupují osobu, zvíře, věc, vlastnost nebo na ně ukazují.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Význam zájmen poznáme často až ze situace a souvislosti.</a:t>
            </a:r>
          </a:p>
          <a:p>
            <a:pPr>
              <a:buFont typeface="Wingdings" pitchFamily="2" charset="2"/>
              <a:buChar char="q"/>
            </a:pPr>
            <a:endParaRPr lang="cs-CZ" dirty="0" smtClean="0">
              <a:solidFill>
                <a:schemeClr val="accent4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2400" dirty="0" smtClean="0"/>
              <a:t>Např.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Když jsem spadl z kola, pomohl mi  právě </a:t>
            </a:r>
            <a:r>
              <a:rPr lang="cs-CZ" sz="2800" dirty="0" smtClean="0">
                <a:solidFill>
                  <a:srgbClr val="FF0000"/>
                </a:solidFill>
              </a:rPr>
              <a:t>on</a:t>
            </a: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. </a:t>
            </a:r>
          </a:p>
          <a:p>
            <a:pPr marL="0" indent="0">
              <a:buNone/>
            </a:pPr>
            <a:r>
              <a:rPr lang="cs-CZ" sz="2400" dirty="0" smtClean="0"/>
              <a:t>Z předchozí věty již víme, že </a:t>
            </a:r>
            <a:r>
              <a:rPr lang="cs-CZ" sz="2400" dirty="0" smtClean="0">
                <a:solidFill>
                  <a:srgbClr val="FF0000"/>
                </a:solidFill>
              </a:rPr>
              <a:t>on </a:t>
            </a:r>
            <a:r>
              <a:rPr lang="cs-CZ" sz="2400" dirty="0" smtClean="0"/>
              <a:t>byl Jirka.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4579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DRUHY ZÁJMEN</a:t>
            </a:r>
            <a:endParaRPr lang="cs-CZ" sz="2800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Zájmena osobní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Zájmena ukazovací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Zájmena přivlastňovací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Zájmena tázací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Zájmena vztažná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Zájmena neurčitá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Zájmena záporná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1149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88640"/>
            <a:ext cx="9036496" cy="1728192"/>
          </a:xfrm>
        </p:spPr>
        <p:txBody>
          <a:bodyPr>
            <a:normAutofit fontScale="90000"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Zájmena osobní</a:t>
            </a:r>
            <a:br>
              <a:rPr lang="cs-CZ" sz="2800" dirty="0" smtClean="0">
                <a:solidFill>
                  <a:srgbClr val="FF0000"/>
                </a:solidFill>
              </a:rPr>
            </a:br>
            <a:r>
              <a:rPr lang="cs-CZ" sz="2800" dirty="0" smtClean="0">
                <a:solidFill>
                  <a:srgbClr val="FF0000"/>
                </a:solidFill>
              </a:rPr>
              <a:t/>
            </a:r>
            <a:br>
              <a:rPr lang="cs-CZ" sz="2800" dirty="0" smtClean="0">
                <a:solidFill>
                  <a:srgbClr val="FF0000"/>
                </a:solidFill>
              </a:rPr>
            </a:br>
            <a:r>
              <a:rPr lang="cs-CZ" sz="2200" dirty="0" smtClean="0">
                <a:solidFill>
                  <a:schemeClr val="accent4">
                    <a:lumMod val="50000"/>
                  </a:schemeClr>
                </a:solidFill>
              </a:rPr>
              <a:t>Označují první, druhou nebo třetí osobu</a:t>
            </a:r>
            <a:r>
              <a:rPr lang="cs-CZ" sz="2200" i="1" dirty="0" smtClean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sz="2200" i="1" dirty="0" smtClean="0">
                <a:solidFill>
                  <a:srgbClr val="FF0000"/>
                </a:solidFill>
              </a:rPr>
              <a:t>já, ty, on, ona, ono, my, vy, oni, ony, ona</a:t>
            </a:r>
            <a:r>
              <a:rPr lang="cs-CZ" sz="2200" dirty="0" smtClean="0">
                <a:solidFill>
                  <a:schemeClr val="accent4">
                    <a:lumMod val="50000"/>
                  </a:schemeClr>
                </a:solidFill>
              </a:rPr>
              <a:t> a patří sem i zvratné zájmeno </a:t>
            </a:r>
            <a:r>
              <a:rPr lang="cs-CZ" sz="2200" i="1" dirty="0" smtClean="0">
                <a:solidFill>
                  <a:srgbClr val="FF0000"/>
                </a:solidFill>
              </a:rPr>
              <a:t>se</a:t>
            </a:r>
            <a:r>
              <a:rPr lang="cs-CZ" sz="2200" dirty="0" smtClean="0">
                <a:solidFill>
                  <a:schemeClr val="accent4">
                    <a:lumMod val="50000"/>
                  </a:schemeClr>
                </a:solidFill>
              </a:rPr>
              <a:t>.</a:t>
            </a:r>
            <a:br>
              <a:rPr lang="cs-CZ" sz="2200" dirty="0" smtClean="0">
                <a:solidFill>
                  <a:schemeClr val="accent4">
                    <a:lumMod val="50000"/>
                  </a:schemeClr>
                </a:solidFill>
              </a:rPr>
            </a:br>
            <a:endParaRPr lang="cs-CZ" sz="22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844824"/>
            <a:ext cx="8280920" cy="4824536"/>
          </a:xfrm>
          <a:solidFill>
            <a:schemeClr val="bg2">
              <a:lumMod val="75000"/>
            </a:schemeClr>
          </a:solidFill>
          <a:ln>
            <a:solidFill>
              <a:schemeClr val="bg2">
                <a:lumMod val="25000"/>
              </a:schemeClr>
            </a:solidFill>
          </a:ln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1800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1800" i="1" dirty="0" smtClean="0">
                <a:solidFill>
                  <a:schemeClr val="accent4">
                    <a:lumMod val="50000"/>
                  </a:schemeClr>
                </a:solidFill>
              </a:rPr>
              <a:t>            Vyber z hvězdy</a:t>
            </a:r>
          </a:p>
          <a:p>
            <a:pPr marL="0" indent="0">
              <a:buNone/>
            </a:pPr>
            <a:r>
              <a:rPr lang="cs-CZ" sz="1800" i="1" dirty="0" smtClean="0">
                <a:solidFill>
                  <a:schemeClr val="accent4">
                    <a:lumMod val="50000"/>
                  </a:schemeClr>
                </a:solidFill>
              </a:rPr>
              <a:t>            zájmena osobní a </a:t>
            </a:r>
          </a:p>
          <a:p>
            <a:pPr marL="0" indent="0">
              <a:buNone/>
            </a:pPr>
            <a:r>
              <a:rPr lang="cs-CZ" sz="1800" i="1" dirty="0" smtClean="0">
                <a:solidFill>
                  <a:schemeClr val="accent4">
                    <a:lumMod val="50000"/>
                  </a:schemeClr>
                </a:solidFill>
              </a:rPr>
              <a:t>            napiš je do sešitu</a:t>
            </a:r>
            <a:endParaRPr lang="cs-CZ" sz="1800" i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4" name="6cípá hvězda 3"/>
          <p:cNvSpPr/>
          <p:nvPr/>
        </p:nvSpPr>
        <p:spPr>
          <a:xfrm>
            <a:off x="3491880" y="1988840"/>
            <a:ext cx="4824536" cy="4608512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Každý, můj, ty, váš, mi, já, vy, něho, téhož, se, jejich, svůj, oni, tenhle, ona, samé, on, jeho, kdo, ono, ten, ony, někdo, někoho</a:t>
            </a:r>
            <a:endParaRPr lang="cs-CZ" sz="2000" dirty="0"/>
          </a:p>
        </p:txBody>
      </p:sp>
      <p:pic>
        <p:nvPicPr>
          <p:cNvPr id="2050" name="Picture 2" descr="C:\Users\pc\Desktop\učební obr\plnicí per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99377" y="1988839"/>
            <a:ext cx="528205" cy="5282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085369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700" dirty="0" smtClean="0">
                <a:solidFill>
                  <a:srgbClr val="FF0000"/>
                </a:solidFill>
              </a:rPr>
              <a:t>Zájmena přivlastňovací</a:t>
            </a:r>
            <a:r>
              <a:rPr lang="cs-CZ" sz="2400" dirty="0" smtClean="0">
                <a:solidFill>
                  <a:srgbClr val="FF0000"/>
                </a:solidFill>
              </a:rPr>
              <a:t/>
            </a:r>
            <a:br>
              <a:rPr lang="cs-CZ" sz="2400" dirty="0" smtClean="0">
                <a:solidFill>
                  <a:srgbClr val="FF0000"/>
                </a:solidFill>
              </a:rPr>
            </a:br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</a:rPr>
              <a:t>jsou slova, kterými přivlastňujeme první, druhé nebo třetí osobě</a:t>
            </a:r>
            <a:br>
              <a:rPr lang="cs-CZ" sz="2400" dirty="0" smtClean="0">
                <a:solidFill>
                  <a:schemeClr val="accent4">
                    <a:lumMod val="75000"/>
                  </a:schemeClr>
                </a:solidFill>
              </a:rPr>
            </a:br>
            <a:r>
              <a:rPr lang="cs-CZ" sz="2400" dirty="0" smtClean="0">
                <a:solidFill>
                  <a:srgbClr val="FF0000"/>
                </a:solidFill>
              </a:rPr>
              <a:t>můj, tvůj, jeho, její, náš, váš, jejich, svůj</a:t>
            </a:r>
            <a:endParaRPr lang="cs-CZ" sz="2400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6651" y="1614010"/>
            <a:ext cx="8549805" cy="5243989"/>
          </a:xfrm>
          <a:solidFill>
            <a:schemeClr val="bg2">
              <a:lumMod val="75000"/>
            </a:schemeClr>
          </a:solidFill>
          <a:ln>
            <a:solidFill>
              <a:schemeClr val="bg2">
                <a:lumMod val="25000"/>
              </a:schemeClr>
            </a:solidFill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1800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sz="1800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sz="1800" dirty="0">
              <a:solidFill>
                <a:schemeClr val="accent4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1800" dirty="0" smtClean="0">
                <a:solidFill>
                  <a:schemeClr val="accent4">
                    <a:lumMod val="50000"/>
                  </a:schemeClr>
                </a:solidFill>
              </a:rPr>
              <a:t>          Vyber z této hvězdy</a:t>
            </a:r>
          </a:p>
          <a:p>
            <a:pPr marL="0" indent="0">
              <a:buNone/>
            </a:pPr>
            <a:r>
              <a:rPr lang="cs-CZ" sz="1800" dirty="0" smtClean="0">
                <a:solidFill>
                  <a:schemeClr val="accent4">
                    <a:lumMod val="50000"/>
                  </a:schemeClr>
                </a:solidFill>
              </a:rPr>
              <a:t>          zájmeno přivlastňovací a</a:t>
            </a:r>
          </a:p>
          <a:p>
            <a:pPr marL="0" indent="0">
              <a:buNone/>
            </a:pPr>
            <a:r>
              <a:rPr lang="cs-CZ" sz="1800" dirty="0" smtClean="0">
                <a:solidFill>
                  <a:schemeClr val="accent4">
                    <a:lumMod val="50000"/>
                  </a:schemeClr>
                </a:solidFill>
              </a:rPr>
              <a:t>          napiš do sešitu</a:t>
            </a:r>
            <a:endParaRPr lang="cs-CZ" sz="1800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4" name="Výbuch 2 3"/>
          <p:cNvSpPr/>
          <p:nvPr/>
        </p:nvSpPr>
        <p:spPr>
          <a:xfrm>
            <a:off x="3275856" y="1773382"/>
            <a:ext cx="5189271" cy="4967986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Ty, můj, někdo, on, náš, mě, svůj, my, ona, se, který, kdo, jeho, co, tvůj, já, jaká, jejich</a:t>
            </a:r>
            <a:endParaRPr lang="cs-CZ" dirty="0"/>
          </a:p>
        </p:txBody>
      </p:sp>
      <p:pic>
        <p:nvPicPr>
          <p:cNvPr id="1026" name="Picture 2" descr="C:\Users\pc\Desktop\učební obr\plnicí per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766803" y="1909579"/>
            <a:ext cx="553157" cy="553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562430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647056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Zájmena ukazovací</a:t>
            </a:r>
            <a:br>
              <a:rPr lang="cs-CZ" sz="2800" dirty="0" smtClean="0">
                <a:solidFill>
                  <a:srgbClr val="FF0000"/>
                </a:solidFill>
              </a:rPr>
            </a:br>
            <a:r>
              <a:rPr lang="cs-CZ" sz="2000" dirty="0" smtClean="0">
                <a:solidFill>
                  <a:schemeClr val="accent4">
                    <a:lumMod val="75000"/>
                  </a:schemeClr>
                </a:solidFill>
              </a:rPr>
              <a:t>ukazujeme jimi na určitou osobu, zvíře, věc nebo vlastnost</a:t>
            </a:r>
            <a:br>
              <a:rPr lang="cs-CZ" sz="2000" dirty="0" smtClean="0">
                <a:solidFill>
                  <a:schemeClr val="accent4">
                    <a:lumMod val="75000"/>
                  </a:schemeClr>
                </a:solidFill>
              </a:rPr>
            </a:br>
            <a:r>
              <a:rPr lang="cs-CZ" sz="2000" dirty="0" smtClean="0">
                <a:solidFill>
                  <a:srgbClr val="FF0000"/>
                </a:solidFill>
              </a:rPr>
              <a:t>ten, ta, to, tento, onen, takový, týž, tentýž, sám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680520"/>
          </a:xfrm>
          <a:solidFill>
            <a:schemeClr val="bg2">
              <a:lumMod val="75000"/>
            </a:schemeClr>
          </a:solidFill>
          <a:ln>
            <a:solidFill>
              <a:schemeClr val="bg2">
                <a:lumMod val="25000"/>
              </a:schemeClr>
            </a:solidFill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1800" i="1" dirty="0">
                <a:solidFill>
                  <a:schemeClr val="accent4">
                    <a:lumMod val="50000"/>
                  </a:schemeClr>
                </a:solidFill>
              </a:rPr>
              <a:t>Vyber z </a:t>
            </a:r>
            <a:r>
              <a:rPr lang="cs-CZ" sz="1800" i="1" dirty="0" smtClean="0">
                <a:solidFill>
                  <a:schemeClr val="accent4">
                    <a:lumMod val="50000"/>
                  </a:schemeClr>
                </a:solidFill>
              </a:rPr>
              <a:t>hvězdy </a:t>
            </a:r>
          </a:p>
          <a:p>
            <a:pPr marL="0" indent="0">
              <a:buNone/>
            </a:pPr>
            <a:r>
              <a:rPr lang="cs-CZ" sz="1800" i="1" dirty="0" smtClean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sz="1800" i="1" dirty="0">
                <a:solidFill>
                  <a:schemeClr val="accent4">
                    <a:lumMod val="50000"/>
                  </a:schemeClr>
                </a:solidFill>
              </a:rPr>
              <a:t>zájmena </a:t>
            </a:r>
            <a:r>
              <a:rPr lang="cs-CZ" sz="1800" i="1" dirty="0" smtClean="0">
                <a:solidFill>
                  <a:schemeClr val="accent4">
                    <a:lumMod val="50000"/>
                  </a:schemeClr>
                </a:solidFill>
              </a:rPr>
              <a:t>ukazovací </a:t>
            </a:r>
            <a:r>
              <a:rPr lang="cs-CZ" sz="1800" i="1" dirty="0">
                <a:solidFill>
                  <a:schemeClr val="accent4">
                    <a:lumMod val="50000"/>
                  </a:schemeClr>
                </a:solidFill>
              </a:rPr>
              <a:t>a </a:t>
            </a:r>
          </a:p>
          <a:p>
            <a:pPr marL="0" indent="0">
              <a:buNone/>
            </a:pPr>
            <a:r>
              <a:rPr lang="cs-CZ" sz="1800" i="1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sz="1800" i="1" dirty="0" smtClean="0">
                <a:solidFill>
                  <a:schemeClr val="accent4">
                    <a:lumMod val="50000"/>
                  </a:schemeClr>
                </a:solidFill>
              </a:rPr>
              <a:t>napiš </a:t>
            </a:r>
            <a:r>
              <a:rPr lang="cs-CZ" sz="1800" i="1" dirty="0">
                <a:solidFill>
                  <a:schemeClr val="accent4">
                    <a:lumMod val="50000"/>
                  </a:schemeClr>
                </a:solidFill>
              </a:rPr>
              <a:t>je do sešitu</a:t>
            </a:r>
          </a:p>
          <a:p>
            <a:pPr marL="0" indent="0">
              <a:buNone/>
            </a:pPr>
            <a:endParaRPr lang="cs-CZ" sz="2000" dirty="0"/>
          </a:p>
        </p:txBody>
      </p:sp>
      <p:sp>
        <p:nvSpPr>
          <p:cNvPr id="4" name="7cípá hvězda 3"/>
          <p:cNvSpPr/>
          <p:nvPr/>
        </p:nvSpPr>
        <p:spPr>
          <a:xfrm>
            <a:off x="4161121" y="2346994"/>
            <a:ext cx="4176464" cy="4126485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Všechen, ta, kdo, se, tentýž, sám, já, mě, naši, tato, takové, někdo, kdokoliv, čísi, tito, toto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5386" y="2346994"/>
            <a:ext cx="554037" cy="554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857788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95169" y="807569"/>
            <a:ext cx="8424936" cy="1354217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Zájmena tázací</a:t>
            </a:r>
          </a:p>
          <a:p>
            <a:pPr algn="ctr"/>
            <a:r>
              <a:rPr lang="cs-CZ" sz="2000" dirty="0" smtClean="0">
                <a:solidFill>
                  <a:schemeClr val="accent4">
                    <a:lumMod val="75000"/>
                  </a:schemeClr>
                </a:solidFill>
                <a:latin typeface="+mj-lt"/>
              </a:rPr>
              <a:t>Tážeme se jimi po nějaké osobě, zvířeti, věci nebo vlastnosti</a:t>
            </a:r>
          </a:p>
          <a:p>
            <a:pPr algn="ctr"/>
            <a:r>
              <a:rPr lang="cs-CZ" sz="2000" dirty="0" smtClean="0">
                <a:solidFill>
                  <a:srgbClr val="FF0000"/>
                </a:solidFill>
              </a:rPr>
              <a:t>Kdo, co, který, jaký, čí</a:t>
            </a:r>
          </a:p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2635693"/>
            <a:ext cx="8324569" cy="1077218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FF0000"/>
                </a:solidFill>
                <a:latin typeface="+mj-lt"/>
              </a:rPr>
              <a:t>Zájmena vztažná</a:t>
            </a:r>
          </a:p>
          <a:p>
            <a:pPr algn="ctr"/>
            <a:r>
              <a:rPr lang="cs-CZ" sz="2000" dirty="0" smtClean="0">
                <a:solidFill>
                  <a:schemeClr val="accent4">
                    <a:lumMod val="75000"/>
                  </a:schemeClr>
                </a:solidFill>
                <a:latin typeface="+mj-lt"/>
              </a:rPr>
              <a:t>Připojujeme jimi k sobě věty v souvětí</a:t>
            </a:r>
          </a:p>
          <a:p>
            <a:pPr algn="ctr"/>
            <a:r>
              <a:rPr lang="cs-CZ" sz="2000" dirty="0" smtClean="0">
                <a:solidFill>
                  <a:srgbClr val="FF0000"/>
                </a:solidFill>
                <a:latin typeface="+mj-lt"/>
              </a:rPr>
              <a:t>Kdo, co, který, jaký, čí, jenž</a:t>
            </a:r>
            <a:endParaRPr lang="cs-CZ" sz="2000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536" y="4581128"/>
            <a:ext cx="8324569" cy="1384995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FF0000"/>
                </a:solidFill>
                <a:latin typeface="+mj-lt"/>
              </a:rPr>
              <a:t>Zájmena neurčitá</a:t>
            </a:r>
          </a:p>
          <a:p>
            <a:pPr algn="ctr"/>
            <a:r>
              <a:rPr lang="cs-CZ" sz="2000" dirty="0" smtClean="0">
                <a:solidFill>
                  <a:schemeClr val="accent4">
                    <a:lumMod val="75000"/>
                  </a:schemeClr>
                </a:solidFill>
                <a:latin typeface="+mj-lt"/>
              </a:rPr>
              <a:t>Neurčujeme jimi blíže, o kom nebo o čem je řeč</a:t>
            </a:r>
          </a:p>
          <a:p>
            <a:pPr algn="ctr"/>
            <a:r>
              <a:rPr lang="cs-CZ" sz="2000" dirty="0" smtClean="0">
                <a:solidFill>
                  <a:srgbClr val="FF0000"/>
                </a:solidFill>
                <a:latin typeface="+mj-lt"/>
              </a:rPr>
              <a:t>Někdo, něco, některý, nějaký, něčí, leckdo, ledaco, ledajaký, málokdo, cosi, kdosi, kterýsi, cokoli, jakýkoli, všechen, každý</a:t>
            </a:r>
            <a:endParaRPr lang="cs-CZ" sz="2000" dirty="0">
              <a:solidFill>
                <a:srgbClr val="FF0000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3370471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1645776"/>
            <a:ext cx="8280920" cy="156966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Zájmena záporná</a:t>
            </a:r>
          </a:p>
          <a:p>
            <a:pPr algn="ctr"/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</a:rPr>
              <a:t>Popíráme jimi existenci nějaké osoby, zvířete, věci nebo vlastnosti</a:t>
            </a:r>
          </a:p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Nikdo, nic, nijaký, ničí, žádný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4482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Přiřaď k tvarům zájmen v 1.pádě zájmena z dané nabídky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844824"/>
            <a:ext cx="8863996" cy="830997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Její, (k) ní, (pro) něho, ho, nich, (s) nimi, jím, ji, (s) ním, ho, jemu, mu, (o) něm,(pro) ni,  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88023" y="3148068"/>
            <a:ext cx="699230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ona</a:t>
            </a:r>
            <a:endParaRPr lang="cs-CZ" sz="2400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633383" y="3109610"/>
            <a:ext cx="596638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oni</a:t>
            </a:r>
            <a:endParaRPr lang="cs-CZ" sz="2400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403648" y="3109610"/>
            <a:ext cx="527709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on</a:t>
            </a:r>
            <a:endParaRPr lang="cs-CZ" sz="2400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68587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/>
              <a:t>Citace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87624" y="1916832"/>
            <a:ext cx="15953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Vlastní tvorba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47347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151</TotalTime>
  <Words>503</Words>
  <Application>Microsoft Office PowerPoint</Application>
  <PresentationFormat>Předvádění na obrazovce (4:3)</PresentationFormat>
  <Paragraphs>79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 a pilotáž</vt:lpstr>
      <vt:lpstr>ZÁJMENA</vt:lpstr>
      <vt:lpstr>DRUHY ZÁJMEN</vt:lpstr>
      <vt:lpstr>Zájmena osobní  Označují první, druhou nebo třetí osobu já, ty, on, ona, ono, my, vy, oni, ony, ona a patří sem i zvratné zájmeno se. </vt:lpstr>
      <vt:lpstr>Zájmena přivlastňovací jsou slova, kterými přivlastňujeme první, druhé nebo třetí osobě můj, tvůj, jeho, její, náš, váš, jejich, svůj</vt:lpstr>
      <vt:lpstr>Zájmena ukazovací ukazujeme jimi na určitou osobu, zvíře, věc nebo vlastnost ten, ta, to, tento, onen, takový, týž, tentýž, sám</vt:lpstr>
      <vt:lpstr>Prezentace aplikace PowerPoint</vt:lpstr>
      <vt:lpstr>Prezentace aplikace PowerPoint</vt:lpstr>
      <vt:lpstr>Přiřaď k tvarům zájmen v 1.pádě zájmena z dané nabídky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H Koláčková</cp:lastModifiedBy>
  <cp:revision>18</cp:revision>
  <dcterms:created xsi:type="dcterms:W3CDTF">2013-03-05T14:32:52Z</dcterms:created>
  <dcterms:modified xsi:type="dcterms:W3CDTF">2013-05-14T06:11:06Z</dcterms:modified>
</cp:coreProperties>
</file>