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1" d="100"/>
          <a:sy n="91" d="100"/>
        </p:scale>
        <p:origin x="-1332"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6893B0E9-8DE9-4FBF-8D67-5CF045438B70}" type="datetimeFigureOut">
              <a:rPr lang="cs-CZ" smtClean="0"/>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65F706-7DBB-4D64-9B77-737B048FF15A}" type="slidenum">
              <a:rPr lang="cs-CZ" smtClean="0"/>
              <a:t>‹#›</a:t>
            </a:fld>
            <a:endParaRPr lang="cs-CZ"/>
          </a:p>
        </p:txBody>
      </p:sp>
    </p:spTree>
    <p:extLst>
      <p:ext uri="{BB962C8B-B14F-4D97-AF65-F5344CB8AC3E}">
        <p14:creationId xmlns:p14="http://schemas.microsoft.com/office/powerpoint/2010/main" val="9750320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893B0E9-8DE9-4FBF-8D67-5CF045438B70}" type="datetimeFigureOut">
              <a:rPr lang="cs-CZ" smtClean="0"/>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65F706-7DBB-4D64-9B77-737B048FF15A}" type="slidenum">
              <a:rPr lang="cs-CZ" smtClean="0"/>
              <a:t>‹#›</a:t>
            </a:fld>
            <a:endParaRPr lang="cs-CZ"/>
          </a:p>
        </p:txBody>
      </p:sp>
    </p:spTree>
    <p:extLst>
      <p:ext uri="{BB962C8B-B14F-4D97-AF65-F5344CB8AC3E}">
        <p14:creationId xmlns:p14="http://schemas.microsoft.com/office/powerpoint/2010/main" val="105933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6893B0E9-8DE9-4FBF-8D67-5CF045438B70}" type="datetimeFigureOut">
              <a:rPr lang="cs-CZ" smtClean="0"/>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65F706-7DBB-4D64-9B77-737B048FF15A}" type="slidenum">
              <a:rPr lang="cs-CZ" smtClean="0"/>
              <a:t>‹#›</a:t>
            </a:fld>
            <a:endParaRPr lang="cs-CZ"/>
          </a:p>
        </p:txBody>
      </p:sp>
    </p:spTree>
    <p:extLst>
      <p:ext uri="{BB962C8B-B14F-4D97-AF65-F5344CB8AC3E}">
        <p14:creationId xmlns:p14="http://schemas.microsoft.com/office/powerpoint/2010/main" val="39596545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6893B0E9-8DE9-4FBF-8D67-5CF045438B70}" type="datetimeFigureOut">
              <a:rPr lang="cs-CZ" smtClean="0"/>
              <a:t>14.5.2013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65F706-7DBB-4D64-9B77-737B048FF15A}" type="slidenum">
              <a:rPr lang="cs-CZ" smtClean="0"/>
              <a:t>‹#›</a:t>
            </a:fld>
            <a:endParaRPr lang="cs-CZ"/>
          </a:p>
        </p:txBody>
      </p:sp>
    </p:spTree>
    <p:extLst>
      <p:ext uri="{BB962C8B-B14F-4D97-AF65-F5344CB8AC3E}">
        <p14:creationId xmlns:p14="http://schemas.microsoft.com/office/powerpoint/2010/main" val="2610767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6893B0E9-8DE9-4FBF-8D67-5CF045438B70}" type="datetimeFigureOut">
              <a:rPr lang="cs-CZ" smtClean="0"/>
              <a:t>14.5.2013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065F706-7DBB-4D64-9B77-737B048FF15A}" type="slidenum">
              <a:rPr lang="cs-CZ" smtClean="0"/>
              <a:t>‹#›</a:t>
            </a:fld>
            <a:endParaRPr lang="cs-CZ"/>
          </a:p>
        </p:txBody>
      </p:sp>
    </p:spTree>
    <p:extLst>
      <p:ext uri="{BB962C8B-B14F-4D97-AF65-F5344CB8AC3E}">
        <p14:creationId xmlns:p14="http://schemas.microsoft.com/office/powerpoint/2010/main" val="2012801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6893B0E9-8DE9-4FBF-8D67-5CF045438B70}" type="datetimeFigureOut">
              <a:rPr lang="cs-CZ" smtClean="0"/>
              <a:t>14.5.2013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065F706-7DBB-4D64-9B77-737B048FF15A}" type="slidenum">
              <a:rPr lang="cs-CZ" smtClean="0"/>
              <a:t>‹#›</a:t>
            </a:fld>
            <a:endParaRPr lang="cs-CZ"/>
          </a:p>
        </p:txBody>
      </p:sp>
    </p:spTree>
    <p:extLst>
      <p:ext uri="{BB962C8B-B14F-4D97-AF65-F5344CB8AC3E}">
        <p14:creationId xmlns:p14="http://schemas.microsoft.com/office/powerpoint/2010/main" val="1390333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6893B0E9-8DE9-4FBF-8D67-5CF045438B70}" type="datetimeFigureOut">
              <a:rPr lang="cs-CZ" smtClean="0"/>
              <a:t>14.5.2013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065F706-7DBB-4D64-9B77-737B048FF15A}" type="slidenum">
              <a:rPr lang="cs-CZ" smtClean="0"/>
              <a:t>‹#›</a:t>
            </a:fld>
            <a:endParaRPr lang="cs-CZ"/>
          </a:p>
        </p:txBody>
      </p:sp>
    </p:spTree>
    <p:extLst>
      <p:ext uri="{BB962C8B-B14F-4D97-AF65-F5344CB8AC3E}">
        <p14:creationId xmlns:p14="http://schemas.microsoft.com/office/powerpoint/2010/main" val="3966073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893B0E9-8DE9-4FBF-8D67-5CF045438B70}" type="datetimeFigureOut">
              <a:rPr lang="cs-CZ" smtClean="0"/>
              <a:t>14.5.2013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65F706-7DBB-4D64-9B77-737B048FF15A}" type="slidenum">
              <a:rPr lang="cs-CZ" smtClean="0"/>
              <a:t>‹#›</a:t>
            </a:fld>
            <a:endParaRPr lang="cs-CZ"/>
          </a:p>
        </p:txBody>
      </p:sp>
    </p:spTree>
    <p:extLst>
      <p:ext uri="{BB962C8B-B14F-4D97-AF65-F5344CB8AC3E}">
        <p14:creationId xmlns:p14="http://schemas.microsoft.com/office/powerpoint/2010/main" val="12321093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893B0E9-8DE9-4FBF-8D67-5CF045438B70}" type="datetimeFigureOut">
              <a:rPr lang="cs-CZ" smtClean="0"/>
              <a:t>14.5.2013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65F706-7DBB-4D64-9B77-737B048FF15A}" type="slidenum">
              <a:rPr lang="cs-CZ" smtClean="0"/>
              <a:t>‹#›</a:t>
            </a:fld>
            <a:endParaRPr lang="cs-CZ"/>
          </a:p>
        </p:txBody>
      </p:sp>
    </p:spTree>
    <p:extLst>
      <p:ext uri="{BB962C8B-B14F-4D97-AF65-F5344CB8AC3E}">
        <p14:creationId xmlns:p14="http://schemas.microsoft.com/office/powerpoint/2010/main" val="3565829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893B0E9-8DE9-4FBF-8D67-5CF045438B70}" type="datetimeFigureOut">
              <a:rPr lang="cs-CZ" smtClean="0"/>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65F706-7DBB-4D64-9B77-737B048FF15A}" type="slidenum">
              <a:rPr lang="cs-CZ" smtClean="0"/>
              <a:t>‹#›</a:t>
            </a:fld>
            <a:endParaRPr lang="cs-CZ"/>
          </a:p>
        </p:txBody>
      </p:sp>
    </p:spTree>
    <p:extLst>
      <p:ext uri="{BB962C8B-B14F-4D97-AF65-F5344CB8AC3E}">
        <p14:creationId xmlns:p14="http://schemas.microsoft.com/office/powerpoint/2010/main" val="206000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893B0E9-8DE9-4FBF-8D67-5CF045438B70}" type="datetimeFigureOut">
              <a:rPr lang="cs-CZ" smtClean="0"/>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65F706-7DBB-4D64-9B77-737B048FF15A}" type="slidenum">
              <a:rPr lang="cs-CZ" smtClean="0"/>
              <a:t>‹#›</a:t>
            </a:fld>
            <a:endParaRPr lang="cs-CZ"/>
          </a:p>
        </p:txBody>
      </p:sp>
    </p:spTree>
    <p:extLst>
      <p:ext uri="{BB962C8B-B14F-4D97-AF65-F5344CB8AC3E}">
        <p14:creationId xmlns:p14="http://schemas.microsoft.com/office/powerpoint/2010/main" val="321682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93B0E9-8DE9-4FBF-8D67-5CF045438B70}" type="datetimeFigureOut">
              <a:rPr lang="cs-CZ" smtClean="0"/>
              <a:t>14.5.2013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5F706-7DBB-4D64-9B77-737B048FF15A}" type="slidenum">
              <a:rPr lang="cs-CZ" smtClean="0"/>
              <a:t>‹#›</a:t>
            </a:fld>
            <a:endParaRPr lang="cs-CZ"/>
          </a:p>
        </p:txBody>
      </p:sp>
    </p:spTree>
    <p:extLst>
      <p:ext uri="{BB962C8B-B14F-4D97-AF65-F5344CB8AC3E}">
        <p14:creationId xmlns:p14="http://schemas.microsoft.com/office/powerpoint/2010/main" val="2691786030"/>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odnadpis 9"/>
          <p:cNvSpPr>
            <a:spLocks noGrp="1"/>
          </p:cNvSpPr>
          <p:nvPr>
            <p:ph idx="4294967295"/>
          </p:nvPr>
        </p:nvSpPr>
        <p:spPr>
          <a:xfrm>
            <a:off x="899592" y="1772816"/>
            <a:ext cx="6984776" cy="5184576"/>
          </a:xfrm>
        </p:spPr>
        <p:txBody>
          <a:bodyPr>
            <a:normAutofit/>
          </a:bodyPr>
          <a:lstStyle/>
          <a:p>
            <a:pPr marL="0" lvl="0" indent="0" algn="l">
              <a:spcBef>
                <a:spcPts val="0"/>
              </a:spcBef>
              <a:buNone/>
            </a:pPr>
            <a:r>
              <a:rPr lang="cs-CZ" sz="1800" b="1" dirty="0">
                <a:solidFill>
                  <a:srgbClr val="00B050"/>
                </a:solidFill>
              </a:rPr>
              <a:t>ZÁKLADNÍ ŠKOLA SLOVAN, KROMĚŘÍŽ, PŘÍSPĚVKOVÁ ORGANIZACE</a:t>
            </a:r>
          </a:p>
          <a:p>
            <a:pPr marL="0" lvl="0" indent="0" algn="l">
              <a:spcBef>
                <a:spcPts val="0"/>
              </a:spcBef>
              <a:buNone/>
            </a:pPr>
            <a:r>
              <a:rPr lang="cs-CZ" sz="1800" b="1" dirty="0">
                <a:solidFill>
                  <a:srgbClr val="00B050"/>
                </a:solidFill>
              </a:rPr>
              <a:t>ZEYEROVA 3354, 767 01 KROMĚŘÍŽ</a:t>
            </a:r>
          </a:p>
          <a:p>
            <a:pPr lvl="0" algn="l">
              <a:spcBef>
                <a:spcPts val="0"/>
              </a:spcBef>
            </a:pPr>
            <a:endParaRPr lang="cs-CZ" sz="1800" b="1" dirty="0">
              <a:solidFill>
                <a:srgbClr val="00B050"/>
              </a:solidFill>
            </a:endParaRPr>
          </a:p>
          <a:p>
            <a:pPr marL="0" lvl="0" indent="0" algn="l">
              <a:spcBef>
                <a:spcPts val="0"/>
              </a:spcBef>
              <a:buNone/>
            </a:pPr>
            <a:r>
              <a:rPr lang="cs-CZ" sz="1800" dirty="0">
                <a:solidFill>
                  <a:prstClr val="black"/>
                </a:solidFill>
              </a:rPr>
              <a:t>projekt v rámci vzdělávacího programu</a:t>
            </a:r>
          </a:p>
          <a:p>
            <a:pPr marL="0" lvl="0" indent="0" algn="l">
              <a:spcBef>
                <a:spcPts val="0"/>
              </a:spcBef>
              <a:buNone/>
            </a:pPr>
            <a:r>
              <a:rPr lang="cs-CZ" sz="1800" dirty="0">
                <a:solidFill>
                  <a:prstClr val="black"/>
                </a:solidFill>
              </a:rPr>
              <a:t>VZDĚLÁNÍ PRO KONKURENCESCHOPNOST</a:t>
            </a:r>
          </a:p>
          <a:p>
            <a:pPr lvl="0" algn="l">
              <a:spcBef>
                <a:spcPts val="0"/>
              </a:spcBef>
            </a:pPr>
            <a:endParaRPr lang="cs-CZ" sz="1800" dirty="0">
              <a:solidFill>
                <a:prstClr val="black"/>
              </a:solidFill>
            </a:endParaRPr>
          </a:p>
          <a:p>
            <a:pPr marL="0" lvl="0" indent="0" algn="l">
              <a:spcBef>
                <a:spcPts val="0"/>
              </a:spcBef>
              <a:buNone/>
            </a:pPr>
            <a:r>
              <a:rPr lang="cs-CZ" sz="1800" dirty="0">
                <a:solidFill>
                  <a:prstClr val="black"/>
                </a:solidFill>
              </a:rPr>
              <a:t>ŠABLONA ČÍSLO: III/2</a:t>
            </a:r>
          </a:p>
          <a:p>
            <a:pPr marL="0" lvl="0" indent="0" algn="l">
              <a:spcBef>
                <a:spcPts val="0"/>
              </a:spcBef>
              <a:buNone/>
            </a:pPr>
            <a:r>
              <a:rPr lang="cs-CZ" sz="1800" dirty="0">
                <a:solidFill>
                  <a:prstClr val="black"/>
                </a:solidFill>
              </a:rPr>
              <a:t>NÁZEV:  INOVACE A ZKVALITNĚNÍ VÝUKY PROSTŘEDNICTVÍM ICT</a:t>
            </a:r>
          </a:p>
          <a:p>
            <a:pPr lvl="0" algn="l">
              <a:spcBef>
                <a:spcPts val="0"/>
              </a:spcBef>
            </a:pPr>
            <a:endParaRPr lang="cs-CZ" sz="1800" dirty="0">
              <a:solidFill>
                <a:prstClr val="black"/>
              </a:solidFill>
            </a:endParaRPr>
          </a:p>
          <a:p>
            <a:pPr lvl="0" algn="ctr">
              <a:spcBef>
                <a:spcPts val="0"/>
              </a:spcBef>
            </a:pPr>
            <a:endParaRPr lang="cs-CZ" sz="1800" dirty="0">
              <a:solidFill>
                <a:prstClr val="black"/>
              </a:solidFill>
            </a:endParaRPr>
          </a:p>
          <a:p>
            <a:pPr marL="0" lvl="0" indent="0" algn="l">
              <a:spcBef>
                <a:spcPts val="0"/>
              </a:spcBef>
              <a:buNone/>
            </a:pPr>
            <a:r>
              <a:rPr lang="cs-CZ" sz="1800" dirty="0">
                <a:solidFill>
                  <a:prstClr val="black"/>
                </a:solidFill>
              </a:rPr>
              <a:t>PŘEDMĚT:  český jazyk</a:t>
            </a:r>
          </a:p>
          <a:p>
            <a:pPr marL="0" lvl="0" indent="0" algn="l">
              <a:spcBef>
                <a:spcPts val="0"/>
              </a:spcBef>
              <a:buNone/>
            </a:pPr>
            <a:r>
              <a:rPr lang="cs-CZ" sz="1800" dirty="0">
                <a:solidFill>
                  <a:prstClr val="black"/>
                </a:solidFill>
              </a:rPr>
              <a:t>ROČNÍK:    pátý          </a:t>
            </a:r>
          </a:p>
          <a:p>
            <a:pPr marL="0" lvl="0" indent="0" algn="l">
              <a:spcBef>
                <a:spcPts val="0"/>
              </a:spcBef>
              <a:buNone/>
            </a:pPr>
            <a:r>
              <a:rPr lang="cs-CZ" sz="1800" dirty="0">
                <a:solidFill>
                  <a:prstClr val="black"/>
                </a:solidFill>
              </a:rPr>
              <a:t>TÉMA:   </a:t>
            </a:r>
            <a:r>
              <a:rPr lang="cs-CZ" sz="1800" dirty="0" smtClean="0">
                <a:solidFill>
                  <a:prstClr val="black"/>
                </a:solidFill>
              </a:rPr>
              <a:t> číslovky    </a:t>
            </a:r>
            <a:endParaRPr lang="cs-CZ" sz="1800" dirty="0">
              <a:solidFill>
                <a:prstClr val="black"/>
              </a:solidFill>
            </a:endParaRPr>
          </a:p>
          <a:p>
            <a:pPr marL="0" lvl="0" indent="0" algn="l">
              <a:spcBef>
                <a:spcPts val="0"/>
              </a:spcBef>
              <a:buNone/>
            </a:pPr>
            <a:r>
              <a:rPr lang="cs-CZ" sz="1800" dirty="0">
                <a:solidFill>
                  <a:prstClr val="black"/>
                </a:solidFill>
              </a:rPr>
              <a:t>AUTOR: Mgr. Táňa </a:t>
            </a:r>
            <a:r>
              <a:rPr lang="cs-CZ" sz="1800" dirty="0" err="1">
                <a:solidFill>
                  <a:prstClr val="black"/>
                </a:solidFill>
              </a:rPr>
              <a:t>Kočířová</a:t>
            </a:r>
            <a:endParaRPr lang="cs-CZ" sz="1800" dirty="0">
              <a:solidFill>
                <a:prstClr val="black"/>
              </a:solidFill>
            </a:endParaRPr>
          </a:p>
          <a:p>
            <a:pPr marL="0" lvl="0" indent="0" algn="l">
              <a:spcBef>
                <a:spcPts val="0"/>
              </a:spcBef>
              <a:buNone/>
            </a:pPr>
            <a:r>
              <a:rPr lang="cs-CZ" sz="1800" dirty="0">
                <a:solidFill>
                  <a:prstClr val="black"/>
                </a:solidFill>
              </a:rPr>
              <a:t>DATUM VYTVOŘENÍ:   </a:t>
            </a:r>
            <a:r>
              <a:rPr lang="cs-CZ" sz="1800" dirty="0" smtClean="0">
                <a:solidFill>
                  <a:prstClr val="black"/>
                </a:solidFill>
              </a:rPr>
              <a:t>12.3.2013</a:t>
            </a:r>
            <a:endParaRPr lang="cs-CZ" sz="1800" dirty="0">
              <a:solidFill>
                <a:prstClr val="black"/>
              </a:solidFill>
            </a:endParaRPr>
          </a:p>
          <a:p>
            <a:pPr lvl="0" algn="l">
              <a:spcBef>
                <a:spcPts val="0"/>
              </a:spcBef>
            </a:pPr>
            <a:endParaRPr lang="cs-CZ" sz="1800" dirty="0">
              <a:solidFill>
                <a:prstClr val="black"/>
              </a:solidFill>
            </a:endParaRPr>
          </a:p>
          <a:p>
            <a:pPr marL="0" lvl="0" indent="0" algn="l">
              <a:spcBef>
                <a:spcPts val="0"/>
              </a:spcBef>
              <a:buNone/>
            </a:pPr>
            <a:r>
              <a:rPr lang="cs-CZ" sz="2800" b="1" dirty="0" smtClean="0">
                <a:solidFill>
                  <a:srgbClr val="C00000"/>
                </a:solidFill>
              </a:rPr>
              <a:t>VY_32_INOVACE_59_TK</a:t>
            </a:r>
            <a:endParaRPr lang="cs-CZ" sz="2800" b="1" dirty="0">
              <a:solidFill>
                <a:srgbClr val="C00000"/>
              </a:solidFill>
            </a:endParaRPr>
          </a:p>
          <a:p>
            <a:endParaRPr lang="cs-CZ" dirty="0"/>
          </a:p>
        </p:txBody>
      </p:sp>
      <p:pic>
        <p:nvPicPr>
          <p:cNvPr id="1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548680"/>
            <a:ext cx="5184576" cy="865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5267513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3200" dirty="0" smtClean="0">
                <a:solidFill>
                  <a:schemeClr val="accent1">
                    <a:lumMod val="50000"/>
                  </a:schemeClr>
                </a:solidFill>
              </a:rPr>
              <a:t>Anotace a pilotování</a:t>
            </a:r>
            <a:endParaRPr lang="cs-CZ" sz="3200" dirty="0">
              <a:solidFill>
                <a:schemeClr val="accent1">
                  <a:lumMod val="50000"/>
                </a:schemeClr>
              </a:solidFill>
            </a:endParaRPr>
          </a:p>
        </p:txBody>
      </p:sp>
      <p:sp>
        <p:nvSpPr>
          <p:cNvPr id="4" name="TextovéPole 3"/>
          <p:cNvSpPr txBox="1"/>
          <p:nvPr/>
        </p:nvSpPr>
        <p:spPr>
          <a:xfrm>
            <a:off x="755576" y="1700808"/>
            <a:ext cx="6737361" cy="1631216"/>
          </a:xfrm>
          <a:prstGeom prst="rect">
            <a:avLst/>
          </a:prstGeom>
          <a:solidFill>
            <a:schemeClr val="bg2">
              <a:lumMod val="90000"/>
            </a:schemeClr>
          </a:solidFill>
        </p:spPr>
        <p:txBody>
          <a:bodyPr wrap="square" rtlCol="0">
            <a:spAutoFit/>
          </a:bodyPr>
          <a:lstStyle/>
          <a:p>
            <a:r>
              <a:rPr lang="cs-CZ" sz="2000" dirty="0" smtClean="0">
                <a:solidFill>
                  <a:schemeClr val="accent1">
                    <a:lumMod val="50000"/>
                  </a:schemeClr>
                </a:solidFill>
              </a:rPr>
              <a:t>Metodický materiál je určený pro žáky pátého ročníku.</a:t>
            </a:r>
          </a:p>
          <a:p>
            <a:r>
              <a:rPr lang="cs-CZ" sz="2000" dirty="0" smtClean="0">
                <a:solidFill>
                  <a:schemeClr val="accent1">
                    <a:lumMod val="50000"/>
                  </a:schemeClr>
                </a:solidFill>
              </a:rPr>
              <a:t>Prezentace k vysvětlení nového učiva o číslovkách.</a:t>
            </a:r>
          </a:p>
          <a:p>
            <a:r>
              <a:rPr lang="cs-CZ" sz="2000" dirty="0" smtClean="0">
                <a:solidFill>
                  <a:schemeClr val="accent1">
                    <a:lumMod val="50000"/>
                  </a:schemeClr>
                </a:solidFill>
              </a:rPr>
              <a:t>Význam číslovek.</a:t>
            </a:r>
          </a:p>
          <a:p>
            <a:r>
              <a:rPr lang="cs-CZ" sz="2000" dirty="0" smtClean="0">
                <a:solidFill>
                  <a:schemeClr val="accent1">
                    <a:lumMod val="50000"/>
                  </a:schemeClr>
                </a:solidFill>
              </a:rPr>
              <a:t>Druhy číslovek.</a:t>
            </a:r>
          </a:p>
          <a:p>
            <a:r>
              <a:rPr lang="cs-CZ" sz="2000" dirty="0" smtClean="0">
                <a:solidFill>
                  <a:schemeClr val="accent1">
                    <a:lumMod val="50000"/>
                  </a:schemeClr>
                </a:solidFill>
              </a:rPr>
              <a:t>Třídění číslovek.</a:t>
            </a:r>
            <a:endParaRPr lang="cs-CZ" sz="2000" dirty="0">
              <a:solidFill>
                <a:schemeClr val="accent1">
                  <a:lumMod val="50000"/>
                </a:schemeClr>
              </a:solidFill>
            </a:endParaRPr>
          </a:p>
        </p:txBody>
      </p:sp>
      <p:sp>
        <p:nvSpPr>
          <p:cNvPr id="6" name="TextovéPole 5"/>
          <p:cNvSpPr txBox="1"/>
          <p:nvPr/>
        </p:nvSpPr>
        <p:spPr>
          <a:xfrm>
            <a:off x="755576" y="4235603"/>
            <a:ext cx="6984776" cy="2308324"/>
          </a:xfrm>
          <a:prstGeom prst="rect">
            <a:avLst/>
          </a:prstGeom>
          <a:solidFill>
            <a:schemeClr val="bg2">
              <a:lumMod val="90000"/>
            </a:schemeClr>
          </a:solidFill>
        </p:spPr>
        <p:txBody>
          <a:bodyPr wrap="square" rtlCol="0">
            <a:spAutoFit/>
          </a:bodyPr>
          <a:lstStyle/>
          <a:p>
            <a:r>
              <a:rPr lang="cs-CZ" dirty="0" smtClean="0">
                <a:solidFill>
                  <a:schemeClr val="accent1">
                    <a:lumMod val="50000"/>
                  </a:schemeClr>
                </a:solidFill>
              </a:rPr>
              <a:t>Prezentaci jsme použili při seznámení se slovním druhem </a:t>
            </a:r>
            <a:r>
              <a:rPr lang="cs-CZ" dirty="0" smtClean="0">
                <a:solidFill>
                  <a:schemeClr val="accent1">
                    <a:lumMod val="50000"/>
                  </a:schemeClr>
                </a:solidFill>
              </a:rPr>
              <a:t>číslovky. </a:t>
            </a:r>
            <a:endParaRPr lang="cs-CZ" dirty="0" smtClean="0">
              <a:solidFill>
                <a:schemeClr val="accent1">
                  <a:lumMod val="50000"/>
                </a:schemeClr>
              </a:solidFill>
            </a:endParaRPr>
          </a:p>
          <a:p>
            <a:r>
              <a:rPr lang="cs-CZ" dirty="0" smtClean="0">
                <a:solidFill>
                  <a:schemeClr val="accent1">
                    <a:lumMod val="50000"/>
                  </a:schemeClr>
                </a:solidFill>
              </a:rPr>
              <a:t>Třídění číslovek na určité a neurčité – dva žáci zapisovali do trojúhelníků </a:t>
            </a:r>
          </a:p>
          <a:p>
            <a:r>
              <a:rPr lang="cs-CZ" dirty="0" smtClean="0">
                <a:solidFill>
                  <a:schemeClr val="accent1">
                    <a:lumMod val="50000"/>
                  </a:schemeClr>
                </a:solidFill>
              </a:rPr>
              <a:t>na tabuli. Kontrola provedena odlétnutím . </a:t>
            </a:r>
          </a:p>
          <a:p>
            <a:r>
              <a:rPr lang="cs-CZ" dirty="0" smtClean="0">
                <a:solidFill>
                  <a:schemeClr val="accent1">
                    <a:lumMod val="50000"/>
                  </a:schemeClr>
                </a:solidFill>
              </a:rPr>
              <a:t>Třídění číslovek podle významu, samostatná práce – kontrola odlétnutím. </a:t>
            </a:r>
          </a:p>
          <a:p>
            <a:r>
              <a:rPr lang="cs-CZ" dirty="0" smtClean="0">
                <a:solidFill>
                  <a:schemeClr val="accent1">
                    <a:lumMod val="50000"/>
                  </a:schemeClr>
                </a:solidFill>
              </a:rPr>
              <a:t>Společná práce skloňování číslovek, následně </a:t>
            </a:r>
            <a:r>
              <a:rPr lang="cs-CZ" dirty="0" smtClean="0">
                <a:solidFill>
                  <a:schemeClr val="accent1">
                    <a:lumMod val="50000"/>
                  </a:schemeClr>
                </a:solidFill>
              </a:rPr>
              <a:t>práce do </a:t>
            </a:r>
            <a:r>
              <a:rPr lang="cs-CZ" dirty="0" smtClean="0">
                <a:solidFill>
                  <a:schemeClr val="accent1">
                    <a:lumMod val="50000"/>
                  </a:schemeClr>
                </a:solidFill>
              </a:rPr>
              <a:t>školních sešitů.</a:t>
            </a:r>
          </a:p>
          <a:p>
            <a:endParaRPr lang="cs-CZ" dirty="0" smtClean="0"/>
          </a:p>
          <a:p>
            <a:endParaRPr lang="cs-CZ" dirty="0" smtClean="0"/>
          </a:p>
          <a:p>
            <a:endParaRPr lang="cs-CZ" dirty="0"/>
          </a:p>
        </p:txBody>
      </p:sp>
    </p:spTree>
    <p:extLst>
      <p:ext uri="{BB962C8B-B14F-4D97-AF65-F5344CB8AC3E}">
        <p14:creationId xmlns:p14="http://schemas.microsoft.com/office/powerpoint/2010/main" val="313279728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7"/>
            <a:ext cx="8229600" cy="1484889"/>
          </a:xfrm>
        </p:spPr>
        <p:txBody>
          <a:bodyPr>
            <a:normAutofit/>
          </a:bodyPr>
          <a:lstStyle/>
          <a:p>
            <a:pPr algn="l"/>
            <a:r>
              <a:rPr lang="cs-CZ" b="1" dirty="0" smtClean="0">
                <a:solidFill>
                  <a:schemeClr val="accent1">
                    <a:lumMod val="50000"/>
                  </a:schemeClr>
                </a:solidFill>
              </a:rPr>
              <a:t>Číslovky</a:t>
            </a:r>
            <a:br>
              <a:rPr lang="cs-CZ" b="1" dirty="0" smtClean="0">
                <a:solidFill>
                  <a:schemeClr val="accent1">
                    <a:lumMod val="50000"/>
                  </a:schemeClr>
                </a:solidFill>
              </a:rPr>
            </a:br>
            <a:r>
              <a:rPr lang="cs-CZ" sz="2000" dirty="0" smtClean="0">
                <a:solidFill>
                  <a:schemeClr val="accent1">
                    <a:lumMod val="50000"/>
                  </a:schemeClr>
                </a:solidFill>
              </a:rPr>
              <a:t>jsou slova číselného významu, které označují počet nebo pořadí, skloňují se a rozlišují na určité a neurčité</a:t>
            </a:r>
            <a:endParaRPr lang="cs-CZ" sz="2000" dirty="0">
              <a:solidFill>
                <a:schemeClr val="accent1">
                  <a:lumMod val="50000"/>
                </a:schemeClr>
              </a:solidFill>
            </a:endParaRPr>
          </a:p>
        </p:txBody>
      </p:sp>
      <p:sp>
        <p:nvSpPr>
          <p:cNvPr id="6" name="Zástupný symbol pro obsah 5"/>
          <p:cNvSpPr>
            <a:spLocks noGrp="1"/>
          </p:cNvSpPr>
          <p:nvPr>
            <p:ph idx="1"/>
          </p:nvPr>
        </p:nvSpPr>
        <p:spPr>
          <a:xfrm>
            <a:off x="457200" y="2060848"/>
            <a:ext cx="8229600" cy="4065315"/>
          </a:xfrm>
          <a:solidFill>
            <a:schemeClr val="bg2">
              <a:lumMod val="90000"/>
            </a:schemeClr>
          </a:solidFill>
        </p:spPr>
        <p:txBody>
          <a:bodyPr>
            <a:normAutofit/>
          </a:bodyPr>
          <a:lstStyle/>
          <a:p>
            <a:pPr>
              <a:buFont typeface="Courier New" pitchFamily="49" charset="0"/>
              <a:buChar char="o"/>
            </a:pPr>
            <a:r>
              <a:rPr lang="cs-CZ" sz="2000" dirty="0" smtClean="0">
                <a:solidFill>
                  <a:schemeClr val="accent1">
                    <a:lumMod val="50000"/>
                  </a:schemeClr>
                </a:solidFill>
              </a:rPr>
              <a:t>ČÍSLOVKY URČITÉ </a:t>
            </a:r>
          </a:p>
          <a:p>
            <a:pPr marL="0" indent="0">
              <a:buNone/>
            </a:pPr>
            <a:r>
              <a:rPr lang="cs-CZ" sz="2000" dirty="0" smtClean="0">
                <a:solidFill>
                  <a:schemeClr val="accent1">
                    <a:lumMod val="50000"/>
                  </a:schemeClr>
                </a:solidFill>
              </a:rPr>
              <a:t>       označují určitý, přesný počet (můžeme je zapsat číslicemi).</a:t>
            </a:r>
          </a:p>
          <a:p>
            <a:pPr marL="0" indent="0">
              <a:buNone/>
            </a:pPr>
            <a:r>
              <a:rPr lang="cs-CZ" sz="2000" dirty="0">
                <a:solidFill>
                  <a:schemeClr val="accent1">
                    <a:lumMod val="50000"/>
                  </a:schemeClr>
                </a:solidFill>
              </a:rPr>
              <a:t> </a:t>
            </a:r>
            <a:r>
              <a:rPr lang="cs-CZ" sz="2000" dirty="0" smtClean="0">
                <a:solidFill>
                  <a:schemeClr val="accent1">
                    <a:lumMod val="50000"/>
                  </a:schemeClr>
                </a:solidFill>
              </a:rPr>
              <a:t>      </a:t>
            </a:r>
            <a:r>
              <a:rPr lang="cs-CZ" sz="2000" dirty="0" smtClean="0">
                <a:solidFill>
                  <a:srgbClr val="FF0000"/>
                </a:solidFill>
              </a:rPr>
              <a:t>jedna, pět, sto, desátý, třicetkrát, padesátery, čtyřmi, dvěma, osmý</a:t>
            </a:r>
          </a:p>
          <a:p>
            <a:pPr marL="0" indent="0">
              <a:buNone/>
            </a:pPr>
            <a:endParaRPr lang="cs-CZ" sz="2000" dirty="0">
              <a:solidFill>
                <a:srgbClr val="FF0000"/>
              </a:solidFill>
            </a:endParaRPr>
          </a:p>
          <a:p>
            <a:pPr>
              <a:buFont typeface="Courier New" pitchFamily="49" charset="0"/>
              <a:buChar char="o"/>
            </a:pPr>
            <a:r>
              <a:rPr lang="cs-CZ" sz="2000" dirty="0" smtClean="0">
                <a:solidFill>
                  <a:schemeClr val="accent1">
                    <a:lumMod val="50000"/>
                  </a:schemeClr>
                </a:solidFill>
              </a:rPr>
              <a:t>ČÍSLOVKY NEURČITÉ</a:t>
            </a:r>
          </a:p>
          <a:p>
            <a:pPr marL="0" indent="0">
              <a:buNone/>
            </a:pPr>
            <a:r>
              <a:rPr lang="cs-CZ" sz="2000" dirty="0" smtClean="0">
                <a:solidFill>
                  <a:schemeClr val="accent1">
                    <a:lumMod val="50000"/>
                  </a:schemeClr>
                </a:solidFill>
              </a:rPr>
              <a:t>      neoznačují určitý, přesný počet, (nemůžeme je zapsat číslicemi).</a:t>
            </a:r>
          </a:p>
          <a:p>
            <a:pPr marL="0" indent="0">
              <a:buNone/>
            </a:pPr>
            <a:r>
              <a:rPr lang="cs-CZ" sz="2000" dirty="0">
                <a:solidFill>
                  <a:schemeClr val="accent1">
                    <a:lumMod val="50000"/>
                  </a:schemeClr>
                </a:solidFill>
              </a:rPr>
              <a:t> </a:t>
            </a:r>
            <a:r>
              <a:rPr lang="cs-CZ" sz="2000" dirty="0" smtClean="0">
                <a:solidFill>
                  <a:schemeClr val="accent1">
                    <a:lumMod val="50000"/>
                  </a:schemeClr>
                </a:solidFill>
              </a:rPr>
              <a:t>     </a:t>
            </a:r>
            <a:r>
              <a:rPr lang="cs-CZ" sz="2000" dirty="0" smtClean="0">
                <a:solidFill>
                  <a:srgbClr val="FF0000"/>
                </a:solidFill>
              </a:rPr>
              <a:t>několik, mnohokrát, málo, moc, několikery, více, méně</a:t>
            </a:r>
            <a:endParaRPr lang="cs-CZ" sz="2000" dirty="0" smtClean="0">
              <a:solidFill>
                <a:schemeClr val="accent1">
                  <a:lumMod val="50000"/>
                </a:schemeClr>
              </a:solidFill>
            </a:endParaRPr>
          </a:p>
        </p:txBody>
      </p:sp>
    </p:spTree>
    <p:extLst>
      <p:ext uri="{BB962C8B-B14F-4D97-AF65-F5344CB8AC3E}">
        <p14:creationId xmlns:p14="http://schemas.microsoft.com/office/powerpoint/2010/main" val="1080935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 calcmode="lin" valueType="num">
                                      <p:cBhvr additive="base">
                                        <p:cTn id="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6" end="6"/>
                                            </p:txEl>
                                          </p:spTgt>
                                        </p:tgtEl>
                                        <p:attrNameLst>
                                          <p:attrName>style.visibility</p:attrName>
                                        </p:attrNameLst>
                                      </p:cBhvr>
                                      <p:to>
                                        <p:strVal val="visible"/>
                                      </p:to>
                                    </p:set>
                                    <p:anim calcmode="lin" valueType="num">
                                      <p:cBhvr additive="base">
                                        <p:cTn id="1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74848" y="404664"/>
            <a:ext cx="8229600" cy="1143000"/>
          </a:xfrm>
        </p:spPr>
        <p:txBody>
          <a:bodyPr>
            <a:normAutofit/>
          </a:bodyPr>
          <a:lstStyle/>
          <a:p>
            <a:pPr algn="l"/>
            <a:r>
              <a:rPr lang="cs-CZ" sz="2400" dirty="0" smtClean="0"/>
              <a:t>Vypiš z textu číslovky určité a neurčité.</a:t>
            </a:r>
            <a:br>
              <a:rPr lang="cs-CZ" sz="2400" dirty="0" smtClean="0"/>
            </a:br>
            <a:endParaRPr lang="cs-CZ" sz="2400" dirty="0"/>
          </a:p>
        </p:txBody>
      </p:sp>
      <p:sp>
        <p:nvSpPr>
          <p:cNvPr id="3" name="Zástupný symbol pro obsah 2"/>
          <p:cNvSpPr>
            <a:spLocks noGrp="1"/>
          </p:cNvSpPr>
          <p:nvPr>
            <p:ph idx="1"/>
          </p:nvPr>
        </p:nvSpPr>
        <p:spPr>
          <a:xfrm>
            <a:off x="467544" y="1052736"/>
            <a:ext cx="8229600" cy="5805264"/>
          </a:xfrm>
          <a:solidFill>
            <a:schemeClr val="bg2">
              <a:lumMod val="90000"/>
            </a:schemeClr>
          </a:solidFill>
        </p:spPr>
        <p:txBody>
          <a:bodyPr>
            <a:normAutofit lnSpcReduction="10000"/>
          </a:bodyPr>
          <a:lstStyle/>
          <a:p>
            <a:pPr marL="0" indent="0">
              <a:buNone/>
            </a:pPr>
            <a:r>
              <a:rPr lang="cs-CZ" sz="2400" dirty="0" smtClean="0">
                <a:solidFill>
                  <a:schemeClr val="accent1">
                    <a:lumMod val="50000"/>
                  </a:schemeClr>
                </a:solidFill>
              </a:rPr>
              <a:t>Ivan včera snědl hodně ovoce. Koupila jsem  tři jablka, šest hrušek a trochu švestek. První v cíli byla Andrea. Do dálky skočila málo. Už několikrát jsem ti říkal, abys tam zašel. Pátá a desátá minuta byla pro náš tým kritická. V diktátě jsi udělal moc chyb. Mezi dvěma keři se něco zablýsklo. Za devatero horami a desatero řekami je smutné království. Mám dvoje nové boty. Mám několikery běžky, mohu ti jedny půjčit.   </a:t>
            </a:r>
          </a:p>
          <a:p>
            <a:pPr marL="0" indent="0">
              <a:buNone/>
            </a:pPr>
            <a:endParaRPr lang="cs-CZ" sz="2400" dirty="0">
              <a:solidFill>
                <a:schemeClr val="accent1">
                  <a:lumMod val="50000"/>
                </a:schemeClr>
              </a:solidFill>
            </a:endParaRPr>
          </a:p>
          <a:p>
            <a:pPr marL="0" indent="0">
              <a:buNone/>
            </a:pPr>
            <a:r>
              <a:rPr lang="cs-CZ" sz="2400" dirty="0" smtClean="0">
                <a:solidFill>
                  <a:schemeClr val="accent1">
                    <a:lumMod val="50000"/>
                  </a:schemeClr>
                </a:solidFill>
              </a:rPr>
              <a:t>                                                      </a:t>
            </a:r>
          </a:p>
          <a:p>
            <a:pPr marL="0" indent="0">
              <a:buNone/>
            </a:pPr>
            <a:endParaRPr lang="cs-CZ" sz="2400" dirty="0">
              <a:solidFill>
                <a:schemeClr val="accent1">
                  <a:lumMod val="50000"/>
                </a:schemeClr>
              </a:solidFill>
            </a:endParaRPr>
          </a:p>
          <a:p>
            <a:pPr marL="0" indent="0">
              <a:buNone/>
            </a:pPr>
            <a:r>
              <a:rPr lang="cs-CZ" sz="2400" dirty="0" smtClean="0">
                <a:solidFill>
                  <a:schemeClr val="accent1">
                    <a:lumMod val="50000"/>
                  </a:schemeClr>
                </a:solidFill>
              </a:rPr>
              <a:t>                                                                                  </a:t>
            </a:r>
            <a:r>
              <a:rPr lang="cs-CZ" sz="2400" dirty="0" smtClean="0"/>
              <a:t> t</a:t>
            </a:r>
            <a:r>
              <a:rPr lang="cs-CZ" sz="2000" dirty="0" smtClean="0"/>
              <a:t>rochu, hodně,</a:t>
            </a:r>
          </a:p>
          <a:p>
            <a:pPr marL="0" indent="0">
              <a:buNone/>
            </a:pPr>
            <a:r>
              <a:rPr lang="cs-CZ" sz="2000" dirty="0"/>
              <a:t> </a:t>
            </a:r>
            <a:r>
              <a:rPr lang="cs-CZ" sz="2000" dirty="0" smtClean="0"/>
              <a:t>                                                                                                   málo ,</a:t>
            </a:r>
          </a:p>
          <a:p>
            <a:pPr marL="0" indent="0">
              <a:buNone/>
            </a:pPr>
            <a:r>
              <a:rPr lang="cs-CZ" sz="2000" dirty="0"/>
              <a:t> </a:t>
            </a:r>
            <a:r>
              <a:rPr lang="cs-CZ" sz="2000" dirty="0" smtClean="0"/>
              <a:t>                                                                                                  několikrát, moc, </a:t>
            </a:r>
          </a:p>
          <a:p>
            <a:pPr marL="0" indent="0">
              <a:buNone/>
            </a:pPr>
            <a:r>
              <a:rPr lang="cs-CZ" sz="2000" dirty="0"/>
              <a:t> </a:t>
            </a:r>
            <a:r>
              <a:rPr lang="cs-CZ" sz="2000" dirty="0" smtClean="0"/>
              <a:t>                                                                                                   několikery</a:t>
            </a:r>
          </a:p>
          <a:p>
            <a:pPr marL="0" indent="0">
              <a:buNone/>
            </a:pPr>
            <a:r>
              <a:rPr lang="cs-CZ" sz="2400" dirty="0" smtClean="0">
                <a:solidFill>
                  <a:schemeClr val="accent1">
                    <a:lumMod val="50000"/>
                  </a:schemeClr>
                </a:solidFill>
              </a:rPr>
              <a:t>                                                                                    </a:t>
            </a:r>
            <a:endParaRPr lang="cs-CZ" sz="2400" dirty="0">
              <a:solidFill>
                <a:schemeClr val="accent1">
                  <a:lumMod val="50000"/>
                </a:schemeClr>
              </a:solidFill>
            </a:endParaRPr>
          </a:p>
        </p:txBody>
      </p:sp>
      <p:sp>
        <p:nvSpPr>
          <p:cNvPr id="6" name="TextovéPole 5"/>
          <p:cNvSpPr txBox="1"/>
          <p:nvPr/>
        </p:nvSpPr>
        <p:spPr>
          <a:xfrm>
            <a:off x="755576" y="4077072"/>
            <a:ext cx="723788" cy="369332"/>
          </a:xfrm>
          <a:prstGeom prst="rect">
            <a:avLst/>
          </a:prstGeom>
          <a:noFill/>
        </p:spPr>
        <p:txBody>
          <a:bodyPr wrap="none" rtlCol="0">
            <a:spAutoFit/>
          </a:bodyPr>
          <a:lstStyle/>
          <a:p>
            <a:r>
              <a:rPr lang="cs-CZ" dirty="0" smtClean="0"/>
              <a:t>určité</a:t>
            </a:r>
            <a:endParaRPr lang="cs-CZ" dirty="0"/>
          </a:p>
        </p:txBody>
      </p:sp>
      <p:sp>
        <p:nvSpPr>
          <p:cNvPr id="7" name="TextovéPole 6"/>
          <p:cNvSpPr txBox="1"/>
          <p:nvPr/>
        </p:nvSpPr>
        <p:spPr>
          <a:xfrm>
            <a:off x="5292080" y="3933056"/>
            <a:ext cx="961032" cy="369332"/>
          </a:xfrm>
          <a:prstGeom prst="rect">
            <a:avLst/>
          </a:prstGeom>
          <a:noFill/>
        </p:spPr>
        <p:txBody>
          <a:bodyPr wrap="square" rtlCol="0">
            <a:spAutoFit/>
          </a:bodyPr>
          <a:lstStyle/>
          <a:p>
            <a:r>
              <a:rPr lang="cs-CZ" dirty="0" smtClean="0"/>
              <a:t>neurčité</a:t>
            </a:r>
            <a:endParaRPr lang="cs-CZ" dirty="0"/>
          </a:p>
        </p:txBody>
      </p:sp>
      <p:sp>
        <p:nvSpPr>
          <p:cNvPr id="10" name="TextovéPole 9"/>
          <p:cNvSpPr txBox="1"/>
          <p:nvPr/>
        </p:nvSpPr>
        <p:spPr>
          <a:xfrm>
            <a:off x="2051720" y="4941168"/>
            <a:ext cx="2254463" cy="1200329"/>
          </a:xfrm>
          <a:prstGeom prst="rect">
            <a:avLst/>
          </a:prstGeom>
          <a:noFill/>
        </p:spPr>
        <p:txBody>
          <a:bodyPr wrap="none" rtlCol="0">
            <a:spAutoFit/>
          </a:bodyPr>
          <a:lstStyle/>
          <a:p>
            <a:r>
              <a:rPr lang="cs-CZ" dirty="0" smtClean="0"/>
              <a:t>tři, šest, první</a:t>
            </a:r>
          </a:p>
          <a:p>
            <a:r>
              <a:rPr lang="cs-CZ" dirty="0" smtClean="0"/>
              <a:t>pátá, desátá, </a:t>
            </a:r>
          </a:p>
          <a:p>
            <a:r>
              <a:rPr lang="cs-CZ" dirty="0" smtClean="0"/>
              <a:t>dvěma, devatero,</a:t>
            </a:r>
          </a:p>
          <a:p>
            <a:r>
              <a:rPr lang="cs-CZ" dirty="0" smtClean="0"/>
              <a:t>desatero, dvoje, jedny</a:t>
            </a:r>
            <a:endParaRPr lang="cs-CZ" dirty="0"/>
          </a:p>
        </p:txBody>
      </p:sp>
      <p:sp>
        <p:nvSpPr>
          <p:cNvPr id="11" name="Rovnoramenný trojúhelník 10"/>
          <p:cNvSpPr/>
          <p:nvPr/>
        </p:nvSpPr>
        <p:spPr>
          <a:xfrm>
            <a:off x="1403648" y="3573016"/>
            <a:ext cx="3096344" cy="2736304"/>
          </a:xfrm>
          <a:prstGeom prst="triangl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Rovnoramenný trojúhelník 11"/>
          <p:cNvSpPr/>
          <p:nvPr/>
        </p:nvSpPr>
        <p:spPr>
          <a:xfrm>
            <a:off x="5364088" y="3429001"/>
            <a:ext cx="3168352" cy="2880319"/>
          </a:xfrm>
          <a:prstGeom prst="triangl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101414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4" fill="hold" grpId="0" nodeType="clickEffect">
                                  <p:stCondLst>
                                    <p:cond delay="0"/>
                                  </p:stCondLst>
                                  <p:childTnLst>
                                    <p:animEffect transition="out" filter="wipe(down)">
                                      <p:cBhvr>
                                        <p:cTn id="6" dur="500"/>
                                        <p:tgtEl>
                                          <p:spTgt spid="11"/>
                                        </p:tgtEl>
                                      </p:cBhvr>
                                    </p:animEffect>
                                    <p:set>
                                      <p:cBhvr>
                                        <p:cTn id="7" dur="1" fill="hold">
                                          <p:stCondLst>
                                            <p:cond delay="499"/>
                                          </p:stCondLst>
                                        </p:cTn>
                                        <p:tgtEl>
                                          <p:spTgt spid="11"/>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2" presetClass="exit" presetSubtype="4" fill="hold" grpId="0" nodeType="clickEffect">
                                  <p:stCondLst>
                                    <p:cond delay="0"/>
                                  </p:stCondLst>
                                  <p:childTnLst>
                                    <p:animEffect transition="out" filter="wipe(down)">
                                      <p:cBhvr>
                                        <p:cTn id="11" dur="500"/>
                                        <p:tgtEl>
                                          <p:spTgt spid="12"/>
                                        </p:tgtEl>
                                      </p:cBhvr>
                                    </p:animEffect>
                                    <p:set>
                                      <p:cBhvr>
                                        <p:cTn id="12"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800" b="1" dirty="0" smtClean="0">
                <a:solidFill>
                  <a:schemeClr val="accent1">
                    <a:lumMod val="50000"/>
                  </a:schemeClr>
                </a:solidFill>
                <a:latin typeface="Arial" pitchFamily="34" charset="0"/>
                <a:cs typeface="Arial" pitchFamily="34" charset="0"/>
              </a:rPr>
              <a:t>Číslovky dělíme podle významu</a:t>
            </a:r>
            <a:endParaRPr lang="cs-CZ" sz="2800" b="1" dirty="0">
              <a:solidFill>
                <a:schemeClr val="accent1">
                  <a:lumMod val="50000"/>
                </a:schemeClr>
              </a:solidFill>
              <a:latin typeface="Arial" pitchFamily="34" charset="0"/>
              <a:cs typeface="Arial" pitchFamily="34" charset="0"/>
            </a:endParaRPr>
          </a:p>
        </p:txBody>
      </p:sp>
      <p:sp>
        <p:nvSpPr>
          <p:cNvPr id="3" name="Zástupný symbol pro obsah 2"/>
          <p:cNvSpPr>
            <a:spLocks noGrp="1"/>
          </p:cNvSpPr>
          <p:nvPr>
            <p:ph idx="1"/>
          </p:nvPr>
        </p:nvSpPr>
        <p:spPr>
          <a:xfrm>
            <a:off x="107504" y="1196752"/>
            <a:ext cx="8712968" cy="5661248"/>
          </a:xfrm>
          <a:solidFill>
            <a:schemeClr val="bg2">
              <a:lumMod val="90000"/>
            </a:schemeClr>
          </a:solidFill>
        </p:spPr>
        <p:txBody>
          <a:bodyPr>
            <a:normAutofit/>
          </a:bodyPr>
          <a:lstStyle/>
          <a:p>
            <a:pPr marL="0" indent="0">
              <a:buNone/>
            </a:pPr>
            <a:r>
              <a:rPr lang="cs-CZ" sz="2400" dirty="0" smtClean="0">
                <a:solidFill>
                  <a:schemeClr val="accent1">
                    <a:lumMod val="50000"/>
                  </a:schemeClr>
                </a:solidFill>
              </a:rPr>
              <a:t>ZÁKLADNÍ  vyjadřují počet a odpovídají na otázku KOLIK?</a:t>
            </a:r>
          </a:p>
          <a:p>
            <a:pPr marL="0" indent="0">
              <a:buNone/>
            </a:pPr>
            <a:r>
              <a:rPr lang="cs-CZ" sz="2400" dirty="0" smtClean="0">
                <a:solidFill>
                  <a:srgbClr val="C00000"/>
                </a:solidFill>
              </a:rPr>
              <a:t>pět, sto, mnoho, šedesát, třemi, dvou…</a:t>
            </a:r>
          </a:p>
          <a:p>
            <a:pPr marL="0" indent="0">
              <a:buNone/>
            </a:pPr>
            <a:endParaRPr lang="cs-CZ" sz="2400" dirty="0" smtClean="0">
              <a:solidFill>
                <a:srgbClr val="C00000"/>
              </a:solidFill>
            </a:endParaRPr>
          </a:p>
          <a:p>
            <a:pPr marL="0" indent="0">
              <a:buNone/>
            </a:pPr>
            <a:r>
              <a:rPr lang="cs-CZ" sz="2400" dirty="0" smtClean="0">
                <a:solidFill>
                  <a:schemeClr val="accent1">
                    <a:lumMod val="50000"/>
                  </a:schemeClr>
                </a:solidFill>
              </a:rPr>
              <a:t>ŘADOVÉ  označují pořadí a odpovídají na otázku KOLIKÁTÝ?</a:t>
            </a:r>
          </a:p>
          <a:p>
            <a:pPr marL="0" indent="0">
              <a:buNone/>
            </a:pPr>
            <a:r>
              <a:rPr lang="cs-CZ" sz="2400" dirty="0" smtClean="0">
                <a:solidFill>
                  <a:srgbClr val="FF0000"/>
                </a:solidFill>
              </a:rPr>
              <a:t>pátá, stý, třetí, několikátý… </a:t>
            </a:r>
          </a:p>
          <a:p>
            <a:pPr marL="0" indent="0">
              <a:buNone/>
            </a:pPr>
            <a:endParaRPr lang="cs-CZ" sz="2400" dirty="0">
              <a:solidFill>
                <a:srgbClr val="FF0000"/>
              </a:solidFill>
            </a:endParaRPr>
          </a:p>
          <a:p>
            <a:pPr marL="0" indent="0">
              <a:buNone/>
            </a:pPr>
            <a:r>
              <a:rPr lang="cs-CZ" sz="2400" dirty="0" smtClean="0">
                <a:solidFill>
                  <a:schemeClr val="accent1">
                    <a:lumMod val="50000"/>
                  </a:schemeClr>
                </a:solidFill>
              </a:rPr>
              <a:t>DRUHOVÉ vyjadřují množství druhů a odpovídají na otázku KOLIKERÝ?</a:t>
            </a:r>
            <a:endParaRPr lang="cs-CZ" sz="2400" dirty="0">
              <a:solidFill>
                <a:schemeClr val="accent1">
                  <a:lumMod val="50000"/>
                </a:schemeClr>
              </a:solidFill>
            </a:endParaRPr>
          </a:p>
          <a:p>
            <a:pPr marL="0" indent="0">
              <a:buNone/>
            </a:pPr>
            <a:r>
              <a:rPr lang="cs-CZ" sz="2400" dirty="0" smtClean="0">
                <a:solidFill>
                  <a:srgbClr val="FF0000"/>
                </a:solidFill>
              </a:rPr>
              <a:t>patero, několikero, desaterý, málokterý, </a:t>
            </a:r>
          </a:p>
          <a:p>
            <a:pPr marL="0" indent="0">
              <a:buNone/>
            </a:pPr>
            <a:endParaRPr lang="cs-CZ" sz="2400" dirty="0" smtClean="0">
              <a:solidFill>
                <a:srgbClr val="FF0000"/>
              </a:solidFill>
            </a:endParaRPr>
          </a:p>
          <a:p>
            <a:pPr marL="0" indent="0">
              <a:buNone/>
            </a:pPr>
            <a:r>
              <a:rPr lang="cs-CZ" sz="2400" dirty="0" smtClean="0">
                <a:solidFill>
                  <a:schemeClr val="accent1">
                    <a:lumMod val="50000"/>
                  </a:schemeClr>
                </a:solidFill>
              </a:rPr>
              <a:t>NÁSOBNÉ vyjadřují kolikrát se něco vyskytuje a odpovídají na otázku KOLIKRÁT?</a:t>
            </a:r>
          </a:p>
          <a:p>
            <a:pPr marL="0" indent="0">
              <a:buNone/>
            </a:pPr>
            <a:r>
              <a:rPr lang="cs-CZ" sz="2400" dirty="0" smtClean="0">
                <a:solidFill>
                  <a:srgbClr val="FF0000"/>
                </a:solidFill>
              </a:rPr>
              <a:t>několikrát, pětkrát, desetkrát, vícekrát</a:t>
            </a:r>
          </a:p>
          <a:p>
            <a:pPr marL="0" indent="0">
              <a:buNone/>
            </a:pPr>
            <a:endParaRPr lang="cs-CZ" sz="2400" dirty="0">
              <a:solidFill>
                <a:schemeClr val="accent1">
                  <a:lumMod val="50000"/>
                </a:schemeClr>
              </a:solidFill>
            </a:endParaRPr>
          </a:p>
        </p:txBody>
      </p:sp>
    </p:spTree>
    <p:extLst>
      <p:ext uri="{BB962C8B-B14F-4D97-AF65-F5344CB8AC3E}">
        <p14:creationId xmlns:p14="http://schemas.microsoft.com/office/powerpoint/2010/main" val="1721415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 calcmode="lin" valueType="num">
                                      <p:cBhvr additive="base">
                                        <p:cTn id="4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10" end="10"/>
                                            </p:txEl>
                                          </p:spTgt>
                                        </p:tgtEl>
                                        <p:attrNameLst>
                                          <p:attrName>style.visibility</p:attrName>
                                        </p:attrNameLst>
                                      </p:cBhvr>
                                      <p:to>
                                        <p:strVal val="visible"/>
                                      </p:to>
                                    </p:set>
                                    <p:anim calcmode="lin" valueType="num">
                                      <p:cBhvr additive="base">
                                        <p:cTn id="5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282154"/>
          </a:xfrm>
        </p:spPr>
        <p:txBody>
          <a:bodyPr>
            <a:normAutofit fontScale="90000"/>
          </a:bodyPr>
          <a:lstStyle/>
          <a:p>
            <a:pPr algn="l"/>
            <a:r>
              <a:rPr lang="cs-CZ" sz="3200" dirty="0">
                <a:solidFill>
                  <a:schemeClr val="accent1">
                    <a:lumMod val="50000"/>
                  </a:schemeClr>
                </a:solidFill>
              </a:rPr>
              <a:t>R</a:t>
            </a:r>
            <a:r>
              <a:rPr lang="cs-CZ" sz="3200" dirty="0" smtClean="0">
                <a:solidFill>
                  <a:schemeClr val="accent1">
                    <a:lumMod val="50000"/>
                  </a:schemeClr>
                </a:solidFill>
              </a:rPr>
              <a:t>oztřiďte řadu těchto slov</a:t>
            </a:r>
            <a:br>
              <a:rPr lang="cs-CZ" sz="3200" dirty="0" smtClean="0">
                <a:solidFill>
                  <a:schemeClr val="accent1">
                    <a:lumMod val="50000"/>
                  </a:schemeClr>
                </a:solidFill>
              </a:rPr>
            </a:br>
            <a:r>
              <a:rPr lang="cs-CZ" sz="2000" dirty="0" smtClean="0">
                <a:solidFill>
                  <a:schemeClr val="accent1">
                    <a:lumMod val="50000"/>
                  </a:schemeClr>
                </a:solidFill>
              </a:rPr>
              <a:t>tisíc, dvakrát, pátý, třemi, dvoje, desatery, vícekrát, málo, moc, čtyřicet, sedmou, jedenáctý, čtvery, mnoho, více, stá, stokrát, párkrát, dvěma, osmý, trojí, čtyřikrát, sedmdesát, milióntá, méně, osmero</a:t>
            </a:r>
            <a:r>
              <a:rPr lang="cs-CZ" sz="3200" dirty="0" smtClean="0"/>
              <a:t/>
            </a:r>
            <a:br>
              <a:rPr lang="cs-CZ" sz="3200" dirty="0" smtClean="0"/>
            </a:br>
            <a:endParaRPr lang="cs-CZ" sz="3200" dirty="0"/>
          </a:p>
        </p:txBody>
      </p:sp>
      <p:sp>
        <p:nvSpPr>
          <p:cNvPr id="3" name="Zástupný symbol pro obsah 2"/>
          <p:cNvSpPr>
            <a:spLocks noGrp="1"/>
          </p:cNvSpPr>
          <p:nvPr>
            <p:ph idx="1"/>
          </p:nvPr>
        </p:nvSpPr>
        <p:spPr>
          <a:xfrm>
            <a:off x="395536" y="1844824"/>
            <a:ext cx="8229600" cy="4608512"/>
          </a:xfrm>
          <a:solidFill>
            <a:schemeClr val="bg2">
              <a:lumMod val="90000"/>
            </a:schemeClr>
          </a:solidFill>
        </p:spPr>
        <p:txBody>
          <a:bodyPr/>
          <a:lstStyle/>
          <a:p>
            <a:pPr marL="0" indent="0">
              <a:buNone/>
            </a:pPr>
            <a:r>
              <a:rPr lang="cs-CZ" dirty="0" smtClean="0">
                <a:solidFill>
                  <a:schemeClr val="accent2">
                    <a:lumMod val="50000"/>
                  </a:schemeClr>
                </a:solidFill>
              </a:rPr>
              <a:t>  základní         řadové          druhové      násobné</a:t>
            </a:r>
            <a:endParaRPr lang="cs-CZ" dirty="0">
              <a:solidFill>
                <a:schemeClr val="accent2">
                  <a:lumMod val="50000"/>
                </a:schemeClr>
              </a:solidFill>
            </a:endParaRPr>
          </a:p>
          <a:p>
            <a:pPr marL="0" indent="0">
              <a:buNone/>
            </a:pPr>
            <a:endParaRPr lang="cs-CZ" dirty="0" smtClean="0"/>
          </a:p>
          <a:p>
            <a:pPr marL="0" indent="0">
              <a:buNone/>
            </a:pPr>
            <a:endParaRPr lang="cs-CZ" dirty="0"/>
          </a:p>
          <a:p>
            <a:pPr marL="0" indent="0">
              <a:buNone/>
            </a:pPr>
            <a:endParaRPr lang="cs-CZ" dirty="0" smtClean="0"/>
          </a:p>
          <a:p>
            <a:pPr marL="0" indent="0">
              <a:buNone/>
            </a:pPr>
            <a:endParaRPr lang="cs-CZ" dirty="0"/>
          </a:p>
          <a:p>
            <a:pPr marL="0" indent="0">
              <a:buNone/>
            </a:pPr>
            <a:endParaRPr lang="cs-CZ" dirty="0" smtClean="0"/>
          </a:p>
          <a:p>
            <a:pPr marL="0" indent="0">
              <a:buNone/>
            </a:pPr>
            <a:endParaRPr lang="cs-CZ" dirty="0" smtClean="0"/>
          </a:p>
          <a:p>
            <a:pPr marL="0" indent="0">
              <a:buNone/>
            </a:pPr>
            <a:r>
              <a:rPr lang="cs-CZ" sz="2000" dirty="0" smtClean="0">
                <a:solidFill>
                  <a:srgbClr val="FF0000"/>
                </a:solidFill>
              </a:rPr>
              <a:t>  kolik?                              kolikátá?                       kolikerá?                   kolikrát?</a:t>
            </a:r>
            <a:endParaRPr lang="cs-CZ" sz="2000" dirty="0">
              <a:solidFill>
                <a:srgbClr val="FF0000"/>
              </a:solidFill>
            </a:endParaRPr>
          </a:p>
        </p:txBody>
      </p:sp>
      <p:sp>
        <p:nvSpPr>
          <p:cNvPr id="4" name="Vývojový diagram: magnetický disk 3"/>
          <p:cNvSpPr/>
          <p:nvPr/>
        </p:nvSpPr>
        <p:spPr>
          <a:xfrm>
            <a:off x="395536" y="2780928"/>
            <a:ext cx="1800200" cy="3024336"/>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tisíc, třemi, málo, moc, čtyřicet, mnoho, více, dvěma, sedmdesát, méně </a:t>
            </a:r>
            <a:endParaRPr lang="cs-CZ" dirty="0"/>
          </a:p>
        </p:txBody>
      </p:sp>
      <p:sp>
        <p:nvSpPr>
          <p:cNvPr id="5" name="Vývojový diagram: magnetický disk 4"/>
          <p:cNvSpPr/>
          <p:nvPr/>
        </p:nvSpPr>
        <p:spPr>
          <a:xfrm>
            <a:off x="2555776" y="2780928"/>
            <a:ext cx="1800200" cy="3024336"/>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pátý, sedmou, jedenáctý, stá, osmý, milióntá, </a:t>
            </a:r>
            <a:endParaRPr lang="cs-CZ" dirty="0"/>
          </a:p>
        </p:txBody>
      </p:sp>
      <p:sp>
        <p:nvSpPr>
          <p:cNvPr id="6" name="Vývojový diagram: magnetický disk 5"/>
          <p:cNvSpPr/>
          <p:nvPr/>
        </p:nvSpPr>
        <p:spPr>
          <a:xfrm>
            <a:off x="4716016" y="2780927"/>
            <a:ext cx="1800200" cy="2982563"/>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dvoje, desatery, čtvery, trojí, osmero </a:t>
            </a:r>
            <a:endParaRPr lang="cs-CZ" dirty="0"/>
          </a:p>
        </p:txBody>
      </p:sp>
      <p:sp>
        <p:nvSpPr>
          <p:cNvPr id="7" name="Vývojový diagram: magnetický disk 6"/>
          <p:cNvSpPr/>
          <p:nvPr/>
        </p:nvSpPr>
        <p:spPr>
          <a:xfrm>
            <a:off x="6876256" y="2780929"/>
            <a:ext cx="1656184" cy="2982562"/>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dvakrát, vícekrát, stokrát, párkrát, čtyřikrát  </a:t>
            </a:r>
            <a:endParaRPr lang="cs-CZ" dirty="0"/>
          </a:p>
        </p:txBody>
      </p:sp>
      <p:sp>
        <p:nvSpPr>
          <p:cNvPr id="9" name="Zaoblený obdélník 8"/>
          <p:cNvSpPr/>
          <p:nvPr/>
        </p:nvSpPr>
        <p:spPr>
          <a:xfrm>
            <a:off x="539552" y="3717032"/>
            <a:ext cx="1512168" cy="1800199"/>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Zaoblený obdélník 9"/>
          <p:cNvSpPr/>
          <p:nvPr/>
        </p:nvSpPr>
        <p:spPr>
          <a:xfrm>
            <a:off x="2699793" y="3789040"/>
            <a:ext cx="1440160" cy="1728192"/>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Zaoblený obdélník 10"/>
          <p:cNvSpPr/>
          <p:nvPr/>
        </p:nvSpPr>
        <p:spPr>
          <a:xfrm>
            <a:off x="4788024" y="3789040"/>
            <a:ext cx="1584176" cy="1728192"/>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Zaoblený obdélník 11"/>
          <p:cNvSpPr/>
          <p:nvPr/>
        </p:nvSpPr>
        <p:spPr>
          <a:xfrm>
            <a:off x="6948264" y="3789040"/>
            <a:ext cx="1440160" cy="1728192"/>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551739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9"/>
                                        </p:tgtEl>
                                      </p:cBhvr>
                                    </p:animEffect>
                                    <p:anim calcmode="lin" valueType="num">
                                      <p:cBhvr>
                                        <p:cTn id="7" dur="1000"/>
                                        <p:tgtEl>
                                          <p:spTgt spid="9"/>
                                        </p:tgtEl>
                                        <p:attrNameLst>
                                          <p:attrName>ppt_x</p:attrName>
                                        </p:attrNameLst>
                                      </p:cBhvr>
                                      <p:tavLst>
                                        <p:tav tm="0">
                                          <p:val>
                                            <p:strVal val="ppt_x"/>
                                          </p:val>
                                        </p:tav>
                                        <p:tav tm="100000">
                                          <p:val>
                                            <p:strVal val="ppt_x"/>
                                          </p:val>
                                        </p:tav>
                                      </p:tavLst>
                                    </p:anim>
                                    <p:anim calcmode="lin" valueType="num">
                                      <p:cBhvr>
                                        <p:cTn id="8" dur="1000"/>
                                        <p:tgtEl>
                                          <p:spTgt spid="9"/>
                                        </p:tgtEl>
                                        <p:attrNameLst>
                                          <p:attrName>ppt_y</p:attrName>
                                        </p:attrNameLst>
                                      </p:cBhvr>
                                      <p:tavLst>
                                        <p:tav tm="0">
                                          <p:val>
                                            <p:strVal val="ppt_y"/>
                                          </p:val>
                                        </p:tav>
                                        <p:tav tm="100000">
                                          <p:val>
                                            <p:strVal val="ppt_y+.1"/>
                                          </p:val>
                                        </p:tav>
                                      </p:tavLst>
                                    </p:anim>
                                    <p:set>
                                      <p:cBhvr>
                                        <p:cTn id="9" dur="1" fill="hold">
                                          <p:stCondLst>
                                            <p:cond delay="999"/>
                                          </p:stCondLst>
                                        </p:cTn>
                                        <p:tgtEl>
                                          <p:spTgt spid="9"/>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2" presetClass="exit" presetSubtype="0" fill="hold" grpId="0" nodeType="clickEffect">
                                  <p:stCondLst>
                                    <p:cond delay="0"/>
                                  </p:stCondLst>
                                  <p:childTnLst>
                                    <p:animEffect transition="out" filter="fade">
                                      <p:cBhvr>
                                        <p:cTn id="13" dur="1000"/>
                                        <p:tgtEl>
                                          <p:spTgt spid="10"/>
                                        </p:tgtEl>
                                      </p:cBhvr>
                                    </p:animEffect>
                                    <p:anim calcmode="lin" valueType="num">
                                      <p:cBhvr>
                                        <p:cTn id="14" dur="1000"/>
                                        <p:tgtEl>
                                          <p:spTgt spid="10"/>
                                        </p:tgtEl>
                                        <p:attrNameLst>
                                          <p:attrName>ppt_x</p:attrName>
                                        </p:attrNameLst>
                                      </p:cBhvr>
                                      <p:tavLst>
                                        <p:tav tm="0">
                                          <p:val>
                                            <p:strVal val="ppt_x"/>
                                          </p:val>
                                        </p:tav>
                                        <p:tav tm="100000">
                                          <p:val>
                                            <p:strVal val="ppt_x"/>
                                          </p:val>
                                        </p:tav>
                                      </p:tavLst>
                                    </p:anim>
                                    <p:anim calcmode="lin" valueType="num">
                                      <p:cBhvr>
                                        <p:cTn id="15" dur="1000"/>
                                        <p:tgtEl>
                                          <p:spTgt spid="10"/>
                                        </p:tgtEl>
                                        <p:attrNameLst>
                                          <p:attrName>ppt_y</p:attrName>
                                        </p:attrNameLst>
                                      </p:cBhvr>
                                      <p:tavLst>
                                        <p:tav tm="0">
                                          <p:val>
                                            <p:strVal val="ppt_y"/>
                                          </p:val>
                                        </p:tav>
                                        <p:tav tm="100000">
                                          <p:val>
                                            <p:strVal val="ppt_y+.1"/>
                                          </p:val>
                                        </p:tav>
                                      </p:tavLst>
                                    </p:anim>
                                    <p:set>
                                      <p:cBhvr>
                                        <p:cTn id="16" dur="1" fill="hold">
                                          <p:stCondLst>
                                            <p:cond delay="999"/>
                                          </p:stCondLst>
                                        </p:cTn>
                                        <p:tgtEl>
                                          <p:spTgt spid="10"/>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2" presetClass="exit" presetSubtype="0" fill="hold" grpId="0" nodeType="clickEffect">
                                  <p:stCondLst>
                                    <p:cond delay="0"/>
                                  </p:stCondLst>
                                  <p:childTnLst>
                                    <p:animEffect transition="out" filter="fade">
                                      <p:cBhvr>
                                        <p:cTn id="20" dur="1000"/>
                                        <p:tgtEl>
                                          <p:spTgt spid="11"/>
                                        </p:tgtEl>
                                      </p:cBhvr>
                                    </p:animEffect>
                                    <p:anim calcmode="lin" valueType="num">
                                      <p:cBhvr>
                                        <p:cTn id="21" dur="1000"/>
                                        <p:tgtEl>
                                          <p:spTgt spid="11"/>
                                        </p:tgtEl>
                                        <p:attrNameLst>
                                          <p:attrName>ppt_x</p:attrName>
                                        </p:attrNameLst>
                                      </p:cBhvr>
                                      <p:tavLst>
                                        <p:tav tm="0">
                                          <p:val>
                                            <p:strVal val="ppt_x"/>
                                          </p:val>
                                        </p:tav>
                                        <p:tav tm="100000">
                                          <p:val>
                                            <p:strVal val="ppt_x"/>
                                          </p:val>
                                        </p:tav>
                                      </p:tavLst>
                                    </p:anim>
                                    <p:anim calcmode="lin" valueType="num">
                                      <p:cBhvr>
                                        <p:cTn id="22" dur="1000"/>
                                        <p:tgtEl>
                                          <p:spTgt spid="11"/>
                                        </p:tgtEl>
                                        <p:attrNameLst>
                                          <p:attrName>ppt_y</p:attrName>
                                        </p:attrNameLst>
                                      </p:cBhvr>
                                      <p:tavLst>
                                        <p:tav tm="0">
                                          <p:val>
                                            <p:strVal val="ppt_y"/>
                                          </p:val>
                                        </p:tav>
                                        <p:tav tm="100000">
                                          <p:val>
                                            <p:strVal val="ppt_y+.1"/>
                                          </p:val>
                                        </p:tav>
                                      </p:tavLst>
                                    </p:anim>
                                    <p:set>
                                      <p:cBhvr>
                                        <p:cTn id="23" dur="1" fill="hold">
                                          <p:stCondLst>
                                            <p:cond delay="999"/>
                                          </p:stCondLst>
                                        </p:cTn>
                                        <p:tgtEl>
                                          <p:spTgt spid="11"/>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2" presetClass="exit" presetSubtype="0" fill="hold" grpId="0" nodeType="clickEffect">
                                  <p:stCondLst>
                                    <p:cond delay="0"/>
                                  </p:stCondLst>
                                  <p:childTnLst>
                                    <p:animEffect transition="out" filter="fade">
                                      <p:cBhvr>
                                        <p:cTn id="27" dur="1000"/>
                                        <p:tgtEl>
                                          <p:spTgt spid="12"/>
                                        </p:tgtEl>
                                      </p:cBhvr>
                                    </p:animEffect>
                                    <p:anim calcmode="lin" valueType="num">
                                      <p:cBhvr>
                                        <p:cTn id="28" dur="1000"/>
                                        <p:tgtEl>
                                          <p:spTgt spid="12"/>
                                        </p:tgtEl>
                                        <p:attrNameLst>
                                          <p:attrName>ppt_x</p:attrName>
                                        </p:attrNameLst>
                                      </p:cBhvr>
                                      <p:tavLst>
                                        <p:tav tm="0">
                                          <p:val>
                                            <p:strVal val="ppt_x"/>
                                          </p:val>
                                        </p:tav>
                                        <p:tav tm="100000">
                                          <p:val>
                                            <p:strVal val="ppt_x"/>
                                          </p:val>
                                        </p:tav>
                                      </p:tavLst>
                                    </p:anim>
                                    <p:anim calcmode="lin" valueType="num">
                                      <p:cBhvr>
                                        <p:cTn id="29" dur="1000"/>
                                        <p:tgtEl>
                                          <p:spTgt spid="12"/>
                                        </p:tgtEl>
                                        <p:attrNameLst>
                                          <p:attrName>ppt_y</p:attrName>
                                        </p:attrNameLst>
                                      </p:cBhvr>
                                      <p:tavLst>
                                        <p:tav tm="0">
                                          <p:val>
                                            <p:strVal val="ppt_y"/>
                                          </p:val>
                                        </p:tav>
                                        <p:tav tm="100000">
                                          <p:val>
                                            <p:strVal val="ppt_y+.1"/>
                                          </p:val>
                                        </p:tav>
                                      </p:tavLst>
                                    </p:anim>
                                    <p:set>
                                      <p:cBhvr>
                                        <p:cTn id="30" dur="1" fill="hold">
                                          <p:stCondLst>
                                            <p:cond delay="9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3200" dirty="0" smtClean="0">
                <a:solidFill>
                  <a:schemeClr val="accent1">
                    <a:lumMod val="50000"/>
                  </a:schemeClr>
                </a:solidFill>
              </a:rPr>
              <a:t>Psaní číslovek</a:t>
            </a:r>
            <a:endParaRPr lang="cs-CZ" sz="3200" dirty="0">
              <a:solidFill>
                <a:schemeClr val="accent1">
                  <a:lumMod val="50000"/>
                </a:schemeClr>
              </a:solidFill>
            </a:endParaRPr>
          </a:p>
        </p:txBody>
      </p:sp>
      <p:sp>
        <p:nvSpPr>
          <p:cNvPr id="3" name="Zástupný symbol pro obsah 2"/>
          <p:cNvSpPr>
            <a:spLocks noGrp="1"/>
          </p:cNvSpPr>
          <p:nvPr>
            <p:ph idx="1"/>
          </p:nvPr>
        </p:nvSpPr>
        <p:spPr>
          <a:solidFill>
            <a:schemeClr val="bg2">
              <a:lumMod val="90000"/>
            </a:schemeClr>
          </a:solidFill>
        </p:spPr>
        <p:txBody>
          <a:bodyPr/>
          <a:lstStyle/>
          <a:p>
            <a:r>
              <a:rPr lang="cs-CZ" sz="2400" dirty="0" smtClean="0">
                <a:solidFill>
                  <a:schemeClr val="accent1">
                    <a:lumMod val="50000"/>
                  </a:schemeClr>
                </a:solidFill>
              </a:rPr>
              <a:t>Číslovky určité zapisujeme v textu obvykle slovy. Číslicemi většinou jen v datech, stránkování, označení kapitoly nebo dílu.</a:t>
            </a:r>
          </a:p>
          <a:p>
            <a:r>
              <a:rPr lang="cs-CZ" sz="2400" dirty="0" smtClean="0">
                <a:solidFill>
                  <a:schemeClr val="accent1">
                    <a:lumMod val="50000"/>
                  </a:schemeClr>
                </a:solidFill>
              </a:rPr>
              <a:t>Za číslovkou řadovou psanou číslicí píšeme vždy tečku.</a:t>
            </a:r>
            <a:endParaRPr lang="cs-CZ" sz="2400" dirty="0">
              <a:solidFill>
                <a:schemeClr val="accent1">
                  <a:lumMod val="50000"/>
                </a:schemeClr>
              </a:solidFill>
            </a:endParaRPr>
          </a:p>
          <a:p>
            <a:pPr marL="0" indent="0">
              <a:buNone/>
            </a:pPr>
            <a:r>
              <a:rPr lang="cs-CZ" sz="2400" dirty="0" smtClean="0">
                <a:solidFill>
                  <a:schemeClr val="accent1">
                    <a:lumMod val="50000"/>
                  </a:schemeClr>
                </a:solidFill>
              </a:rPr>
              <a:t>      </a:t>
            </a:r>
            <a:r>
              <a:rPr lang="cs-CZ" sz="2400" dirty="0" smtClean="0">
                <a:solidFill>
                  <a:srgbClr val="FF0000"/>
                </a:solidFill>
              </a:rPr>
              <a:t>Karel IV., 12.3., 21. století, 5. patro, </a:t>
            </a:r>
          </a:p>
          <a:p>
            <a:r>
              <a:rPr lang="cs-CZ" sz="2400" dirty="0" smtClean="0">
                <a:solidFill>
                  <a:schemeClr val="accent1">
                    <a:lumMod val="50000"/>
                  </a:schemeClr>
                </a:solidFill>
              </a:rPr>
              <a:t>za letopočtem se tečky nepíší</a:t>
            </a:r>
          </a:p>
          <a:p>
            <a:pPr marL="0" indent="0">
              <a:buNone/>
            </a:pPr>
            <a:r>
              <a:rPr lang="cs-CZ" sz="2400" dirty="0" smtClean="0">
                <a:solidFill>
                  <a:srgbClr val="FF0000"/>
                </a:solidFill>
              </a:rPr>
              <a:t>     13. dubna 2004</a:t>
            </a:r>
          </a:p>
          <a:p>
            <a:r>
              <a:rPr lang="cs-CZ" sz="2400" dirty="0" smtClean="0">
                <a:solidFill>
                  <a:schemeClr val="accent1">
                    <a:lumMod val="50000"/>
                  </a:schemeClr>
                </a:solidFill>
              </a:rPr>
              <a:t>každá číslice v daném čísle se píše zvlášť</a:t>
            </a:r>
          </a:p>
          <a:p>
            <a:pPr marL="0" indent="0">
              <a:buNone/>
            </a:pPr>
            <a:r>
              <a:rPr lang="cs-CZ" sz="2400" dirty="0" smtClean="0">
                <a:solidFill>
                  <a:srgbClr val="FF0000"/>
                </a:solidFill>
              </a:rPr>
              <a:t>     tisíc devět set dvacet tři</a:t>
            </a:r>
            <a:endParaRPr lang="cs-CZ" sz="2400" dirty="0">
              <a:solidFill>
                <a:srgbClr val="FF0000"/>
              </a:solidFill>
            </a:endParaRPr>
          </a:p>
        </p:txBody>
      </p:sp>
    </p:spTree>
    <p:extLst>
      <p:ext uri="{BB962C8B-B14F-4D97-AF65-F5344CB8AC3E}">
        <p14:creationId xmlns:p14="http://schemas.microsoft.com/office/powerpoint/2010/main" val="19747276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3200" dirty="0" smtClean="0">
                <a:solidFill>
                  <a:schemeClr val="accent1">
                    <a:lumMod val="50000"/>
                  </a:schemeClr>
                </a:solidFill>
              </a:rPr>
              <a:t>Číslovky v závorkách napište slovy</a:t>
            </a:r>
            <a:endParaRPr lang="cs-CZ" sz="3200" dirty="0">
              <a:solidFill>
                <a:schemeClr val="accent1">
                  <a:lumMod val="50000"/>
                </a:schemeClr>
              </a:solidFill>
            </a:endParaRPr>
          </a:p>
        </p:txBody>
      </p:sp>
      <p:sp>
        <p:nvSpPr>
          <p:cNvPr id="3" name="Zástupný symbol pro obsah 2"/>
          <p:cNvSpPr>
            <a:spLocks noGrp="1"/>
          </p:cNvSpPr>
          <p:nvPr>
            <p:ph idx="1"/>
          </p:nvPr>
        </p:nvSpPr>
        <p:spPr>
          <a:xfrm>
            <a:off x="323528" y="1412776"/>
            <a:ext cx="8373616" cy="4813995"/>
          </a:xfrm>
          <a:solidFill>
            <a:schemeClr val="bg2">
              <a:lumMod val="75000"/>
            </a:schemeClr>
          </a:solidFill>
        </p:spPr>
        <p:txBody>
          <a:bodyPr>
            <a:normAutofit fontScale="92500" lnSpcReduction="10000"/>
          </a:bodyPr>
          <a:lstStyle/>
          <a:p>
            <a:pPr marL="0" indent="0">
              <a:buNone/>
            </a:pPr>
            <a:r>
              <a:rPr lang="cs-CZ" dirty="0" smtClean="0">
                <a:solidFill>
                  <a:schemeClr val="accent1">
                    <a:lumMod val="50000"/>
                  </a:schemeClr>
                </a:solidFill>
              </a:rPr>
              <a:t>Před (3) hodinami jsme tu ještě nebyli. Utíkal jsem se (2) kamarády hned domů. Už po (10)  ti to říkám. Ve (2) se to lépe táhne. Mám přečíst (500) stran. Stála jsem (6) v řadě a přede mnou to vyprodali. Natrhali jsme (15) kilo jablek. Přišla k nám fenka Líza se (4) štěňaty. Děti ve školce si hrály s (5) medvídky a (2) panenkami. Do(2) hodin se určitě vrátíme. Zopakuj si (4) sloku písně. Slyšelas pohádku o (12) měsíčkách. Vyzkoušela  jsem si (5) brýle a žádné jsem si nevybrala. V ZOO byly (2) opice se (2) mláďaty. Musíme dát mléko (4) koťatům.</a:t>
            </a:r>
            <a:endParaRPr lang="cs-CZ" dirty="0">
              <a:solidFill>
                <a:schemeClr val="accent1">
                  <a:lumMod val="50000"/>
                </a:schemeClr>
              </a:solidFill>
            </a:endParaRPr>
          </a:p>
        </p:txBody>
      </p:sp>
    </p:spTree>
    <p:extLst>
      <p:ext uri="{BB962C8B-B14F-4D97-AF65-F5344CB8AC3E}">
        <p14:creationId xmlns:p14="http://schemas.microsoft.com/office/powerpoint/2010/main" val="158454638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2400" dirty="0" smtClean="0">
                <a:solidFill>
                  <a:schemeClr val="accent1">
                    <a:lumMod val="50000"/>
                  </a:schemeClr>
                </a:solidFill>
              </a:rPr>
              <a:t>Řešení</a:t>
            </a:r>
            <a:endParaRPr lang="cs-CZ" sz="2400" dirty="0">
              <a:solidFill>
                <a:schemeClr val="accent1">
                  <a:lumMod val="50000"/>
                </a:schemeClr>
              </a:solidFill>
            </a:endParaRPr>
          </a:p>
        </p:txBody>
      </p:sp>
      <p:sp>
        <p:nvSpPr>
          <p:cNvPr id="3" name="Zástupný symbol pro obsah 2"/>
          <p:cNvSpPr>
            <a:spLocks noGrp="1"/>
          </p:cNvSpPr>
          <p:nvPr>
            <p:ph idx="1"/>
          </p:nvPr>
        </p:nvSpPr>
        <p:spPr>
          <a:solidFill>
            <a:schemeClr val="accent5">
              <a:lumMod val="40000"/>
              <a:lumOff val="60000"/>
            </a:schemeClr>
          </a:solidFill>
        </p:spPr>
        <p:txBody>
          <a:bodyPr>
            <a:normAutofit fontScale="92500" lnSpcReduction="10000"/>
          </a:bodyPr>
          <a:lstStyle/>
          <a:p>
            <a:pPr marL="0" lvl="0" indent="0">
              <a:buNone/>
            </a:pPr>
            <a:r>
              <a:rPr lang="cs-CZ" sz="3000" dirty="0">
                <a:solidFill>
                  <a:prstClr val="black"/>
                </a:solidFill>
              </a:rPr>
              <a:t>Před </a:t>
            </a:r>
            <a:r>
              <a:rPr lang="cs-CZ" sz="3000" dirty="0" smtClean="0">
                <a:solidFill>
                  <a:prstClr val="black"/>
                </a:solidFill>
              </a:rPr>
              <a:t>třemi </a:t>
            </a:r>
            <a:r>
              <a:rPr lang="cs-CZ" sz="3000" dirty="0">
                <a:solidFill>
                  <a:prstClr val="black"/>
                </a:solidFill>
              </a:rPr>
              <a:t>hodinami jsme tu ještě nebyli. Utíkal jsem se </a:t>
            </a:r>
            <a:r>
              <a:rPr lang="cs-CZ" sz="3000" dirty="0" smtClean="0">
                <a:solidFill>
                  <a:prstClr val="black"/>
                </a:solidFill>
              </a:rPr>
              <a:t>dvěma </a:t>
            </a:r>
            <a:r>
              <a:rPr lang="cs-CZ" sz="3000" dirty="0">
                <a:solidFill>
                  <a:prstClr val="black"/>
                </a:solidFill>
              </a:rPr>
              <a:t>kamarády hned domů. Už po </a:t>
            </a:r>
            <a:r>
              <a:rPr lang="cs-CZ" sz="3000" dirty="0" smtClean="0">
                <a:solidFill>
                  <a:prstClr val="black"/>
                </a:solidFill>
              </a:rPr>
              <a:t>desáté  </a:t>
            </a:r>
            <a:r>
              <a:rPr lang="cs-CZ" sz="3000" dirty="0">
                <a:solidFill>
                  <a:prstClr val="black"/>
                </a:solidFill>
              </a:rPr>
              <a:t>ti to </a:t>
            </a:r>
            <a:r>
              <a:rPr lang="cs-CZ" sz="3000" dirty="0" smtClean="0">
                <a:solidFill>
                  <a:prstClr val="black"/>
                </a:solidFill>
              </a:rPr>
              <a:t>říkám. </a:t>
            </a:r>
            <a:r>
              <a:rPr lang="cs-CZ" sz="3000" dirty="0">
                <a:solidFill>
                  <a:prstClr val="black"/>
                </a:solidFill>
              </a:rPr>
              <a:t>Ve </a:t>
            </a:r>
            <a:r>
              <a:rPr lang="cs-CZ" sz="3000" dirty="0" smtClean="0">
                <a:solidFill>
                  <a:prstClr val="black"/>
                </a:solidFill>
              </a:rPr>
              <a:t>dvou </a:t>
            </a:r>
            <a:r>
              <a:rPr lang="cs-CZ" sz="3000" dirty="0">
                <a:solidFill>
                  <a:prstClr val="black"/>
                </a:solidFill>
              </a:rPr>
              <a:t>se to lépe táhne. Mám přečíst </a:t>
            </a:r>
            <a:r>
              <a:rPr lang="cs-CZ" sz="3000" dirty="0" smtClean="0">
                <a:solidFill>
                  <a:prstClr val="black"/>
                </a:solidFill>
              </a:rPr>
              <a:t>pět set </a:t>
            </a:r>
            <a:r>
              <a:rPr lang="cs-CZ" sz="3000" dirty="0">
                <a:solidFill>
                  <a:prstClr val="black"/>
                </a:solidFill>
              </a:rPr>
              <a:t>stran. Stála jsem </a:t>
            </a:r>
            <a:r>
              <a:rPr lang="cs-CZ" sz="3000" dirty="0" smtClean="0">
                <a:solidFill>
                  <a:prstClr val="black"/>
                </a:solidFill>
              </a:rPr>
              <a:t>šestá </a:t>
            </a:r>
            <a:r>
              <a:rPr lang="cs-CZ" sz="3000" dirty="0">
                <a:solidFill>
                  <a:prstClr val="black"/>
                </a:solidFill>
              </a:rPr>
              <a:t>v řadě a přede mnou to vyprodali. Natrhali jsme </a:t>
            </a:r>
            <a:r>
              <a:rPr lang="cs-CZ" sz="3000" dirty="0" smtClean="0">
                <a:solidFill>
                  <a:prstClr val="black"/>
                </a:solidFill>
              </a:rPr>
              <a:t>patnáct </a:t>
            </a:r>
            <a:r>
              <a:rPr lang="cs-CZ" sz="3000" dirty="0">
                <a:solidFill>
                  <a:prstClr val="black"/>
                </a:solidFill>
              </a:rPr>
              <a:t>kilo jablek. Přišla k nám </a:t>
            </a:r>
            <a:r>
              <a:rPr lang="cs-CZ" sz="3000" dirty="0" smtClean="0">
                <a:solidFill>
                  <a:prstClr val="black"/>
                </a:solidFill>
              </a:rPr>
              <a:t>fenka Líza </a:t>
            </a:r>
            <a:r>
              <a:rPr lang="cs-CZ" sz="3000" dirty="0">
                <a:solidFill>
                  <a:prstClr val="black"/>
                </a:solidFill>
              </a:rPr>
              <a:t>se </a:t>
            </a:r>
            <a:r>
              <a:rPr lang="cs-CZ" sz="3000" dirty="0" smtClean="0">
                <a:solidFill>
                  <a:prstClr val="black"/>
                </a:solidFill>
              </a:rPr>
              <a:t>čtyřmi štěňaty</a:t>
            </a:r>
            <a:r>
              <a:rPr lang="cs-CZ" sz="3000" dirty="0">
                <a:solidFill>
                  <a:prstClr val="black"/>
                </a:solidFill>
              </a:rPr>
              <a:t>. Děti ve školce si hrály s </a:t>
            </a:r>
            <a:r>
              <a:rPr lang="cs-CZ" sz="3000" dirty="0" smtClean="0">
                <a:solidFill>
                  <a:prstClr val="black"/>
                </a:solidFill>
              </a:rPr>
              <a:t>pěti </a:t>
            </a:r>
            <a:r>
              <a:rPr lang="cs-CZ" sz="3000" dirty="0">
                <a:solidFill>
                  <a:prstClr val="black"/>
                </a:solidFill>
              </a:rPr>
              <a:t>medvídky a </a:t>
            </a:r>
            <a:r>
              <a:rPr lang="cs-CZ" sz="3000" dirty="0" smtClean="0">
                <a:solidFill>
                  <a:prstClr val="black"/>
                </a:solidFill>
              </a:rPr>
              <a:t>dvěma </a:t>
            </a:r>
            <a:r>
              <a:rPr lang="cs-CZ" sz="3000" dirty="0">
                <a:solidFill>
                  <a:prstClr val="black"/>
                </a:solidFill>
              </a:rPr>
              <a:t>panenkami. </a:t>
            </a:r>
            <a:r>
              <a:rPr lang="cs-CZ" sz="3000" dirty="0" smtClean="0">
                <a:solidFill>
                  <a:prstClr val="black"/>
                </a:solidFill>
              </a:rPr>
              <a:t>Do dvou </a:t>
            </a:r>
            <a:r>
              <a:rPr lang="cs-CZ" sz="3000" dirty="0">
                <a:solidFill>
                  <a:prstClr val="black"/>
                </a:solidFill>
              </a:rPr>
              <a:t>hodin se určitě vrátíme. Zopakuj si </a:t>
            </a:r>
            <a:r>
              <a:rPr lang="cs-CZ" sz="3000" dirty="0" smtClean="0">
                <a:solidFill>
                  <a:prstClr val="black"/>
                </a:solidFill>
              </a:rPr>
              <a:t>čtvrtou </a:t>
            </a:r>
            <a:r>
              <a:rPr lang="cs-CZ" sz="3000" dirty="0">
                <a:solidFill>
                  <a:prstClr val="black"/>
                </a:solidFill>
              </a:rPr>
              <a:t>sloku písně. Slyšelas pohádku o </a:t>
            </a:r>
            <a:r>
              <a:rPr lang="cs-CZ" sz="3000" dirty="0" smtClean="0">
                <a:solidFill>
                  <a:prstClr val="black"/>
                </a:solidFill>
              </a:rPr>
              <a:t>dvanácti měsíčkách</a:t>
            </a:r>
            <a:r>
              <a:rPr lang="cs-CZ" sz="3000" dirty="0">
                <a:solidFill>
                  <a:prstClr val="black"/>
                </a:solidFill>
              </a:rPr>
              <a:t>. Vyzkoušela  jsem si </a:t>
            </a:r>
            <a:r>
              <a:rPr lang="cs-CZ" sz="3000" dirty="0" smtClean="0">
                <a:solidFill>
                  <a:prstClr val="black"/>
                </a:solidFill>
              </a:rPr>
              <a:t>patery </a:t>
            </a:r>
            <a:r>
              <a:rPr lang="cs-CZ" sz="3000" dirty="0">
                <a:solidFill>
                  <a:prstClr val="black"/>
                </a:solidFill>
              </a:rPr>
              <a:t>brýle a žádné jsem si nevybrala. V ZOO byly </a:t>
            </a:r>
            <a:r>
              <a:rPr lang="cs-CZ" sz="3000" dirty="0" smtClean="0">
                <a:solidFill>
                  <a:prstClr val="black"/>
                </a:solidFill>
              </a:rPr>
              <a:t>dvě </a:t>
            </a:r>
            <a:r>
              <a:rPr lang="cs-CZ" sz="3000" dirty="0">
                <a:solidFill>
                  <a:prstClr val="black"/>
                </a:solidFill>
              </a:rPr>
              <a:t>opice se </a:t>
            </a:r>
            <a:r>
              <a:rPr lang="cs-CZ" sz="3000" dirty="0" smtClean="0">
                <a:solidFill>
                  <a:prstClr val="black"/>
                </a:solidFill>
              </a:rPr>
              <a:t>dvěma mláďaty</a:t>
            </a:r>
            <a:r>
              <a:rPr lang="cs-CZ" sz="3000" dirty="0">
                <a:solidFill>
                  <a:prstClr val="black"/>
                </a:solidFill>
              </a:rPr>
              <a:t>. Musíme dát mléko </a:t>
            </a:r>
            <a:r>
              <a:rPr lang="cs-CZ" sz="3000" dirty="0" smtClean="0">
                <a:solidFill>
                  <a:prstClr val="black"/>
                </a:solidFill>
              </a:rPr>
              <a:t>čtyřem </a:t>
            </a:r>
            <a:r>
              <a:rPr lang="cs-CZ" sz="3000" dirty="0">
                <a:solidFill>
                  <a:prstClr val="black"/>
                </a:solidFill>
              </a:rPr>
              <a:t>koťatům.</a:t>
            </a:r>
          </a:p>
          <a:p>
            <a:endParaRPr lang="cs-CZ" dirty="0"/>
          </a:p>
        </p:txBody>
      </p:sp>
    </p:spTree>
    <p:extLst>
      <p:ext uri="{BB962C8B-B14F-4D97-AF65-F5344CB8AC3E}">
        <p14:creationId xmlns:p14="http://schemas.microsoft.com/office/powerpoint/2010/main" val="89228785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3200" dirty="0" smtClean="0">
                <a:solidFill>
                  <a:schemeClr val="accent1">
                    <a:lumMod val="50000"/>
                  </a:schemeClr>
                </a:solidFill>
              </a:rPr>
              <a:t>Citace</a:t>
            </a:r>
            <a:endParaRPr lang="cs-CZ" sz="3200" dirty="0">
              <a:solidFill>
                <a:schemeClr val="accent1">
                  <a:lumMod val="50000"/>
                </a:schemeClr>
              </a:solidFill>
            </a:endParaRPr>
          </a:p>
        </p:txBody>
      </p:sp>
      <p:sp>
        <p:nvSpPr>
          <p:cNvPr id="3" name="Zástupný symbol pro obsah 2"/>
          <p:cNvSpPr>
            <a:spLocks noGrp="1"/>
          </p:cNvSpPr>
          <p:nvPr>
            <p:ph idx="1"/>
          </p:nvPr>
        </p:nvSpPr>
        <p:spPr/>
        <p:txBody>
          <a:bodyPr/>
          <a:lstStyle/>
          <a:p>
            <a:r>
              <a:rPr lang="cs-CZ" dirty="0" smtClean="0"/>
              <a:t>Vlastní tvorba</a:t>
            </a:r>
            <a:endParaRPr lang="cs-CZ" dirty="0"/>
          </a:p>
        </p:txBody>
      </p:sp>
    </p:spTree>
    <p:extLst>
      <p:ext uri="{BB962C8B-B14F-4D97-AF65-F5344CB8AC3E}">
        <p14:creationId xmlns:p14="http://schemas.microsoft.com/office/powerpoint/2010/main" val="2218456789"/>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297</TotalTime>
  <Words>822</Words>
  <Application>Microsoft Office PowerPoint</Application>
  <PresentationFormat>Předvádění na obrazovce (4:3)</PresentationFormat>
  <Paragraphs>92</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systému Office</vt:lpstr>
      <vt:lpstr>Prezentace aplikace PowerPoint</vt:lpstr>
      <vt:lpstr>Anotace a pilotování</vt:lpstr>
      <vt:lpstr>Číslovky jsou slova číselného významu, které označují počet nebo pořadí, skloňují se a rozlišují na určité a neurčité</vt:lpstr>
      <vt:lpstr>Vypiš z textu číslovky určité a neurčité. </vt:lpstr>
      <vt:lpstr>Číslovky dělíme podle významu</vt:lpstr>
      <vt:lpstr>Roztřiďte řadu těchto slov tisíc, dvakrát, pátý, třemi, dvoje, desatery, vícekrát, málo, moc, čtyřicet, sedmou, jedenáctý, čtvery, mnoho, více, stá, stokrát, párkrát, dvěma, osmý, trojí, čtyřikrát, sedmdesát, milióntá, méně, osmero </vt:lpstr>
      <vt:lpstr>Psaní číslovek</vt:lpstr>
      <vt:lpstr>Číslovky v závorkách napište slovy</vt:lpstr>
      <vt:lpstr>Řešení</vt:lpstr>
      <vt:lpstr>Citace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H Koláčková</cp:lastModifiedBy>
  <cp:revision>24</cp:revision>
  <dcterms:created xsi:type="dcterms:W3CDTF">2013-04-08T13:31:59Z</dcterms:created>
  <dcterms:modified xsi:type="dcterms:W3CDTF">2013-05-14T06:17:47Z</dcterms:modified>
</cp:coreProperties>
</file>