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5" r:id="rId6"/>
    <p:sldId id="260" r:id="rId7"/>
    <p:sldId id="261" r:id="rId8"/>
    <p:sldId id="262" r:id="rId9"/>
    <p:sldId id="263" r:id="rId10"/>
    <p:sldId id="264" r:id="rId11"/>
    <p:sldId id="266"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67D817-71EC-4CCC-8B64-9E6A93073C15}" type="datetimeFigureOut">
              <a:rPr lang="cs-CZ" smtClean="0"/>
              <a:pPr/>
              <a:t>29.9.2013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CE60E97-EE61-414E-B210-AAE702C28815}" type="slidenum">
              <a:rPr lang="cs-CZ" smtClean="0"/>
              <a:pPr/>
              <a:t>‹#›</a:t>
            </a:fld>
            <a:endParaRPr lang="cs-CZ"/>
          </a:p>
        </p:txBody>
      </p:sp>
    </p:spTree>
    <p:extLst>
      <p:ext uri="{BB962C8B-B14F-4D97-AF65-F5344CB8AC3E}">
        <p14:creationId xmlns:p14="http://schemas.microsoft.com/office/powerpoint/2010/main" xmlns="" val="3921367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   </a:t>
            </a:r>
            <a:endParaRPr lang="cs-CZ" dirty="0"/>
          </a:p>
        </p:txBody>
      </p:sp>
      <p:sp>
        <p:nvSpPr>
          <p:cNvPr id="4" name="Zástupný symbol pro číslo snímku 3"/>
          <p:cNvSpPr>
            <a:spLocks noGrp="1"/>
          </p:cNvSpPr>
          <p:nvPr>
            <p:ph type="sldNum" sz="quarter" idx="10"/>
          </p:nvPr>
        </p:nvSpPr>
        <p:spPr/>
        <p:txBody>
          <a:bodyPr/>
          <a:lstStyle/>
          <a:p>
            <a:fld id="{0CE60E97-EE61-414E-B210-AAE702C28815}" type="slidenum">
              <a:rPr lang="cs-CZ" smtClean="0"/>
              <a:pPr/>
              <a:t>10</a:t>
            </a:fld>
            <a:endParaRPr lang="cs-CZ"/>
          </a:p>
        </p:txBody>
      </p:sp>
    </p:spTree>
    <p:extLst>
      <p:ext uri="{BB962C8B-B14F-4D97-AF65-F5344CB8AC3E}">
        <p14:creationId xmlns:p14="http://schemas.microsoft.com/office/powerpoint/2010/main" xmlns="" val="10857196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B3C6F1D3-67D0-47F6-8A1D-79D8B3441A39}" type="datetimeFigureOut">
              <a:rPr lang="cs-CZ" smtClean="0"/>
              <a:pPr/>
              <a:t>29.9.2013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97509C0-E4B4-4178-807D-D694065DD1BC}" type="slidenum">
              <a:rPr lang="cs-CZ" smtClean="0"/>
              <a:pPr/>
              <a:t>‹#›</a:t>
            </a:fld>
            <a:endParaRPr lang="cs-CZ"/>
          </a:p>
        </p:txBody>
      </p:sp>
    </p:spTree>
    <p:extLst>
      <p:ext uri="{BB962C8B-B14F-4D97-AF65-F5344CB8AC3E}">
        <p14:creationId xmlns:p14="http://schemas.microsoft.com/office/powerpoint/2010/main" xmlns="" val="3918770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3C6F1D3-67D0-47F6-8A1D-79D8B3441A39}" type="datetimeFigureOut">
              <a:rPr lang="cs-CZ" smtClean="0"/>
              <a:pPr/>
              <a:t>29.9.2013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97509C0-E4B4-4178-807D-D694065DD1BC}" type="slidenum">
              <a:rPr lang="cs-CZ" smtClean="0"/>
              <a:pPr/>
              <a:t>‹#›</a:t>
            </a:fld>
            <a:endParaRPr lang="cs-CZ"/>
          </a:p>
        </p:txBody>
      </p:sp>
    </p:spTree>
    <p:extLst>
      <p:ext uri="{BB962C8B-B14F-4D97-AF65-F5344CB8AC3E}">
        <p14:creationId xmlns:p14="http://schemas.microsoft.com/office/powerpoint/2010/main" xmlns="" val="1124638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B3C6F1D3-67D0-47F6-8A1D-79D8B3441A39}" type="datetimeFigureOut">
              <a:rPr lang="cs-CZ" smtClean="0"/>
              <a:pPr/>
              <a:t>29.9.2013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97509C0-E4B4-4178-807D-D694065DD1BC}" type="slidenum">
              <a:rPr lang="cs-CZ" smtClean="0"/>
              <a:pPr/>
              <a:t>‹#›</a:t>
            </a:fld>
            <a:endParaRPr lang="cs-CZ"/>
          </a:p>
        </p:txBody>
      </p:sp>
    </p:spTree>
    <p:extLst>
      <p:ext uri="{BB962C8B-B14F-4D97-AF65-F5344CB8AC3E}">
        <p14:creationId xmlns:p14="http://schemas.microsoft.com/office/powerpoint/2010/main" xmlns="" val="1070259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3C6F1D3-67D0-47F6-8A1D-79D8B3441A39}" type="datetimeFigureOut">
              <a:rPr lang="cs-CZ" smtClean="0"/>
              <a:pPr/>
              <a:t>29.9.2013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97509C0-E4B4-4178-807D-D694065DD1BC}" type="slidenum">
              <a:rPr lang="cs-CZ" smtClean="0"/>
              <a:pPr/>
              <a:t>‹#›</a:t>
            </a:fld>
            <a:endParaRPr lang="cs-CZ"/>
          </a:p>
        </p:txBody>
      </p:sp>
    </p:spTree>
    <p:extLst>
      <p:ext uri="{BB962C8B-B14F-4D97-AF65-F5344CB8AC3E}">
        <p14:creationId xmlns:p14="http://schemas.microsoft.com/office/powerpoint/2010/main" xmlns="" val="1313266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3C6F1D3-67D0-47F6-8A1D-79D8B3441A39}" type="datetimeFigureOut">
              <a:rPr lang="cs-CZ" smtClean="0"/>
              <a:pPr/>
              <a:t>29.9.2013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97509C0-E4B4-4178-807D-D694065DD1BC}" type="slidenum">
              <a:rPr lang="cs-CZ" smtClean="0"/>
              <a:pPr/>
              <a:t>‹#›</a:t>
            </a:fld>
            <a:endParaRPr lang="cs-CZ"/>
          </a:p>
        </p:txBody>
      </p:sp>
    </p:spTree>
    <p:extLst>
      <p:ext uri="{BB962C8B-B14F-4D97-AF65-F5344CB8AC3E}">
        <p14:creationId xmlns:p14="http://schemas.microsoft.com/office/powerpoint/2010/main" xmlns="" val="693236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B3C6F1D3-67D0-47F6-8A1D-79D8B3441A39}" type="datetimeFigureOut">
              <a:rPr lang="cs-CZ" smtClean="0"/>
              <a:pPr/>
              <a:t>29.9.2013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97509C0-E4B4-4178-807D-D694065DD1BC}" type="slidenum">
              <a:rPr lang="cs-CZ" smtClean="0"/>
              <a:pPr/>
              <a:t>‹#›</a:t>
            </a:fld>
            <a:endParaRPr lang="cs-CZ"/>
          </a:p>
        </p:txBody>
      </p:sp>
    </p:spTree>
    <p:extLst>
      <p:ext uri="{BB962C8B-B14F-4D97-AF65-F5344CB8AC3E}">
        <p14:creationId xmlns:p14="http://schemas.microsoft.com/office/powerpoint/2010/main" xmlns="" val="42575519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3C6F1D3-67D0-47F6-8A1D-79D8B3441A39}" type="datetimeFigureOut">
              <a:rPr lang="cs-CZ" smtClean="0"/>
              <a:pPr/>
              <a:t>29.9.2013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97509C0-E4B4-4178-807D-D694065DD1BC}" type="slidenum">
              <a:rPr lang="cs-CZ" smtClean="0"/>
              <a:pPr/>
              <a:t>‹#›</a:t>
            </a:fld>
            <a:endParaRPr lang="cs-CZ"/>
          </a:p>
        </p:txBody>
      </p:sp>
    </p:spTree>
    <p:extLst>
      <p:ext uri="{BB962C8B-B14F-4D97-AF65-F5344CB8AC3E}">
        <p14:creationId xmlns:p14="http://schemas.microsoft.com/office/powerpoint/2010/main" xmlns="" val="3478774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3C6F1D3-67D0-47F6-8A1D-79D8B3441A39}" type="datetimeFigureOut">
              <a:rPr lang="cs-CZ" smtClean="0"/>
              <a:pPr/>
              <a:t>29.9.2013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97509C0-E4B4-4178-807D-D694065DD1BC}" type="slidenum">
              <a:rPr lang="cs-CZ" smtClean="0"/>
              <a:pPr/>
              <a:t>‹#›</a:t>
            </a:fld>
            <a:endParaRPr lang="cs-CZ"/>
          </a:p>
        </p:txBody>
      </p:sp>
    </p:spTree>
    <p:extLst>
      <p:ext uri="{BB962C8B-B14F-4D97-AF65-F5344CB8AC3E}">
        <p14:creationId xmlns:p14="http://schemas.microsoft.com/office/powerpoint/2010/main" xmlns="" val="441335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B3C6F1D3-67D0-47F6-8A1D-79D8B3441A39}" type="datetimeFigureOut">
              <a:rPr lang="cs-CZ" smtClean="0"/>
              <a:pPr/>
              <a:t>29.9.2013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97509C0-E4B4-4178-807D-D694065DD1BC}" type="slidenum">
              <a:rPr lang="cs-CZ" smtClean="0"/>
              <a:pPr/>
              <a:t>‹#›</a:t>
            </a:fld>
            <a:endParaRPr lang="cs-CZ"/>
          </a:p>
        </p:txBody>
      </p:sp>
    </p:spTree>
    <p:extLst>
      <p:ext uri="{BB962C8B-B14F-4D97-AF65-F5344CB8AC3E}">
        <p14:creationId xmlns:p14="http://schemas.microsoft.com/office/powerpoint/2010/main" xmlns="" val="3323085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3C6F1D3-67D0-47F6-8A1D-79D8B3441A39}" type="datetimeFigureOut">
              <a:rPr lang="cs-CZ" smtClean="0"/>
              <a:pPr/>
              <a:t>29.9.2013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97509C0-E4B4-4178-807D-D694065DD1BC}" type="slidenum">
              <a:rPr lang="cs-CZ" smtClean="0"/>
              <a:pPr/>
              <a:t>‹#›</a:t>
            </a:fld>
            <a:endParaRPr lang="cs-CZ"/>
          </a:p>
        </p:txBody>
      </p:sp>
    </p:spTree>
    <p:extLst>
      <p:ext uri="{BB962C8B-B14F-4D97-AF65-F5344CB8AC3E}">
        <p14:creationId xmlns:p14="http://schemas.microsoft.com/office/powerpoint/2010/main" xmlns="" val="1543164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3C6F1D3-67D0-47F6-8A1D-79D8B3441A39}" type="datetimeFigureOut">
              <a:rPr lang="cs-CZ" smtClean="0"/>
              <a:pPr/>
              <a:t>29.9.2013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97509C0-E4B4-4178-807D-D694065DD1BC}" type="slidenum">
              <a:rPr lang="cs-CZ" smtClean="0"/>
              <a:pPr/>
              <a:t>‹#›</a:t>
            </a:fld>
            <a:endParaRPr lang="cs-CZ"/>
          </a:p>
        </p:txBody>
      </p:sp>
    </p:spTree>
    <p:extLst>
      <p:ext uri="{BB962C8B-B14F-4D97-AF65-F5344CB8AC3E}">
        <p14:creationId xmlns:p14="http://schemas.microsoft.com/office/powerpoint/2010/main" xmlns="" val="671311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C6F1D3-67D0-47F6-8A1D-79D8B3441A39}" type="datetimeFigureOut">
              <a:rPr lang="cs-CZ" smtClean="0"/>
              <a:pPr/>
              <a:t>29.9.2013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7509C0-E4B4-4178-807D-D694065DD1BC}" type="slidenum">
              <a:rPr lang="cs-CZ" smtClean="0"/>
              <a:pPr/>
              <a:t>‹#›</a:t>
            </a:fld>
            <a:endParaRPr lang="cs-CZ"/>
          </a:p>
        </p:txBody>
      </p:sp>
    </p:spTree>
    <p:extLst>
      <p:ext uri="{BB962C8B-B14F-4D97-AF65-F5344CB8AC3E}">
        <p14:creationId xmlns:p14="http://schemas.microsoft.com/office/powerpoint/2010/main" xmlns="" val="2928829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wmf"/><Relationship Id="rId1" Type="http://schemas.openxmlformats.org/officeDocument/2006/relationships/slideLayout" Target="../slideLayouts/slideLayout2.xml"/><Relationship Id="rId4" Type="http://schemas.openxmlformats.org/officeDocument/2006/relationships/image" Target="../media/image6.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wmf"/><Relationship Id="rId1" Type="http://schemas.openxmlformats.org/officeDocument/2006/relationships/slideLayout" Target="../slideLayouts/slideLayout2.xml"/><Relationship Id="rId5" Type="http://schemas.openxmlformats.org/officeDocument/2006/relationships/image" Target="../media/image10.wmf"/><Relationship Id="rId4" Type="http://schemas.openxmlformats.org/officeDocument/2006/relationships/image" Target="../media/image9.wmf"/></Relationships>
</file>

<file path=ppt/slides/_rels/slide7.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404665"/>
            <a:ext cx="7772400" cy="1009202"/>
          </a:xfrm>
        </p:spPr>
        <p:txBody>
          <a:bodyPr/>
          <a:lstStyle/>
          <a:p>
            <a:endParaRPr lang="cs-CZ" dirty="0"/>
          </a:p>
        </p:txBody>
      </p:sp>
      <p:sp>
        <p:nvSpPr>
          <p:cNvPr id="3" name="Podnadpis 2"/>
          <p:cNvSpPr>
            <a:spLocks noGrp="1"/>
          </p:cNvSpPr>
          <p:nvPr>
            <p:ph type="subTitle" idx="1"/>
          </p:nvPr>
        </p:nvSpPr>
        <p:spPr>
          <a:xfrm>
            <a:off x="395536" y="1700808"/>
            <a:ext cx="7376864" cy="4824536"/>
          </a:xfrm>
        </p:spPr>
        <p:txBody>
          <a:bodyPr>
            <a:normAutofit lnSpcReduction="10000"/>
          </a:bodyPr>
          <a:lstStyle/>
          <a:p>
            <a:pPr lvl="0" algn="l">
              <a:spcBef>
                <a:spcPts val="0"/>
              </a:spcBef>
            </a:pPr>
            <a:r>
              <a:rPr lang="cs-CZ" sz="1700" b="1" dirty="0">
                <a:solidFill>
                  <a:srgbClr val="00B050"/>
                </a:solidFill>
              </a:rPr>
              <a:t>ZÁKLADNÍ ŠKOLA SLOVAN, KROMĚŘÍŽ, PŘÍSPĚVKOVÁ ORGANIZACE</a:t>
            </a:r>
          </a:p>
          <a:p>
            <a:pPr lvl="0" algn="l">
              <a:spcBef>
                <a:spcPts val="0"/>
              </a:spcBef>
            </a:pPr>
            <a:r>
              <a:rPr lang="cs-CZ" sz="1700" b="1" dirty="0">
                <a:solidFill>
                  <a:srgbClr val="00B050"/>
                </a:solidFill>
              </a:rPr>
              <a:t>ZEYEROVA 3354, 767 01 KROMĚŘÍŽ</a:t>
            </a:r>
          </a:p>
          <a:p>
            <a:pPr marL="342900" lvl="0" indent="-342900" algn="l">
              <a:spcBef>
                <a:spcPts val="0"/>
              </a:spcBef>
              <a:buFont typeface="Arial" pitchFamily="34" charset="0"/>
              <a:buChar char="•"/>
            </a:pPr>
            <a:endParaRPr lang="cs-CZ" sz="1700" b="1" dirty="0">
              <a:solidFill>
                <a:srgbClr val="00B050"/>
              </a:solidFill>
            </a:endParaRPr>
          </a:p>
          <a:p>
            <a:pPr lvl="0" algn="l">
              <a:spcBef>
                <a:spcPts val="0"/>
              </a:spcBef>
            </a:pPr>
            <a:r>
              <a:rPr lang="cs-CZ" sz="1700" dirty="0">
                <a:solidFill>
                  <a:prstClr val="black"/>
                </a:solidFill>
              </a:rPr>
              <a:t>projekt v rámci vzdělávacího programu</a:t>
            </a:r>
          </a:p>
          <a:p>
            <a:pPr lvl="0" algn="l">
              <a:spcBef>
                <a:spcPts val="0"/>
              </a:spcBef>
            </a:pPr>
            <a:r>
              <a:rPr lang="cs-CZ" sz="1700" dirty="0">
                <a:solidFill>
                  <a:prstClr val="black"/>
                </a:solidFill>
              </a:rPr>
              <a:t>VZDĚLÁNÍ PRO KONKURENCESCHOPNOST</a:t>
            </a:r>
          </a:p>
          <a:p>
            <a:pPr marL="342900" lvl="0" indent="-342900" algn="l">
              <a:spcBef>
                <a:spcPts val="0"/>
              </a:spcBef>
              <a:buFont typeface="Arial" pitchFamily="34" charset="0"/>
              <a:buChar char="•"/>
            </a:pPr>
            <a:endParaRPr lang="cs-CZ" sz="1700" dirty="0">
              <a:solidFill>
                <a:prstClr val="black"/>
              </a:solidFill>
            </a:endParaRPr>
          </a:p>
          <a:p>
            <a:pPr lvl="0" algn="l">
              <a:spcBef>
                <a:spcPts val="0"/>
              </a:spcBef>
            </a:pPr>
            <a:r>
              <a:rPr lang="cs-CZ" sz="1700" dirty="0">
                <a:solidFill>
                  <a:prstClr val="black"/>
                </a:solidFill>
              </a:rPr>
              <a:t>ŠABLONA ČÍSLO: III/2</a:t>
            </a:r>
          </a:p>
          <a:p>
            <a:pPr lvl="0" algn="l">
              <a:spcBef>
                <a:spcPts val="0"/>
              </a:spcBef>
            </a:pPr>
            <a:r>
              <a:rPr lang="cs-CZ" sz="1700" dirty="0">
                <a:solidFill>
                  <a:prstClr val="black"/>
                </a:solidFill>
              </a:rPr>
              <a:t>NÁZEV:  INOVACE A ZKVALITNĚNÍ VÝUKY PROSTŘEDNICTVÍM ICT</a:t>
            </a:r>
          </a:p>
          <a:p>
            <a:pPr marL="342900" lvl="0" indent="-342900" algn="l">
              <a:spcBef>
                <a:spcPts val="0"/>
              </a:spcBef>
              <a:buFont typeface="Arial" pitchFamily="34" charset="0"/>
              <a:buChar char="•"/>
            </a:pPr>
            <a:endParaRPr lang="cs-CZ" sz="1700" dirty="0">
              <a:solidFill>
                <a:prstClr val="black"/>
              </a:solidFill>
            </a:endParaRPr>
          </a:p>
          <a:p>
            <a:pPr marL="342900" lvl="0" indent="-342900" algn="l">
              <a:spcBef>
                <a:spcPts val="0"/>
              </a:spcBef>
              <a:buFont typeface="Arial" pitchFamily="34" charset="0"/>
              <a:buChar char="•"/>
            </a:pPr>
            <a:endParaRPr lang="cs-CZ" sz="1700" dirty="0">
              <a:solidFill>
                <a:prstClr val="black"/>
              </a:solidFill>
            </a:endParaRPr>
          </a:p>
          <a:p>
            <a:pPr lvl="0" algn="l">
              <a:spcBef>
                <a:spcPts val="0"/>
              </a:spcBef>
            </a:pPr>
            <a:r>
              <a:rPr lang="cs-CZ" sz="1700" dirty="0">
                <a:solidFill>
                  <a:prstClr val="black"/>
                </a:solidFill>
              </a:rPr>
              <a:t>PŘEDMĚT:  český jazyk</a:t>
            </a:r>
          </a:p>
          <a:p>
            <a:pPr lvl="0" algn="l">
              <a:spcBef>
                <a:spcPts val="0"/>
              </a:spcBef>
            </a:pPr>
            <a:r>
              <a:rPr lang="cs-CZ" sz="1700" dirty="0">
                <a:solidFill>
                  <a:prstClr val="black"/>
                </a:solidFill>
              </a:rPr>
              <a:t>ROČNÍK:    pátý          </a:t>
            </a:r>
          </a:p>
          <a:p>
            <a:pPr lvl="0" algn="l">
              <a:spcBef>
                <a:spcPts val="0"/>
              </a:spcBef>
            </a:pPr>
            <a:r>
              <a:rPr lang="cs-CZ" sz="1700" dirty="0">
                <a:solidFill>
                  <a:prstClr val="black"/>
                </a:solidFill>
              </a:rPr>
              <a:t>TÉMA:    </a:t>
            </a:r>
            <a:r>
              <a:rPr lang="cs-CZ" sz="1700" dirty="0" smtClean="0">
                <a:solidFill>
                  <a:prstClr val="black"/>
                </a:solidFill>
              </a:rPr>
              <a:t>skladba  </a:t>
            </a:r>
            <a:endParaRPr lang="cs-CZ" sz="1700" dirty="0">
              <a:solidFill>
                <a:prstClr val="black"/>
              </a:solidFill>
            </a:endParaRPr>
          </a:p>
          <a:p>
            <a:pPr lvl="0" algn="l">
              <a:spcBef>
                <a:spcPts val="0"/>
              </a:spcBef>
            </a:pPr>
            <a:r>
              <a:rPr lang="cs-CZ" sz="1700" dirty="0">
                <a:solidFill>
                  <a:prstClr val="black"/>
                </a:solidFill>
              </a:rPr>
              <a:t>AUTOR: Mgr. Táňa </a:t>
            </a:r>
            <a:r>
              <a:rPr lang="cs-CZ" sz="1700" dirty="0" err="1">
                <a:solidFill>
                  <a:prstClr val="black"/>
                </a:solidFill>
              </a:rPr>
              <a:t>Kočířová</a:t>
            </a:r>
            <a:endParaRPr lang="cs-CZ" sz="1700" dirty="0">
              <a:solidFill>
                <a:prstClr val="black"/>
              </a:solidFill>
            </a:endParaRPr>
          </a:p>
          <a:p>
            <a:pPr lvl="0" algn="l">
              <a:spcBef>
                <a:spcPts val="0"/>
              </a:spcBef>
            </a:pPr>
            <a:r>
              <a:rPr lang="cs-CZ" sz="1700" dirty="0">
                <a:solidFill>
                  <a:prstClr val="black"/>
                </a:solidFill>
              </a:rPr>
              <a:t>DATUM VYTVOŘENÍ:   </a:t>
            </a:r>
            <a:r>
              <a:rPr lang="cs-CZ" sz="1700" dirty="0" smtClean="0">
                <a:solidFill>
                  <a:prstClr val="black"/>
                </a:solidFill>
              </a:rPr>
              <a:t>20.3.2013</a:t>
            </a:r>
            <a:endParaRPr lang="cs-CZ" sz="1700" dirty="0">
              <a:solidFill>
                <a:prstClr val="black"/>
              </a:solidFill>
            </a:endParaRPr>
          </a:p>
          <a:p>
            <a:pPr marL="342900" lvl="0" indent="-342900" algn="l">
              <a:spcBef>
                <a:spcPts val="0"/>
              </a:spcBef>
              <a:buFont typeface="Arial" pitchFamily="34" charset="0"/>
              <a:buChar char="•"/>
            </a:pPr>
            <a:endParaRPr lang="cs-CZ" sz="1700" dirty="0">
              <a:solidFill>
                <a:prstClr val="black"/>
              </a:solidFill>
            </a:endParaRPr>
          </a:p>
          <a:p>
            <a:pPr marL="342900" lvl="0" indent="-342900" algn="l">
              <a:spcBef>
                <a:spcPts val="0"/>
              </a:spcBef>
              <a:buFont typeface="Arial" pitchFamily="34" charset="0"/>
              <a:buChar char="•"/>
            </a:pPr>
            <a:endParaRPr lang="cs-CZ" sz="1700" dirty="0">
              <a:solidFill>
                <a:prstClr val="black"/>
              </a:solidFill>
            </a:endParaRPr>
          </a:p>
          <a:p>
            <a:pPr lvl="0" algn="l">
              <a:spcBef>
                <a:spcPts val="0"/>
              </a:spcBef>
            </a:pPr>
            <a:r>
              <a:rPr lang="cs-CZ" sz="2600" b="1" dirty="0" smtClean="0">
                <a:solidFill>
                  <a:srgbClr val="C00000"/>
                </a:solidFill>
              </a:rPr>
              <a:t>VY_32_INOVACE_60_TK</a:t>
            </a:r>
            <a:endParaRPr lang="cs-CZ" sz="2600" b="1" dirty="0">
              <a:solidFill>
                <a:srgbClr val="C00000"/>
              </a:solidFill>
            </a:endParaRPr>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3688" y="548680"/>
            <a:ext cx="5256584" cy="8651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2229206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1800" dirty="0" smtClean="0">
                <a:latin typeface="Arial" pitchFamily="34" charset="0"/>
                <a:cs typeface="Arial" pitchFamily="34" charset="0"/>
              </a:rPr>
              <a:t>Anotace a pilotáž</a:t>
            </a:r>
            <a:endParaRPr lang="cs-CZ" sz="1800" dirty="0">
              <a:latin typeface="Arial" pitchFamily="34" charset="0"/>
              <a:cs typeface="Arial" pitchFamily="34" charset="0"/>
            </a:endParaRPr>
          </a:p>
        </p:txBody>
      </p:sp>
      <p:sp>
        <p:nvSpPr>
          <p:cNvPr id="3" name="Zástupný symbol pro obsah 2"/>
          <p:cNvSpPr>
            <a:spLocks noGrp="1"/>
          </p:cNvSpPr>
          <p:nvPr>
            <p:ph idx="1"/>
          </p:nvPr>
        </p:nvSpPr>
        <p:spPr/>
        <p:txBody>
          <a:bodyPr/>
          <a:lstStyle/>
          <a:p>
            <a:r>
              <a:rPr lang="cs-CZ" dirty="0" smtClean="0"/>
              <a:t>Prezentace je určena žákům pátého ročníku jako doplněk k učivu o podmětu a přísudku</a:t>
            </a:r>
          </a:p>
          <a:p>
            <a:endParaRPr lang="cs-CZ" dirty="0"/>
          </a:p>
          <a:p>
            <a:r>
              <a:rPr lang="cs-CZ" dirty="0" smtClean="0"/>
              <a:t>Prezentace byla použita k vyvození nového učiva</a:t>
            </a:r>
          </a:p>
          <a:p>
            <a:r>
              <a:rPr lang="cs-CZ" dirty="0" smtClean="0"/>
              <a:t>Procvičování učiva o podmětu a přísudku.</a:t>
            </a:r>
          </a:p>
          <a:p>
            <a:r>
              <a:rPr lang="cs-CZ" dirty="0" smtClean="0"/>
              <a:t>Doplňovací cvičení na tabuli </a:t>
            </a:r>
            <a:r>
              <a:rPr lang="cs-CZ" smtClean="0"/>
              <a:t>s kontrolou.</a:t>
            </a:r>
            <a:endParaRPr lang="cs-CZ" dirty="0" smtClean="0"/>
          </a:p>
          <a:p>
            <a:endParaRPr lang="cs-CZ" dirty="0"/>
          </a:p>
        </p:txBody>
      </p:sp>
    </p:spTree>
    <p:extLst>
      <p:ext uri="{BB962C8B-B14F-4D97-AF65-F5344CB8AC3E}">
        <p14:creationId xmlns:p14="http://schemas.microsoft.com/office/powerpoint/2010/main" xmlns="" val="42819258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400" dirty="0" smtClean="0">
                <a:solidFill>
                  <a:srgbClr val="FF0000"/>
                </a:solidFill>
                <a:latin typeface="Arial" pitchFamily="34" charset="0"/>
                <a:cs typeface="Arial" pitchFamily="34" charset="0"/>
              </a:rPr>
              <a:t>Podmět holý, rozvitý, několikanásobný a nevyjádřený</a:t>
            </a:r>
            <a:endParaRPr lang="cs-CZ" sz="2400" dirty="0">
              <a:solidFill>
                <a:srgbClr val="FF0000"/>
              </a:solidFill>
              <a:latin typeface="Arial" pitchFamily="34" charset="0"/>
              <a:cs typeface="Arial" pitchFamily="34" charset="0"/>
            </a:endParaRPr>
          </a:p>
        </p:txBody>
      </p:sp>
      <p:sp>
        <p:nvSpPr>
          <p:cNvPr id="3" name="Zástupný symbol pro obsah 2"/>
          <p:cNvSpPr>
            <a:spLocks noGrp="1"/>
          </p:cNvSpPr>
          <p:nvPr>
            <p:ph idx="1"/>
          </p:nvPr>
        </p:nvSpPr>
        <p:spPr>
          <a:xfrm>
            <a:off x="395536" y="1241376"/>
            <a:ext cx="8229600" cy="5211960"/>
          </a:xfrm>
        </p:spPr>
        <p:txBody>
          <a:bodyPr>
            <a:normAutofit/>
          </a:bodyPr>
          <a:lstStyle/>
          <a:p>
            <a:r>
              <a:rPr lang="cs-CZ" sz="1800" u="sng" dirty="0" smtClean="0">
                <a:solidFill>
                  <a:srgbClr val="FF0000"/>
                </a:solidFill>
                <a:latin typeface="Arial" pitchFamily="34" charset="0"/>
                <a:cs typeface="Arial" pitchFamily="34" charset="0"/>
              </a:rPr>
              <a:t>Podmět holý</a:t>
            </a:r>
            <a:r>
              <a:rPr lang="cs-CZ" sz="1800" u="sng" dirty="0" smtClean="0">
                <a:latin typeface="Arial" pitchFamily="34" charset="0"/>
                <a:cs typeface="Arial" pitchFamily="34" charset="0"/>
              </a:rPr>
              <a:t> </a:t>
            </a:r>
            <a:r>
              <a:rPr lang="cs-CZ" sz="1800" dirty="0" smtClean="0">
                <a:latin typeface="Arial" pitchFamily="34" charset="0"/>
                <a:cs typeface="Arial" pitchFamily="34" charset="0"/>
              </a:rPr>
              <a:t>bývá nejčastěji </a:t>
            </a:r>
            <a:r>
              <a:rPr lang="cs-CZ" sz="1800" dirty="0" smtClean="0">
                <a:solidFill>
                  <a:srgbClr val="FF0000"/>
                </a:solidFill>
                <a:latin typeface="Arial" pitchFamily="34" charset="0"/>
                <a:cs typeface="Arial" pitchFamily="34" charset="0"/>
              </a:rPr>
              <a:t>podstatné jméno </a:t>
            </a:r>
            <a:r>
              <a:rPr lang="cs-CZ" sz="1800" dirty="0" smtClean="0">
                <a:latin typeface="Arial" pitchFamily="34" charset="0"/>
                <a:cs typeface="Arial" pitchFamily="34" charset="0"/>
              </a:rPr>
              <a:t>nebo </a:t>
            </a:r>
            <a:r>
              <a:rPr lang="cs-CZ" sz="1800" dirty="0" smtClean="0">
                <a:solidFill>
                  <a:srgbClr val="FF0000"/>
                </a:solidFill>
                <a:latin typeface="Arial" pitchFamily="34" charset="0"/>
                <a:cs typeface="Arial" pitchFamily="34" charset="0"/>
              </a:rPr>
              <a:t>zájmeno</a:t>
            </a:r>
            <a:r>
              <a:rPr lang="cs-CZ" sz="1800" dirty="0" smtClean="0">
                <a:latin typeface="Arial" pitchFamily="34" charset="0"/>
                <a:cs typeface="Arial" pitchFamily="34" charset="0"/>
              </a:rPr>
              <a:t> v 1. pádě.</a:t>
            </a:r>
          </a:p>
          <a:p>
            <a:r>
              <a:rPr lang="cs-CZ" sz="1800" dirty="0" smtClean="0">
                <a:latin typeface="Arial" pitchFamily="34" charset="0"/>
                <a:cs typeface="Arial" pitchFamily="34" charset="0"/>
              </a:rPr>
              <a:t>Bývá vyjádřen i jiným </a:t>
            </a:r>
            <a:r>
              <a:rPr lang="cs-CZ" sz="1800" dirty="0" smtClean="0">
                <a:solidFill>
                  <a:srgbClr val="FF0000"/>
                </a:solidFill>
                <a:latin typeface="Arial" pitchFamily="34" charset="0"/>
                <a:cs typeface="Arial" pitchFamily="34" charset="0"/>
              </a:rPr>
              <a:t>slovním druhem</a:t>
            </a:r>
            <a:r>
              <a:rPr lang="cs-CZ" sz="1800" dirty="0" smtClean="0">
                <a:latin typeface="Arial" pitchFamily="34" charset="0"/>
                <a:cs typeface="Arial" pitchFamily="34" charset="0"/>
              </a:rPr>
              <a:t>.</a:t>
            </a:r>
          </a:p>
          <a:p>
            <a:pPr marL="0" indent="0">
              <a:buNone/>
            </a:pPr>
            <a:endParaRPr lang="cs-CZ" sz="1800" dirty="0" smtClean="0">
              <a:solidFill>
                <a:srgbClr val="FF0000"/>
              </a:solidFill>
              <a:latin typeface="Arial" pitchFamily="34" charset="0"/>
              <a:cs typeface="Arial" pitchFamily="34" charset="0"/>
            </a:endParaRPr>
          </a:p>
          <a:p>
            <a:pPr marL="0" indent="0">
              <a:buNone/>
            </a:pPr>
            <a:r>
              <a:rPr lang="cs-CZ" sz="1800" dirty="0" smtClean="0">
                <a:latin typeface="Arial" pitchFamily="34" charset="0"/>
                <a:cs typeface="Arial" pitchFamily="34" charset="0"/>
              </a:rPr>
              <a:t>                       Přes přechod jede  </a:t>
            </a:r>
            <a:r>
              <a:rPr lang="cs-CZ" sz="1800" dirty="0" smtClean="0">
                <a:solidFill>
                  <a:srgbClr val="FF0000"/>
                </a:solidFill>
                <a:latin typeface="Arial" pitchFamily="34" charset="0"/>
                <a:cs typeface="Arial" pitchFamily="34" charset="0"/>
              </a:rPr>
              <a:t>cyklista</a:t>
            </a:r>
            <a:r>
              <a:rPr lang="cs-CZ" sz="1800" dirty="0" smtClean="0">
                <a:latin typeface="Arial" pitchFamily="34" charset="0"/>
                <a:cs typeface="Arial" pitchFamily="34" charset="0"/>
              </a:rPr>
              <a:t>. </a:t>
            </a:r>
          </a:p>
          <a:p>
            <a:pPr marL="0" indent="0">
              <a:buNone/>
            </a:pPr>
            <a:r>
              <a:rPr lang="cs-CZ" sz="1800" dirty="0">
                <a:latin typeface="Arial" pitchFamily="34" charset="0"/>
                <a:cs typeface="Arial" pitchFamily="34" charset="0"/>
              </a:rPr>
              <a:t> </a:t>
            </a:r>
            <a:r>
              <a:rPr lang="cs-CZ" sz="1800" dirty="0" smtClean="0">
                <a:latin typeface="Arial" pitchFamily="34" charset="0"/>
                <a:cs typeface="Arial" pitchFamily="34" charset="0"/>
              </a:rPr>
              <a:t>                      </a:t>
            </a:r>
            <a:r>
              <a:rPr lang="cs-CZ" sz="1800" dirty="0" smtClean="0">
                <a:solidFill>
                  <a:srgbClr val="FF0000"/>
                </a:solidFill>
                <a:latin typeface="Arial" pitchFamily="34" charset="0"/>
                <a:cs typeface="Arial" pitchFamily="34" charset="0"/>
              </a:rPr>
              <a:t>On</a:t>
            </a:r>
            <a:r>
              <a:rPr lang="cs-CZ" sz="1800" dirty="0" smtClean="0">
                <a:latin typeface="Arial" pitchFamily="34" charset="0"/>
                <a:cs typeface="Arial" pitchFamily="34" charset="0"/>
              </a:rPr>
              <a:t> jezdí velmi rychle.</a:t>
            </a:r>
          </a:p>
          <a:p>
            <a:pPr marL="0" indent="0">
              <a:buNone/>
            </a:pPr>
            <a:r>
              <a:rPr lang="cs-CZ" sz="1800" dirty="0">
                <a:latin typeface="Arial" pitchFamily="34" charset="0"/>
                <a:cs typeface="Arial" pitchFamily="34" charset="0"/>
              </a:rPr>
              <a:t> </a:t>
            </a:r>
            <a:r>
              <a:rPr lang="cs-CZ" sz="1800" dirty="0" smtClean="0">
                <a:latin typeface="Arial" pitchFamily="34" charset="0"/>
                <a:cs typeface="Arial" pitchFamily="34" charset="0"/>
              </a:rPr>
              <a:t>                      Na semaforu se rozsvítila </a:t>
            </a:r>
            <a:r>
              <a:rPr lang="cs-CZ" sz="1800" dirty="0" smtClean="0">
                <a:solidFill>
                  <a:srgbClr val="FF0000"/>
                </a:solidFill>
                <a:latin typeface="Arial" pitchFamily="34" charset="0"/>
                <a:cs typeface="Arial" pitchFamily="34" charset="0"/>
              </a:rPr>
              <a:t>červená</a:t>
            </a:r>
            <a:r>
              <a:rPr lang="cs-CZ" sz="1800" dirty="0" smtClean="0">
                <a:latin typeface="Arial" pitchFamily="34" charset="0"/>
                <a:cs typeface="Arial" pitchFamily="34" charset="0"/>
              </a:rPr>
              <a:t>.</a:t>
            </a:r>
          </a:p>
          <a:p>
            <a:pPr marL="0" indent="0">
              <a:buNone/>
            </a:pPr>
            <a:r>
              <a:rPr lang="cs-CZ" sz="1800" dirty="0">
                <a:latin typeface="Arial" pitchFamily="34" charset="0"/>
                <a:cs typeface="Arial" pitchFamily="34" charset="0"/>
              </a:rPr>
              <a:t> </a:t>
            </a:r>
            <a:r>
              <a:rPr lang="cs-CZ" sz="1800" dirty="0" smtClean="0">
                <a:latin typeface="Arial" pitchFamily="34" charset="0"/>
                <a:cs typeface="Arial" pitchFamily="34" charset="0"/>
              </a:rPr>
              <a:t>                      Odbila </a:t>
            </a:r>
            <a:r>
              <a:rPr lang="cs-CZ" sz="1800" dirty="0" smtClean="0">
                <a:solidFill>
                  <a:srgbClr val="FF0000"/>
                </a:solidFill>
                <a:latin typeface="Arial" pitchFamily="34" charset="0"/>
                <a:cs typeface="Arial" pitchFamily="34" charset="0"/>
              </a:rPr>
              <a:t>desátá</a:t>
            </a:r>
            <a:r>
              <a:rPr lang="cs-CZ" sz="1800" dirty="0" smtClean="0">
                <a:latin typeface="Arial" pitchFamily="34" charset="0"/>
                <a:cs typeface="Arial" pitchFamily="34" charset="0"/>
              </a:rPr>
              <a:t>.</a:t>
            </a:r>
          </a:p>
          <a:p>
            <a:pPr marL="0" indent="0">
              <a:buNone/>
            </a:pPr>
            <a:endParaRPr lang="cs-CZ" sz="1800" dirty="0" smtClean="0">
              <a:latin typeface="Arial" pitchFamily="34" charset="0"/>
              <a:cs typeface="Arial" pitchFamily="34" charset="0"/>
            </a:endParaRPr>
          </a:p>
          <a:p>
            <a:pPr marL="0" indent="0">
              <a:buNone/>
            </a:pPr>
            <a:endParaRPr lang="cs-CZ" sz="1800" dirty="0">
              <a:latin typeface="Arial" pitchFamily="34" charset="0"/>
              <a:cs typeface="Arial" pitchFamily="34" charset="0"/>
            </a:endParaRPr>
          </a:p>
          <a:p>
            <a:r>
              <a:rPr lang="cs-CZ" sz="1800" u="sng" dirty="0" smtClean="0">
                <a:solidFill>
                  <a:srgbClr val="FF0000"/>
                </a:solidFill>
                <a:latin typeface="Arial" pitchFamily="34" charset="0"/>
                <a:cs typeface="Arial" pitchFamily="34" charset="0"/>
              </a:rPr>
              <a:t>Podmět rozvitý </a:t>
            </a:r>
            <a:r>
              <a:rPr lang="cs-CZ" sz="1800" dirty="0" smtClean="0">
                <a:latin typeface="Arial" pitchFamily="34" charset="0"/>
                <a:cs typeface="Arial" pitchFamily="34" charset="0"/>
              </a:rPr>
              <a:t>více slov, ale mezi nimi je pouze jedno podstatné jméno v 1. pádě</a:t>
            </a:r>
            <a:endParaRPr lang="cs-CZ" sz="1800" dirty="0" smtClean="0">
              <a:solidFill>
                <a:srgbClr val="FF0000"/>
              </a:solidFill>
              <a:latin typeface="Arial" pitchFamily="34" charset="0"/>
              <a:cs typeface="Arial" pitchFamily="34" charset="0"/>
            </a:endParaRPr>
          </a:p>
          <a:p>
            <a:pPr marL="0" indent="0">
              <a:buNone/>
            </a:pPr>
            <a:r>
              <a:rPr lang="cs-CZ" sz="1800" dirty="0">
                <a:latin typeface="Arial" pitchFamily="34" charset="0"/>
                <a:cs typeface="Arial" pitchFamily="34" charset="0"/>
              </a:rPr>
              <a:t> </a:t>
            </a:r>
            <a:r>
              <a:rPr lang="cs-CZ" sz="1800" dirty="0" smtClean="0">
                <a:latin typeface="Arial" pitchFamily="34" charset="0"/>
                <a:cs typeface="Arial" pitchFamily="34" charset="0"/>
              </a:rPr>
              <a:t>                                   V tom království vládl </a:t>
            </a:r>
            <a:r>
              <a:rPr lang="cs-CZ" sz="1800" dirty="0" smtClean="0">
                <a:solidFill>
                  <a:srgbClr val="FF0000"/>
                </a:solidFill>
                <a:latin typeface="Arial" pitchFamily="34" charset="0"/>
                <a:cs typeface="Arial" pitchFamily="34" charset="0"/>
              </a:rPr>
              <a:t>hodný, spravedlivý a vtipný král</a:t>
            </a:r>
            <a:r>
              <a:rPr lang="cs-CZ" sz="1800" dirty="0" smtClean="0">
                <a:latin typeface="Arial" pitchFamily="34" charset="0"/>
                <a:cs typeface="Arial" pitchFamily="34" charset="0"/>
              </a:rPr>
              <a:t>.</a:t>
            </a:r>
          </a:p>
          <a:p>
            <a:pPr marL="0" indent="0">
              <a:buNone/>
            </a:pPr>
            <a:r>
              <a:rPr lang="cs-CZ" sz="1800" dirty="0">
                <a:solidFill>
                  <a:srgbClr val="FF0000"/>
                </a:solidFill>
                <a:latin typeface="Arial" pitchFamily="34" charset="0"/>
                <a:cs typeface="Arial" pitchFamily="34" charset="0"/>
              </a:rPr>
              <a:t> </a:t>
            </a:r>
            <a:r>
              <a:rPr lang="cs-CZ" sz="1800" dirty="0" smtClean="0">
                <a:solidFill>
                  <a:srgbClr val="FF0000"/>
                </a:solidFill>
                <a:latin typeface="Arial" pitchFamily="34" charset="0"/>
                <a:cs typeface="Arial" pitchFamily="34" charset="0"/>
              </a:rPr>
              <a:t>                                   </a:t>
            </a:r>
          </a:p>
          <a:p>
            <a:pPr marL="0" indent="0">
              <a:buNone/>
            </a:pPr>
            <a:endParaRPr lang="cs-CZ" sz="1800" u="sng" dirty="0">
              <a:solidFill>
                <a:srgbClr val="FF0000"/>
              </a:solidFill>
              <a:latin typeface="Arial" pitchFamily="34" charset="0"/>
              <a:cs typeface="Arial" pitchFamily="34" charset="0"/>
            </a:endParaRPr>
          </a:p>
        </p:txBody>
      </p:sp>
      <p:pic>
        <p:nvPicPr>
          <p:cNvPr id="2050" name="Picture 2" descr="C:\Users\pc\AppData\Local\Microsoft\Windows\Temporary Internet Files\Content.IE5\GP9OE4U0\MM910001141[1].gif"/>
          <p:cNvPicPr>
            <a:picLocks noChangeAspect="1" noChangeArrowheads="1" noCrop="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1560" y="1988840"/>
            <a:ext cx="1238250" cy="1656184"/>
          </a:xfrm>
          <a:prstGeom prst="rect">
            <a:avLst/>
          </a:prstGeom>
          <a:noFill/>
          <a:extLst>
            <a:ext uri="{909E8E84-426E-40DD-AFC4-6F175D3DCCD1}">
              <a14:hiddenFill xmlns:a14="http://schemas.microsoft.com/office/drawing/2010/main" xmlns="">
                <a:solidFill>
                  <a:srgbClr val="FFFFFF"/>
                </a:solidFill>
              </a14:hiddenFill>
            </a:ext>
          </a:extLst>
        </p:spPr>
      </p:pic>
      <p:pic>
        <p:nvPicPr>
          <p:cNvPr id="2064" name="Picture 16" descr="C:\Users\pc\AppData\Local\Microsoft\Windows\Temporary Internet Files\Content.IE5\UL5GJQRD\MC900232527[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27584" y="4725144"/>
            <a:ext cx="1368152" cy="158417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71400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 calcmode="lin" valueType="num">
                                      <p:cBhvr additive="base">
                                        <p:cTn id="49"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anim calcmode="lin" valueType="num">
                                      <p:cBhvr additive="base">
                                        <p:cTn id="5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90066"/>
          </a:xfrm>
        </p:spPr>
        <p:txBody>
          <a:bodyPr>
            <a:normAutofit fontScale="90000"/>
          </a:bodyPr>
          <a:lstStyle/>
          <a:p>
            <a:r>
              <a:rPr lang="cs-CZ" dirty="0" smtClean="0"/>
              <a:t>  </a:t>
            </a:r>
            <a:endParaRPr lang="cs-CZ" dirty="0"/>
          </a:p>
        </p:txBody>
      </p:sp>
      <p:sp>
        <p:nvSpPr>
          <p:cNvPr id="3" name="Zástupný symbol pro obsah 2"/>
          <p:cNvSpPr>
            <a:spLocks noGrp="1"/>
          </p:cNvSpPr>
          <p:nvPr>
            <p:ph idx="1"/>
          </p:nvPr>
        </p:nvSpPr>
        <p:spPr>
          <a:xfrm>
            <a:off x="179512" y="836712"/>
            <a:ext cx="8640960" cy="5683629"/>
          </a:xfrm>
        </p:spPr>
        <p:txBody>
          <a:bodyPr>
            <a:normAutofit/>
          </a:bodyPr>
          <a:lstStyle/>
          <a:p>
            <a:pPr marL="0" indent="0">
              <a:buNone/>
            </a:pPr>
            <a:r>
              <a:rPr lang="cs-CZ" sz="1800" u="sng" dirty="0" smtClean="0">
                <a:solidFill>
                  <a:srgbClr val="FF0000"/>
                </a:solidFill>
                <a:latin typeface="Arial" pitchFamily="34" charset="0"/>
                <a:cs typeface="Arial" pitchFamily="34" charset="0"/>
              </a:rPr>
              <a:t> Podmět několikanásobný</a:t>
            </a:r>
            <a:r>
              <a:rPr lang="cs-CZ" sz="1800" u="sng" dirty="0" smtClean="0">
                <a:latin typeface="Arial" pitchFamily="34" charset="0"/>
                <a:cs typeface="Arial" pitchFamily="34" charset="0"/>
              </a:rPr>
              <a:t> </a:t>
            </a:r>
            <a:r>
              <a:rPr lang="cs-CZ" sz="1800" dirty="0" smtClean="0">
                <a:latin typeface="Arial" pitchFamily="34" charset="0"/>
                <a:cs typeface="Arial" pitchFamily="34" charset="0"/>
              </a:rPr>
              <a:t> se skládá většinou ze dvou nebo více členů, které jsou vyjádřeny podstatnými jmény (zájmeny). Jednotlivé členy několikanásobného podmětu oddělujeme čárkou nebo spojkami. </a:t>
            </a:r>
          </a:p>
          <a:p>
            <a:endParaRPr lang="cs-CZ" sz="1800" u="sng" dirty="0">
              <a:solidFill>
                <a:srgbClr val="FF0000"/>
              </a:solidFill>
              <a:latin typeface="Arial" pitchFamily="34" charset="0"/>
              <a:cs typeface="Arial" pitchFamily="34" charset="0"/>
            </a:endParaRPr>
          </a:p>
          <a:p>
            <a:pPr marL="0" indent="0">
              <a:buNone/>
            </a:pPr>
            <a:endParaRPr lang="cs-CZ" sz="1800" u="sng" dirty="0" smtClean="0">
              <a:solidFill>
                <a:srgbClr val="FF0000"/>
              </a:solidFill>
              <a:latin typeface="Arial" pitchFamily="34" charset="0"/>
              <a:cs typeface="Arial" pitchFamily="34" charset="0"/>
            </a:endParaRPr>
          </a:p>
          <a:p>
            <a:pPr marL="0" indent="0">
              <a:buNone/>
            </a:pPr>
            <a:r>
              <a:rPr lang="cs-CZ" sz="1800" dirty="0" smtClean="0">
                <a:latin typeface="Arial" pitchFamily="34" charset="0"/>
                <a:cs typeface="Arial" pitchFamily="34" charset="0"/>
              </a:rPr>
              <a:t>                                </a:t>
            </a:r>
            <a:r>
              <a:rPr lang="cs-CZ" sz="1800" dirty="0">
                <a:solidFill>
                  <a:srgbClr val="FF0000"/>
                </a:solidFill>
                <a:latin typeface="Arial" pitchFamily="34" charset="0"/>
                <a:cs typeface="Arial" pitchFamily="34" charset="0"/>
              </a:rPr>
              <a:t>M</a:t>
            </a:r>
            <a:r>
              <a:rPr lang="cs-CZ" sz="1800" dirty="0" smtClean="0">
                <a:solidFill>
                  <a:srgbClr val="FF0000"/>
                </a:solidFill>
                <a:latin typeface="Arial" pitchFamily="34" charset="0"/>
                <a:cs typeface="Arial" pitchFamily="34" charset="0"/>
              </a:rPr>
              <a:t>rkev, petržel, rajčata a brokolice </a:t>
            </a:r>
            <a:r>
              <a:rPr lang="cs-CZ" sz="1800" dirty="0" smtClean="0">
                <a:latin typeface="Arial" pitchFamily="34" charset="0"/>
                <a:cs typeface="Arial" pitchFamily="34" charset="0"/>
              </a:rPr>
              <a:t>pěstujeme na zahradě.</a:t>
            </a:r>
          </a:p>
          <a:p>
            <a:pPr marL="0" indent="0">
              <a:buNone/>
            </a:pPr>
            <a:endParaRPr lang="cs-CZ" sz="1800" dirty="0" smtClean="0">
              <a:latin typeface="Arial" pitchFamily="34" charset="0"/>
              <a:cs typeface="Arial" pitchFamily="34" charset="0"/>
            </a:endParaRPr>
          </a:p>
          <a:p>
            <a:pPr marL="0" indent="0">
              <a:buNone/>
            </a:pPr>
            <a:endParaRPr lang="cs-CZ" sz="1800" dirty="0" smtClean="0">
              <a:latin typeface="Arial" pitchFamily="34" charset="0"/>
              <a:cs typeface="Arial" pitchFamily="34" charset="0"/>
            </a:endParaRPr>
          </a:p>
          <a:p>
            <a:pPr marL="0" indent="0">
              <a:buNone/>
            </a:pPr>
            <a:endParaRPr lang="cs-CZ" sz="1800" u="sng" dirty="0" smtClean="0">
              <a:solidFill>
                <a:srgbClr val="FF0000"/>
              </a:solidFill>
              <a:latin typeface="Arial" pitchFamily="34" charset="0"/>
              <a:cs typeface="Arial" pitchFamily="34" charset="0"/>
            </a:endParaRPr>
          </a:p>
          <a:p>
            <a:pPr marL="0" indent="0">
              <a:buNone/>
            </a:pPr>
            <a:r>
              <a:rPr lang="cs-CZ" sz="1800" dirty="0" smtClean="0">
                <a:solidFill>
                  <a:srgbClr val="FF0000"/>
                </a:solidFill>
                <a:latin typeface="Arial" pitchFamily="34" charset="0"/>
                <a:cs typeface="Arial" pitchFamily="34" charset="0"/>
              </a:rPr>
              <a:t>                              Běžci a běžkyně </a:t>
            </a:r>
            <a:r>
              <a:rPr lang="cs-CZ" sz="1800" dirty="0" smtClean="0">
                <a:latin typeface="Arial" pitchFamily="34" charset="0"/>
                <a:cs typeface="Arial" pitchFamily="34" charset="0"/>
              </a:rPr>
              <a:t>z celého světa se sešli na Olympijských hrách.</a:t>
            </a:r>
          </a:p>
          <a:p>
            <a:pPr marL="0" indent="0">
              <a:buNone/>
            </a:pPr>
            <a:endParaRPr lang="cs-CZ" sz="1800" dirty="0" smtClean="0">
              <a:latin typeface="Arial" pitchFamily="34" charset="0"/>
              <a:cs typeface="Arial" pitchFamily="34" charset="0"/>
            </a:endParaRPr>
          </a:p>
          <a:p>
            <a:pPr marL="0" indent="0">
              <a:buNone/>
            </a:pPr>
            <a:endParaRPr lang="cs-CZ" sz="1800" dirty="0">
              <a:latin typeface="Arial" pitchFamily="34" charset="0"/>
              <a:cs typeface="Arial" pitchFamily="34" charset="0"/>
            </a:endParaRPr>
          </a:p>
          <a:p>
            <a:pPr marL="0" indent="0">
              <a:buNone/>
            </a:pPr>
            <a:endParaRPr lang="cs-CZ" sz="1800" dirty="0" smtClean="0">
              <a:latin typeface="Arial" pitchFamily="34" charset="0"/>
              <a:cs typeface="Arial" pitchFamily="34" charset="0"/>
            </a:endParaRPr>
          </a:p>
          <a:p>
            <a:pPr marL="0" indent="0">
              <a:buNone/>
            </a:pPr>
            <a:endParaRPr lang="cs-CZ" sz="1800" dirty="0" smtClean="0">
              <a:latin typeface="Arial" pitchFamily="34" charset="0"/>
              <a:cs typeface="Arial" pitchFamily="34" charset="0"/>
            </a:endParaRPr>
          </a:p>
          <a:p>
            <a:pPr marL="0" indent="0">
              <a:buNone/>
            </a:pPr>
            <a:r>
              <a:rPr lang="cs-CZ" sz="1800" dirty="0" smtClean="0">
                <a:latin typeface="Arial" pitchFamily="34" charset="0"/>
                <a:cs typeface="Arial" pitchFamily="34" charset="0"/>
              </a:rPr>
              <a:t>                               </a:t>
            </a:r>
            <a:r>
              <a:rPr lang="cs-CZ" sz="1800" dirty="0" smtClean="0">
                <a:solidFill>
                  <a:srgbClr val="FF0000"/>
                </a:solidFill>
                <a:latin typeface="Arial" pitchFamily="34" charset="0"/>
                <a:cs typeface="Arial" pitchFamily="34" charset="0"/>
              </a:rPr>
              <a:t>Letadla, vrtulníky i  tryskáče </a:t>
            </a:r>
            <a:r>
              <a:rPr lang="cs-CZ" sz="1800" dirty="0" smtClean="0">
                <a:latin typeface="Arial" pitchFamily="34" charset="0"/>
                <a:cs typeface="Arial" pitchFamily="34" charset="0"/>
              </a:rPr>
              <a:t>parkují v hangárech.</a:t>
            </a:r>
          </a:p>
        </p:txBody>
      </p:sp>
      <p:pic>
        <p:nvPicPr>
          <p:cNvPr id="3074" name="Picture 2" descr="C:\Users\pc\AppData\Local\Microsoft\Windows\Temporary Internet Files\Content.IE5\UL5GJQRD\MC900441872[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64968" y="1916832"/>
            <a:ext cx="1656184" cy="1224136"/>
          </a:xfrm>
          <a:prstGeom prst="rect">
            <a:avLst/>
          </a:prstGeom>
          <a:noFill/>
          <a:extLst>
            <a:ext uri="{909E8E84-426E-40DD-AFC4-6F175D3DCCD1}">
              <a14:hiddenFill xmlns:a14="http://schemas.microsoft.com/office/drawing/2010/main" xmlns="">
                <a:solidFill>
                  <a:srgbClr val="FFFFFF"/>
                </a:solidFill>
              </a14:hiddenFill>
            </a:ext>
          </a:extLst>
        </p:spPr>
      </p:pic>
      <p:pic>
        <p:nvPicPr>
          <p:cNvPr id="3078" name="Picture 6" descr="C:\Users\pc\AppData\Local\Microsoft\Windows\Temporary Internet Files\Content.IE5\UL5GJQRD\MC900186368[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89114" y="3518698"/>
            <a:ext cx="1007893" cy="1131375"/>
          </a:xfrm>
          <a:prstGeom prst="rect">
            <a:avLst/>
          </a:prstGeom>
          <a:noFill/>
          <a:extLst>
            <a:ext uri="{909E8E84-426E-40DD-AFC4-6F175D3DCCD1}">
              <a14:hiddenFill xmlns:a14="http://schemas.microsoft.com/office/drawing/2010/main" xmlns="">
                <a:solidFill>
                  <a:srgbClr val="FFFFFF"/>
                </a:solidFill>
              </a14:hiddenFill>
            </a:ext>
          </a:extLst>
        </p:spPr>
      </p:pic>
      <p:pic>
        <p:nvPicPr>
          <p:cNvPr id="3079" name="Picture 7" descr="C:\Users\pc\AppData\Local\Microsoft\Windows\Temporary Internet Files\Content.IE5\GP9OE4U0\MC900055420[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78120" y="4797152"/>
            <a:ext cx="1629879" cy="129114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665283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2" end="12"/>
                                            </p:txEl>
                                          </p:spTgt>
                                        </p:tgtEl>
                                        <p:attrNameLst>
                                          <p:attrName>style.visibility</p:attrName>
                                        </p:attrNameLst>
                                      </p:cBhvr>
                                      <p:to>
                                        <p:strVal val="visible"/>
                                      </p:to>
                                    </p:set>
                                    <p:anim calcmode="lin" valueType="num">
                                      <p:cBhvr additive="base">
                                        <p:cTn id="25"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22564"/>
            <a:ext cx="8229600" cy="778098"/>
          </a:xfrm>
        </p:spPr>
        <p:txBody>
          <a:bodyPr>
            <a:normAutofit/>
          </a:bodyPr>
          <a:lstStyle/>
          <a:p>
            <a:pPr algn="l"/>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395536" y="1052736"/>
            <a:ext cx="8229600" cy="4525963"/>
          </a:xfrm>
        </p:spPr>
        <p:txBody>
          <a:bodyPr>
            <a:normAutofit/>
          </a:bodyPr>
          <a:lstStyle/>
          <a:p>
            <a:pPr marL="0" indent="0">
              <a:buNone/>
            </a:pPr>
            <a:r>
              <a:rPr lang="cs-CZ" sz="1800" u="sng" dirty="0" smtClean="0">
                <a:solidFill>
                  <a:srgbClr val="FF0000"/>
                </a:solidFill>
                <a:latin typeface="Arial" pitchFamily="34" charset="0"/>
                <a:cs typeface="Arial" pitchFamily="34" charset="0"/>
              </a:rPr>
              <a:t> Podmět nevyjádřený</a:t>
            </a:r>
          </a:p>
          <a:p>
            <a:pPr marL="0" indent="0">
              <a:buNone/>
            </a:pPr>
            <a:endParaRPr lang="cs-CZ" sz="1800" u="sng" dirty="0" smtClean="0">
              <a:solidFill>
                <a:srgbClr val="FF0000"/>
              </a:solidFill>
              <a:latin typeface="Arial" pitchFamily="34" charset="0"/>
              <a:cs typeface="Arial" pitchFamily="34" charset="0"/>
            </a:endParaRPr>
          </a:p>
          <a:p>
            <a:r>
              <a:rPr lang="cs-CZ" sz="1800" dirty="0" smtClean="0">
                <a:latin typeface="Arial" pitchFamily="34" charset="0"/>
                <a:cs typeface="Arial" pitchFamily="34" charset="0"/>
              </a:rPr>
              <a:t>Podmět nevyjadřujeme, </a:t>
            </a:r>
            <a:r>
              <a:rPr lang="cs-CZ" sz="1800" dirty="0" smtClean="0">
                <a:solidFill>
                  <a:srgbClr val="00B050"/>
                </a:solidFill>
                <a:latin typeface="Arial" pitchFamily="34" charset="0"/>
                <a:cs typeface="Arial" pitchFamily="34" charset="0"/>
              </a:rPr>
              <a:t>je-li znám z minulé věty nebo textu </a:t>
            </a:r>
            <a:r>
              <a:rPr lang="cs-CZ" sz="1800" dirty="0" err="1" smtClean="0">
                <a:latin typeface="Arial" pitchFamily="34" charset="0"/>
                <a:cs typeface="Arial" pitchFamily="34" charset="0"/>
              </a:rPr>
              <a:t>např</a:t>
            </a:r>
            <a:r>
              <a:rPr lang="cs-CZ" sz="1800" dirty="0" smtClean="0">
                <a:latin typeface="Arial" pitchFamily="34" charset="0"/>
                <a:cs typeface="Arial" pitchFamily="34" charset="0"/>
              </a:rPr>
              <a:t>:</a:t>
            </a:r>
          </a:p>
          <a:p>
            <a:pPr marL="0" indent="0">
              <a:lnSpc>
                <a:spcPct val="150000"/>
              </a:lnSpc>
              <a:buNone/>
            </a:pPr>
            <a:r>
              <a:rPr lang="cs-CZ" sz="1800" i="1" dirty="0" err="1" smtClean="0">
                <a:latin typeface="Arial" pitchFamily="34" charset="0"/>
                <a:cs typeface="Arial" pitchFamily="34" charset="0"/>
              </a:rPr>
              <a:t>Pipi</a:t>
            </a:r>
            <a:r>
              <a:rPr lang="cs-CZ" sz="1800" i="1" dirty="0" smtClean="0">
                <a:latin typeface="Arial" pitchFamily="34" charset="0"/>
                <a:cs typeface="Arial" pitchFamily="34" charset="0"/>
              </a:rPr>
              <a:t> hřebelcovala koně a pomáhala opičce s oblékáním. Anebo se právě     věnovala rannímu tělocviku. (</a:t>
            </a:r>
            <a:r>
              <a:rPr lang="cs-CZ" sz="1800" i="1" dirty="0" err="1" smtClean="0">
                <a:latin typeface="Arial" pitchFamily="34" charset="0"/>
                <a:cs typeface="Arial" pitchFamily="34" charset="0"/>
              </a:rPr>
              <a:t>Pipi</a:t>
            </a:r>
            <a:r>
              <a:rPr lang="cs-CZ" sz="1800" i="1" dirty="0" smtClean="0">
                <a:latin typeface="Arial" pitchFamily="34" charset="0"/>
                <a:cs typeface="Arial" pitchFamily="34" charset="0"/>
              </a:rPr>
              <a:t>)</a:t>
            </a:r>
          </a:p>
          <a:p>
            <a:pPr>
              <a:lnSpc>
                <a:spcPct val="150000"/>
              </a:lnSpc>
            </a:pPr>
            <a:r>
              <a:rPr lang="cs-CZ" sz="1800" dirty="0" smtClean="0">
                <a:solidFill>
                  <a:srgbClr val="00B050"/>
                </a:solidFill>
                <a:latin typeface="Arial" pitchFamily="34" charset="0"/>
                <a:cs typeface="Arial" pitchFamily="34" charset="0"/>
              </a:rPr>
              <a:t>Je zřejmý z tvaru slovesa</a:t>
            </a:r>
          </a:p>
          <a:p>
            <a:pPr marL="0" indent="0">
              <a:lnSpc>
                <a:spcPct val="150000"/>
              </a:lnSpc>
              <a:buNone/>
            </a:pPr>
            <a:r>
              <a:rPr lang="cs-CZ" sz="1800" i="1" dirty="0" smtClean="0">
                <a:latin typeface="Arial" pitchFamily="34" charset="0"/>
                <a:cs typeface="Arial" pitchFamily="34" charset="0"/>
              </a:rPr>
              <a:t>V klidu si snědla snídani a vypila hrnek mléka. (Ona)</a:t>
            </a:r>
          </a:p>
          <a:p>
            <a:pPr>
              <a:lnSpc>
                <a:spcPct val="150000"/>
              </a:lnSpc>
            </a:pPr>
            <a:r>
              <a:rPr lang="cs-CZ" sz="1800" dirty="0" smtClean="0">
                <a:solidFill>
                  <a:srgbClr val="00B050"/>
                </a:solidFill>
                <a:latin typeface="Arial" pitchFamily="34" charset="0"/>
                <a:cs typeface="Arial" pitchFamily="34" charset="0"/>
              </a:rPr>
              <a:t>Je všeobecný ( přesněji nepojmenovaní)</a:t>
            </a:r>
          </a:p>
          <a:p>
            <a:pPr marL="0" indent="0">
              <a:lnSpc>
                <a:spcPct val="150000"/>
              </a:lnSpc>
              <a:buNone/>
            </a:pPr>
            <a:r>
              <a:rPr lang="cs-CZ" sz="1800" i="1" dirty="0" smtClean="0">
                <a:latin typeface="Arial" pitchFamily="34" charset="0"/>
                <a:cs typeface="Arial" pitchFamily="34" charset="0"/>
              </a:rPr>
              <a:t>Mluvili o tom v televizi. </a:t>
            </a:r>
            <a:r>
              <a:rPr lang="cs-CZ" sz="1800" dirty="0" smtClean="0">
                <a:latin typeface="Arial" pitchFamily="34" charset="0"/>
                <a:cs typeface="Arial" pitchFamily="34" charset="0"/>
              </a:rPr>
              <a:t>( blíže neurčení lidé)</a:t>
            </a:r>
            <a:endParaRPr lang="cs-CZ" sz="1800" i="1" dirty="0">
              <a:latin typeface="Arial" pitchFamily="34" charset="0"/>
              <a:cs typeface="Arial" pitchFamily="34" charset="0"/>
            </a:endParaRPr>
          </a:p>
          <a:p>
            <a:pPr marL="0" indent="0">
              <a:lnSpc>
                <a:spcPct val="150000"/>
              </a:lnSpc>
              <a:buNone/>
            </a:pPr>
            <a:endParaRPr lang="cs-CZ" sz="1800" i="1" dirty="0">
              <a:latin typeface="Arial" pitchFamily="34" charset="0"/>
              <a:cs typeface="Arial" pitchFamily="34" charset="0"/>
            </a:endParaRPr>
          </a:p>
        </p:txBody>
      </p:sp>
    </p:spTree>
    <p:extLst>
      <p:ext uri="{BB962C8B-B14F-4D97-AF65-F5344CB8AC3E}">
        <p14:creationId xmlns:p14="http://schemas.microsoft.com/office/powerpoint/2010/main" xmlns="" val="306262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400" dirty="0" smtClean="0">
                <a:latin typeface="Arial" pitchFamily="34" charset="0"/>
                <a:cs typeface="Arial" pitchFamily="34" charset="0"/>
              </a:rPr>
              <a:t>Přísudek slovesný a jmenný se sponou</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467544" y="1268760"/>
            <a:ext cx="8229600" cy="4958011"/>
          </a:xfrm>
        </p:spPr>
        <p:txBody>
          <a:bodyPr>
            <a:normAutofit/>
          </a:bodyPr>
          <a:lstStyle/>
          <a:p>
            <a:r>
              <a:rPr lang="cs-CZ" sz="1800" u="sng" dirty="0" smtClean="0">
                <a:solidFill>
                  <a:srgbClr val="FF0000"/>
                </a:solidFill>
                <a:latin typeface="Arial" pitchFamily="34" charset="0"/>
                <a:cs typeface="Arial" pitchFamily="34" charset="0"/>
              </a:rPr>
              <a:t>Přísudek slovesný </a:t>
            </a:r>
            <a:r>
              <a:rPr lang="cs-CZ" sz="1800" dirty="0" smtClean="0">
                <a:latin typeface="Arial" pitchFamily="34" charset="0"/>
                <a:cs typeface="Arial" pitchFamily="34" charset="0"/>
              </a:rPr>
              <a:t>je větný člen vyjádřený </a:t>
            </a:r>
            <a:r>
              <a:rPr lang="cs-CZ" sz="1800" dirty="0" smtClean="0">
                <a:solidFill>
                  <a:srgbClr val="FF0000"/>
                </a:solidFill>
                <a:latin typeface="Arial" pitchFamily="34" charset="0"/>
                <a:cs typeface="Arial" pitchFamily="34" charset="0"/>
              </a:rPr>
              <a:t>určitým slovesem</a:t>
            </a:r>
            <a:r>
              <a:rPr lang="cs-CZ" sz="1800" dirty="0" smtClean="0">
                <a:latin typeface="Arial" pitchFamily="34" charset="0"/>
                <a:cs typeface="Arial" pitchFamily="34" charset="0"/>
              </a:rPr>
              <a:t>.</a:t>
            </a:r>
          </a:p>
          <a:p>
            <a:pPr marL="0" indent="0">
              <a:buNone/>
            </a:pPr>
            <a:r>
              <a:rPr lang="cs-CZ" sz="1800" dirty="0">
                <a:latin typeface="Arial" pitchFamily="34" charset="0"/>
                <a:cs typeface="Arial" pitchFamily="34" charset="0"/>
              </a:rPr>
              <a:t> </a:t>
            </a:r>
            <a:r>
              <a:rPr lang="cs-CZ" sz="1800" dirty="0" smtClean="0">
                <a:latin typeface="Arial" pitchFamily="34" charset="0"/>
                <a:cs typeface="Arial" pitchFamily="34" charset="0"/>
              </a:rPr>
              <a:t>                                    </a:t>
            </a:r>
          </a:p>
          <a:p>
            <a:pPr marL="0" indent="0">
              <a:buNone/>
            </a:pPr>
            <a:r>
              <a:rPr lang="cs-CZ" sz="1800" dirty="0">
                <a:latin typeface="Arial" pitchFamily="34" charset="0"/>
                <a:cs typeface="Arial" pitchFamily="34" charset="0"/>
              </a:rPr>
              <a:t> </a:t>
            </a:r>
            <a:r>
              <a:rPr lang="cs-CZ" sz="1800" dirty="0" smtClean="0">
                <a:latin typeface="Arial" pitchFamily="34" charset="0"/>
                <a:cs typeface="Arial" pitchFamily="34" charset="0"/>
              </a:rPr>
              <a:t>                                  Děti </a:t>
            </a:r>
            <a:r>
              <a:rPr lang="cs-CZ" sz="1800" dirty="0" smtClean="0">
                <a:solidFill>
                  <a:srgbClr val="FF0000"/>
                </a:solidFill>
                <a:latin typeface="Arial" pitchFamily="34" charset="0"/>
                <a:cs typeface="Arial" pitchFamily="34" charset="0"/>
              </a:rPr>
              <a:t>si hrály </a:t>
            </a:r>
            <a:r>
              <a:rPr lang="cs-CZ" sz="1800" dirty="0" smtClean="0">
                <a:latin typeface="Arial" pitchFamily="34" charset="0"/>
                <a:cs typeface="Arial" pitchFamily="34" charset="0"/>
              </a:rPr>
              <a:t>s kuličkami.</a:t>
            </a:r>
          </a:p>
          <a:p>
            <a:pPr marL="0" indent="0">
              <a:buNone/>
            </a:pPr>
            <a:r>
              <a:rPr lang="cs-CZ" sz="1800" dirty="0">
                <a:latin typeface="Arial" pitchFamily="34" charset="0"/>
                <a:cs typeface="Arial" pitchFamily="34" charset="0"/>
              </a:rPr>
              <a:t> </a:t>
            </a:r>
            <a:r>
              <a:rPr lang="cs-CZ" sz="1800" dirty="0" smtClean="0">
                <a:latin typeface="Arial" pitchFamily="34" charset="0"/>
                <a:cs typeface="Arial" pitchFamily="34" charset="0"/>
              </a:rPr>
              <a:t>                                  Diváci </a:t>
            </a:r>
            <a:r>
              <a:rPr lang="cs-CZ" sz="1800" dirty="0" smtClean="0">
                <a:solidFill>
                  <a:srgbClr val="FF0000"/>
                </a:solidFill>
                <a:latin typeface="Arial" pitchFamily="34" charset="0"/>
                <a:cs typeface="Arial" pitchFamily="34" charset="0"/>
              </a:rPr>
              <a:t>sledoval</a:t>
            </a:r>
            <a:r>
              <a:rPr lang="cs-CZ" sz="1800" dirty="0">
                <a:solidFill>
                  <a:srgbClr val="FF0000"/>
                </a:solidFill>
                <a:latin typeface="Arial" pitchFamily="34" charset="0"/>
                <a:cs typeface="Arial" pitchFamily="34" charset="0"/>
              </a:rPr>
              <a:t>i</a:t>
            </a:r>
            <a:r>
              <a:rPr lang="cs-CZ" sz="1800" dirty="0" smtClean="0">
                <a:latin typeface="Arial" pitchFamily="34" charset="0"/>
                <a:cs typeface="Arial" pitchFamily="34" charset="0"/>
              </a:rPr>
              <a:t> představení.</a:t>
            </a:r>
          </a:p>
          <a:p>
            <a:pPr marL="0" indent="0">
              <a:buNone/>
            </a:pPr>
            <a:endParaRPr lang="cs-CZ" sz="1800" dirty="0">
              <a:latin typeface="Arial" pitchFamily="34" charset="0"/>
              <a:cs typeface="Arial" pitchFamily="34" charset="0"/>
            </a:endParaRPr>
          </a:p>
          <a:p>
            <a:pPr marL="0" indent="0">
              <a:buNone/>
            </a:pPr>
            <a:endParaRPr lang="cs-CZ" sz="1800" dirty="0" smtClean="0">
              <a:latin typeface="Arial" pitchFamily="34" charset="0"/>
              <a:cs typeface="Arial" pitchFamily="34" charset="0"/>
            </a:endParaRPr>
          </a:p>
          <a:p>
            <a:r>
              <a:rPr lang="cs-CZ" sz="1800" u="sng" dirty="0" smtClean="0">
                <a:solidFill>
                  <a:srgbClr val="FF0000"/>
                </a:solidFill>
                <a:latin typeface="Arial" pitchFamily="34" charset="0"/>
                <a:cs typeface="Arial" pitchFamily="34" charset="0"/>
              </a:rPr>
              <a:t>Přísudek jmenný se sponou </a:t>
            </a:r>
            <a:r>
              <a:rPr lang="cs-CZ" sz="1800" dirty="0" smtClean="0">
                <a:latin typeface="Arial" pitchFamily="34" charset="0"/>
                <a:cs typeface="Arial" pitchFamily="34" charset="0"/>
              </a:rPr>
              <a:t>je větný člen tvořený pomocným slovesem</a:t>
            </a:r>
            <a:r>
              <a:rPr lang="cs-CZ" sz="1800" dirty="0" smtClean="0">
                <a:solidFill>
                  <a:srgbClr val="FF0000"/>
                </a:solidFill>
                <a:latin typeface="Arial" pitchFamily="34" charset="0"/>
                <a:cs typeface="Arial" pitchFamily="34" charset="0"/>
              </a:rPr>
              <a:t> být </a:t>
            </a:r>
            <a:r>
              <a:rPr lang="cs-CZ" sz="1800" dirty="0" smtClean="0">
                <a:latin typeface="Arial" pitchFamily="34" charset="0"/>
                <a:cs typeface="Arial" pitchFamily="34" charset="0"/>
              </a:rPr>
              <a:t>a </a:t>
            </a:r>
            <a:r>
              <a:rPr lang="cs-CZ" sz="1800" dirty="0" smtClean="0">
                <a:solidFill>
                  <a:srgbClr val="FF0000"/>
                </a:solidFill>
                <a:latin typeface="Arial" pitchFamily="34" charset="0"/>
                <a:cs typeface="Arial" pitchFamily="34" charset="0"/>
              </a:rPr>
              <a:t>podstatným jménem </a:t>
            </a:r>
            <a:r>
              <a:rPr lang="cs-CZ" sz="1800" dirty="0" smtClean="0">
                <a:latin typeface="Arial" pitchFamily="34" charset="0"/>
                <a:cs typeface="Arial" pitchFamily="34" charset="0"/>
              </a:rPr>
              <a:t>nebo</a:t>
            </a:r>
            <a:r>
              <a:rPr lang="cs-CZ" sz="1800" dirty="0" smtClean="0">
                <a:solidFill>
                  <a:srgbClr val="FF0000"/>
                </a:solidFill>
                <a:latin typeface="Arial" pitchFamily="34" charset="0"/>
                <a:cs typeface="Arial" pitchFamily="34" charset="0"/>
              </a:rPr>
              <a:t> přídavným jménem</a:t>
            </a:r>
            <a:r>
              <a:rPr lang="cs-CZ" sz="1800" dirty="0" smtClean="0">
                <a:latin typeface="Arial" pitchFamily="34" charset="0"/>
                <a:cs typeface="Arial" pitchFamily="34" charset="0"/>
              </a:rPr>
              <a:t>.</a:t>
            </a:r>
          </a:p>
          <a:p>
            <a:pPr marL="0" indent="0">
              <a:buNone/>
            </a:pPr>
            <a:r>
              <a:rPr lang="cs-CZ" sz="1800" dirty="0">
                <a:latin typeface="Arial" pitchFamily="34" charset="0"/>
                <a:cs typeface="Arial" pitchFamily="34" charset="0"/>
              </a:rPr>
              <a:t> </a:t>
            </a:r>
            <a:r>
              <a:rPr lang="cs-CZ" sz="1800" dirty="0" smtClean="0">
                <a:latin typeface="Arial" pitchFamily="34" charset="0"/>
                <a:cs typeface="Arial" pitchFamily="34" charset="0"/>
              </a:rPr>
              <a:t>                             </a:t>
            </a:r>
          </a:p>
          <a:p>
            <a:pPr marL="0" indent="0">
              <a:buNone/>
            </a:pPr>
            <a:r>
              <a:rPr lang="cs-CZ" sz="1800" dirty="0">
                <a:latin typeface="Arial" pitchFamily="34" charset="0"/>
                <a:cs typeface="Arial" pitchFamily="34" charset="0"/>
              </a:rPr>
              <a:t> </a:t>
            </a:r>
            <a:r>
              <a:rPr lang="cs-CZ" sz="1800" dirty="0" smtClean="0">
                <a:latin typeface="Arial" pitchFamily="34" charset="0"/>
                <a:cs typeface="Arial" pitchFamily="34" charset="0"/>
              </a:rPr>
              <a:t>                       Petr </a:t>
            </a:r>
            <a:r>
              <a:rPr lang="cs-CZ" sz="1800" dirty="0" smtClean="0">
                <a:solidFill>
                  <a:srgbClr val="FF0000"/>
                </a:solidFill>
                <a:latin typeface="Arial" pitchFamily="34" charset="0"/>
                <a:cs typeface="Arial" pitchFamily="34" charset="0"/>
              </a:rPr>
              <a:t>bude rybářem</a:t>
            </a:r>
            <a:r>
              <a:rPr lang="cs-CZ" sz="1800" dirty="0" smtClean="0">
                <a:latin typeface="Arial" pitchFamily="34" charset="0"/>
                <a:cs typeface="Arial" pitchFamily="34" charset="0"/>
              </a:rPr>
              <a:t>.</a:t>
            </a:r>
          </a:p>
          <a:p>
            <a:pPr marL="0" indent="0">
              <a:buNone/>
            </a:pPr>
            <a:r>
              <a:rPr lang="cs-CZ" sz="1800" dirty="0">
                <a:latin typeface="Arial" pitchFamily="34" charset="0"/>
                <a:cs typeface="Arial" pitchFamily="34" charset="0"/>
              </a:rPr>
              <a:t> </a:t>
            </a:r>
            <a:r>
              <a:rPr lang="cs-CZ" sz="1800" dirty="0" smtClean="0">
                <a:latin typeface="Arial" pitchFamily="34" charset="0"/>
                <a:cs typeface="Arial" pitchFamily="34" charset="0"/>
              </a:rPr>
              <a:t>                                   Alenka </a:t>
            </a:r>
            <a:r>
              <a:rPr lang="cs-CZ" sz="1800" dirty="0" smtClean="0">
                <a:solidFill>
                  <a:srgbClr val="FF0000"/>
                </a:solidFill>
                <a:latin typeface="Arial" pitchFamily="34" charset="0"/>
                <a:cs typeface="Arial" pitchFamily="34" charset="0"/>
              </a:rPr>
              <a:t>je nemocná</a:t>
            </a:r>
            <a:r>
              <a:rPr lang="cs-CZ" sz="1800" dirty="0" smtClean="0">
                <a:latin typeface="Arial" pitchFamily="34" charset="0"/>
                <a:cs typeface="Arial" pitchFamily="34" charset="0"/>
              </a:rPr>
              <a:t>.</a:t>
            </a:r>
          </a:p>
          <a:p>
            <a:pPr marL="0" indent="0">
              <a:buNone/>
            </a:pPr>
            <a:endParaRPr lang="cs-CZ" sz="1800" u="sng" dirty="0" smtClean="0">
              <a:solidFill>
                <a:srgbClr val="FF0000"/>
              </a:solidFill>
              <a:latin typeface="Arial" pitchFamily="34" charset="0"/>
              <a:cs typeface="Arial" pitchFamily="34" charset="0"/>
            </a:endParaRPr>
          </a:p>
          <a:p>
            <a:pPr marL="0" indent="0">
              <a:buNone/>
            </a:pPr>
            <a:endParaRPr lang="cs-CZ" sz="1800" u="sng" dirty="0">
              <a:solidFill>
                <a:srgbClr val="FF0000"/>
              </a:solidFill>
              <a:latin typeface="Arial" pitchFamily="34" charset="0"/>
              <a:cs typeface="Arial" pitchFamily="34" charset="0"/>
            </a:endParaRPr>
          </a:p>
        </p:txBody>
      </p:sp>
      <p:pic>
        <p:nvPicPr>
          <p:cNvPr id="1026" name="Picture 2" descr="C:\Users\pc\AppData\Local\Microsoft\Windows\Temporary Internet Files\Content.IE5\UL5GJQRD\MC900232055[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54160" y="1844824"/>
            <a:ext cx="1612735" cy="1152128"/>
          </a:xfrm>
          <a:prstGeom prst="rect">
            <a:avLst/>
          </a:prstGeom>
          <a:noFill/>
          <a:extLst>
            <a:ext uri="{909E8E84-426E-40DD-AFC4-6F175D3DCCD1}">
              <a14:hiddenFill xmlns:a14="http://schemas.microsoft.com/office/drawing/2010/main" xmlns="">
                <a:solidFill>
                  <a:srgbClr val="FFFFFF"/>
                </a:solidFill>
              </a14:hiddenFill>
            </a:ext>
          </a:extLst>
        </p:spPr>
      </p:pic>
      <p:pic>
        <p:nvPicPr>
          <p:cNvPr id="1027" name="Picture 3" descr="C:\Users\pc\AppData\Local\Microsoft\Windows\Temporary Internet Files\Content.IE5\GP9OE4U0\MC900089034[1].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796136" y="1893450"/>
            <a:ext cx="1264094" cy="1103502"/>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C:\Users\pc\AppData\Local\Microsoft\Windows\Temporary Internet Files\Content.IE5\UL5GJQRD\MC900349099[1].wmf"/>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7544" y="4005064"/>
            <a:ext cx="1192983" cy="1239439"/>
          </a:xfrm>
          <a:prstGeom prst="rect">
            <a:avLst/>
          </a:prstGeom>
          <a:noFill/>
          <a:extLst>
            <a:ext uri="{909E8E84-426E-40DD-AFC4-6F175D3DCCD1}">
              <a14:hiddenFill xmlns:a14="http://schemas.microsoft.com/office/drawing/2010/main" xmlns="">
                <a:solidFill>
                  <a:srgbClr val="FFFFFF"/>
                </a:solidFill>
              </a14:hiddenFill>
            </a:ext>
          </a:extLst>
        </p:spPr>
      </p:pic>
      <p:pic>
        <p:nvPicPr>
          <p:cNvPr id="1029" name="Picture 5" descr="C:\Users\pc\AppData\Local\Microsoft\Windows\Temporary Internet Files\Content.IE5\UL5GJQRD\MC900359033[1].wmf"/>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652119" y="4255990"/>
            <a:ext cx="1435819" cy="130804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225075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additive="base">
                                        <p:cTn id="7" dur="500" fill="hold"/>
                                        <p:tgtEl>
                                          <p:spTgt spid="1026"/>
                                        </p:tgtEl>
                                        <p:attrNameLst>
                                          <p:attrName>ppt_x</p:attrName>
                                        </p:attrNameLst>
                                      </p:cBhvr>
                                      <p:tavLst>
                                        <p:tav tm="0">
                                          <p:val>
                                            <p:strVal val="#ppt_x"/>
                                          </p:val>
                                        </p:tav>
                                        <p:tav tm="100000">
                                          <p:val>
                                            <p:strVal val="#ppt_x"/>
                                          </p:val>
                                        </p:tav>
                                      </p:tavLst>
                                    </p:anim>
                                    <p:anim calcmode="lin" valueType="num">
                                      <p:cBhvr additive="base">
                                        <p:cTn id="8"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7"/>
                                        </p:tgtEl>
                                        <p:attrNameLst>
                                          <p:attrName>style.visibility</p:attrName>
                                        </p:attrNameLst>
                                      </p:cBhvr>
                                      <p:to>
                                        <p:strVal val="visible"/>
                                      </p:to>
                                    </p:set>
                                    <p:anim calcmode="lin" valueType="num">
                                      <p:cBhvr additive="base">
                                        <p:cTn id="13" dur="500" fill="hold"/>
                                        <p:tgtEl>
                                          <p:spTgt spid="1027"/>
                                        </p:tgtEl>
                                        <p:attrNameLst>
                                          <p:attrName>ppt_x</p:attrName>
                                        </p:attrNameLst>
                                      </p:cBhvr>
                                      <p:tavLst>
                                        <p:tav tm="0">
                                          <p:val>
                                            <p:strVal val="#ppt_x"/>
                                          </p:val>
                                        </p:tav>
                                        <p:tav tm="100000">
                                          <p:val>
                                            <p:strVal val="#ppt_x"/>
                                          </p:val>
                                        </p:tav>
                                      </p:tavLst>
                                    </p:anim>
                                    <p:anim calcmode="lin" valueType="num">
                                      <p:cBhvr additive="base">
                                        <p:cTn id="14" dur="500" fill="hold"/>
                                        <p:tgtEl>
                                          <p:spTgt spid="102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8"/>
                                        </p:tgtEl>
                                        <p:attrNameLst>
                                          <p:attrName>style.visibility</p:attrName>
                                        </p:attrNameLst>
                                      </p:cBhvr>
                                      <p:to>
                                        <p:strVal val="visible"/>
                                      </p:to>
                                    </p:set>
                                    <p:anim calcmode="lin" valueType="num">
                                      <p:cBhvr additive="base">
                                        <p:cTn id="19" dur="500" fill="hold"/>
                                        <p:tgtEl>
                                          <p:spTgt spid="1028"/>
                                        </p:tgtEl>
                                        <p:attrNameLst>
                                          <p:attrName>ppt_x</p:attrName>
                                        </p:attrNameLst>
                                      </p:cBhvr>
                                      <p:tavLst>
                                        <p:tav tm="0">
                                          <p:val>
                                            <p:strVal val="#ppt_x"/>
                                          </p:val>
                                        </p:tav>
                                        <p:tav tm="100000">
                                          <p:val>
                                            <p:strVal val="#ppt_x"/>
                                          </p:val>
                                        </p:tav>
                                      </p:tavLst>
                                    </p:anim>
                                    <p:anim calcmode="lin" valueType="num">
                                      <p:cBhvr additive="base">
                                        <p:cTn id="20" dur="500" fill="hold"/>
                                        <p:tgtEl>
                                          <p:spTgt spid="102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29"/>
                                        </p:tgtEl>
                                        <p:attrNameLst>
                                          <p:attrName>style.visibility</p:attrName>
                                        </p:attrNameLst>
                                      </p:cBhvr>
                                      <p:to>
                                        <p:strVal val="visible"/>
                                      </p:to>
                                    </p:set>
                                    <p:anim calcmode="lin" valueType="num">
                                      <p:cBhvr additive="base">
                                        <p:cTn id="25" dur="500" fill="hold"/>
                                        <p:tgtEl>
                                          <p:spTgt spid="1029"/>
                                        </p:tgtEl>
                                        <p:attrNameLst>
                                          <p:attrName>ppt_x</p:attrName>
                                        </p:attrNameLst>
                                      </p:cBhvr>
                                      <p:tavLst>
                                        <p:tav tm="0">
                                          <p:val>
                                            <p:strVal val="#ppt_x"/>
                                          </p:val>
                                        </p:tav>
                                        <p:tav tm="100000">
                                          <p:val>
                                            <p:strVal val="#ppt_x"/>
                                          </p:val>
                                        </p:tav>
                                      </p:tavLst>
                                    </p:anim>
                                    <p:anim calcmode="lin" valueType="num">
                                      <p:cBhvr additive="base">
                                        <p:cTn id="26" dur="500" fill="hold"/>
                                        <p:tgtEl>
                                          <p:spTgt spid="10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algn="l"/>
            <a:r>
              <a:rPr lang="cs-CZ" sz="2400" dirty="0" smtClean="0">
                <a:latin typeface="Arial" pitchFamily="34" charset="0"/>
                <a:cs typeface="Arial" pitchFamily="34" charset="0"/>
              </a:rPr>
              <a:t>Procvičování</a:t>
            </a:r>
            <a:br>
              <a:rPr lang="cs-CZ" sz="2400" dirty="0" smtClean="0">
                <a:latin typeface="Arial" pitchFamily="34" charset="0"/>
                <a:cs typeface="Arial" pitchFamily="34" charset="0"/>
              </a:rPr>
            </a:br>
            <a:r>
              <a:rPr lang="cs-CZ" sz="2400" dirty="0" smtClean="0">
                <a:latin typeface="Arial" pitchFamily="34" charset="0"/>
                <a:cs typeface="Arial" pitchFamily="34" charset="0"/>
              </a:rPr>
              <a:t>Vyhledej ve větách podmět </a:t>
            </a:r>
            <a:r>
              <a:rPr lang="cs-CZ" sz="2400" dirty="0" smtClean="0">
                <a:solidFill>
                  <a:srgbClr val="FF0000"/>
                </a:solidFill>
                <a:latin typeface="Arial" pitchFamily="34" charset="0"/>
                <a:cs typeface="Arial" pitchFamily="34" charset="0"/>
              </a:rPr>
              <a:t>holý</a:t>
            </a:r>
            <a:r>
              <a:rPr lang="cs-CZ" sz="2400" dirty="0" smtClean="0">
                <a:latin typeface="Arial" pitchFamily="34" charset="0"/>
                <a:cs typeface="Arial" pitchFamily="34" charset="0"/>
              </a:rPr>
              <a:t>, </a:t>
            </a:r>
            <a:r>
              <a:rPr lang="cs-CZ" sz="2400" dirty="0" smtClean="0">
                <a:solidFill>
                  <a:srgbClr val="92D050"/>
                </a:solidFill>
                <a:latin typeface="Arial" pitchFamily="34" charset="0"/>
                <a:cs typeface="Arial" pitchFamily="34" charset="0"/>
              </a:rPr>
              <a:t>několikanásobný</a:t>
            </a:r>
            <a:r>
              <a:rPr lang="cs-CZ" sz="2400" dirty="0" smtClean="0">
                <a:latin typeface="Arial" pitchFamily="34" charset="0"/>
                <a:cs typeface="Arial" pitchFamily="34" charset="0"/>
              </a:rPr>
              <a:t>, </a:t>
            </a:r>
            <a:r>
              <a:rPr lang="cs-CZ" sz="2400" dirty="0" smtClean="0">
                <a:solidFill>
                  <a:srgbClr val="FFFF00"/>
                </a:solidFill>
                <a:latin typeface="Arial" pitchFamily="34" charset="0"/>
                <a:cs typeface="Arial" pitchFamily="34" charset="0"/>
              </a:rPr>
              <a:t>rozvitý a </a:t>
            </a:r>
            <a:r>
              <a:rPr lang="cs-CZ" sz="2400" dirty="0" smtClean="0">
                <a:solidFill>
                  <a:srgbClr val="0070C0"/>
                </a:solidFill>
                <a:latin typeface="Arial" pitchFamily="34" charset="0"/>
                <a:cs typeface="Arial" pitchFamily="34" charset="0"/>
              </a:rPr>
              <a:t>nevyjádřený.</a:t>
            </a:r>
            <a:r>
              <a:rPr lang="cs-CZ" sz="2400" dirty="0" smtClean="0">
                <a:latin typeface="Arial" pitchFamily="34" charset="0"/>
                <a:cs typeface="Arial" pitchFamily="34" charset="0"/>
              </a:rPr>
              <a:t/>
            </a:r>
            <a:br>
              <a:rPr lang="cs-CZ" sz="2400" dirty="0" smtClean="0">
                <a:latin typeface="Arial" pitchFamily="34" charset="0"/>
                <a:cs typeface="Arial" pitchFamily="34" charset="0"/>
              </a:rPr>
            </a:br>
            <a:r>
              <a:rPr lang="cs-CZ" sz="2400" dirty="0" smtClean="0">
                <a:latin typeface="Arial" pitchFamily="34" charset="0"/>
                <a:cs typeface="Arial" pitchFamily="34" charset="0"/>
              </a:rPr>
              <a:t>Označ je barevně.</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395536" y="2091558"/>
            <a:ext cx="8229600" cy="4289769"/>
          </a:xfrm>
        </p:spPr>
        <p:txBody>
          <a:bodyPr>
            <a:normAutofit/>
          </a:bodyPr>
          <a:lstStyle/>
          <a:p>
            <a:pPr marL="0" indent="0">
              <a:buNone/>
            </a:pPr>
            <a:r>
              <a:rPr lang="cs-CZ" sz="1800" dirty="0" smtClean="0">
                <a:latin typeface="Arial" pitchFamily="34" charset="0"/>
                <a:cs typeface="Arial" pitchFamily="34" charset="0"/>
              </a:rPr>
              <a:t>Tomy a Veronika chodili samozřejmě do školy. Každý den vyrazili ráno z domu ruku v ruce. Maminka a Vilík je pozorovali z okna domu. Starší a větší Tomy pořád spěchal a mladší a menší Nika za ním poskakovala. Jednou se trochu opozdili. Na chodníku před nimi se právě vyhřívala malá, strakatá kočka. Když je uviděla, přimhouřila oči a zpozorněla. Veronika se k ní rozběhla. To však neměla dělat. Naježená </a:t>
            </a:r>
            <a:r>
              <a:rPr lang="cs-CZ" sz="1800" dirty="0">
                <a:latin typeface="Arial" pitchFamily="34" charset="0"/>
                <a:cs typeface="Arial" pitchFamily="34" charset="0"/>
              </a:rPr>
              <a:t>k</a:t>
            </a:r>
            <a:r>
              <a:rPr lang="cs-CZ" sz="1800" dirty="0" smtClean="0">
                <a:latin typeface="Arial" pitchFamily="34" charset="0"/>
                <a:cs typeface="Arial" pitchFamily="34" charset="0"/>
              </a:rPr>
              <a:t>očka  zaprskala. Kdyby Tomy pohotově nepřiskočil a rozzlobenou kočku nevyplašil, asi by to špatně dopadlo. Veronika se </a:t>
            </a:r>
            <a:r>
              <a:rPr lang="cs-CZ" sz="1800" dirty="0">
                <a:latin typeface="Arial" pitchFamily="34" charset="0"/>
                <a:cs typeface="Arial" pitchFamily="34" charset="0"/>
              </a:rPr>
              <a:t>polekala a dala se do </a:t>
            </a:r>
            <a:r>
              <a:rPr lang="cs-CZ" sz="1800" dirty="0" smtClean="0">
                <a:latin typeface="Arial" pitchFamily="34" charset="0"/>
                <a:cs typeface="Arial" pitchFamily="34" charset="0"/>
              </a:rPr>
              <a:t>pláče. Nehrozí ji nebezpečí ani úraz.</a:t>
            </a:r>
            <a:endParaRPr lang="cs-CZ" sz="1800" dirty="0">
              <a:latin typeface="Arial" pitchFamily="34" charset="0"/>
              <a:cs typeface="Arial" pitchFamily="34" charset="0"/>
            </a:endParaRPr>
          </a:p>
          <a:p>
            <a:pPr marL="0" indent="0">
              <a:buNone/>
            </a:pPr>
            <a:endParaRPr lang="cs-CZ" sz="1800" dirty="0">
              <a:latin typeface="Arial" pitchFamily="34" charset="0"/>
              <a:cs typeface="Arial" pitchFamily="34" charset="0"/>
            </a:endParaRPr>
          </a:p>
        </p:txBody>
      </p:sp>
      <p:pic>
        <p:nvPicPr>
          <p:cNvPr id="2050" name="Picture 2" descr="C:\Users\pc\AppData\Local\Microsoft\Windows\Temporary Internet Files\Content.IE5\X3RRE5FT\MC900398659[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976190" y="4725144"/>
            <a:ext cx="1866290" cy="155813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239430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043608" y="1582341"/>
            <a:ext cx="5814392" cy="3970318"/>
          </a:xfrm>
          <a:prstGeom prst="rect">
            <a:avLst/>
          </a:prstGeom>
        </p:spPr>
        <p:txBody>
          <a:bodyPr wrap="square">
            <a:spAutoFit/>
          </a:bodyPr>
          <a:lstStyle/>
          <a:p>
            <a:endParaRPr lang="cs-CZ" dirty="0" smtClean="0">
              <a:solidFill>
                <a:srgbClr val="92D050"/>
              </a:solidFill>
            </a:endParaRPr>
          </a:p>
          <a:p>
            <a:endParaRPr lang="cs-CZ" dirty="0">
              <a:solidFill>
                <a:srgbClr val="92D050"/>
              </a:solidFill>
            </a:endParaRPr>
          </a:p>
          <a:p>
            <a:r>
              <a:rPr lang="cs-CZ" dirty="0" smtClean="0">
                <a:solidFill>
                  <a:srgbClr val="92D050"/>
                </a:solidFill>
              </a:rPr>
              <a:t>Tomy </a:t>
            </a:r>
            <a:r>
              <a:rPr lang="cs-CZ" dirty="0">
                <a:solidFill>
                  <a:srgbClr val="92D050"/>
                </a:solidFill>
              </a:rPr>
              <a:t>a Veronika </a:t>
            </a:r>
            <a:r>
              <a:rPr lang="cs-CZ" dirty="0"/>
              <a:t>chodili samozřejmě do školy. Každý den vyrazili ráno z domu ruku v ruce. </a:t>
            </a:r>
            <a:r>
              <a:rPr lang="cs-CZ" dirty="0">
                <a:solidFill>
                  <a:srgbClr val="92D050"/>
                </a:solidFill>
              </a:rPr>
              <a:t>Maminka a Vilík </a:t>
            </a:r>
            <a:r>
              <a:rPr lang="cs-CZ" dirty="0"/>
              <a:t>je pozorovali z okna domu. </a:t>
            </a:r>
            <a:r>
              <a:rPr lang="cs-CZ" dirty="0">
                <a:solidFill>
                  <a:srgbClr val="FFFF00"/>
                </a:solidFill>
              </a:rPr>
              <a:t>Starší a větší Tomy </a:t>
            </a:r>
            <a:r>
              <a:rPr lang="cs-CZ" dirty="0"/>
              <a:t>pořád spěchal a </a:t>
            </a:r>
            <a:r>
              <a:rPr lang="cs-CZ" dirty="0">
                <a:solidFill>
                  <a:srgbClr val="FFFF00"/>
                </a:solidFill>
              </a:rPr>
              <a:t>mladší a menší Nika </a:t>
            </a:r>
            <a:r>
              <a:rPr lang="cs-CZ" dirty="0"/>
              <a:t>za ním poskakovala. Jednou se trochu opozdili. Na chodníku před nimi se právě vyhřívala </a:t>
            </a:r>
            <a:r>
              <a:rPr lang="cs-CZ" dirty="0">
                <a:solidFill>
                  <a:srgbClr val="FFFF00"/>
                </a:solidFill>
              </a:rPr>
              <a:t>malá,</a:t>
            </a:r>
            <a:r>
              <a:rPr lang="cs-CZ" dirty="0"/>
              <a:t> </a:t>
            </a:r>
            <a:r>
              <a:rPr lang="cs-CZ" dirty="0">
                <a:solidFill>
                  <a:srgbClr val="FFFF00"/>
                </a:solidFill>
              </a:rPr>
              <a:t>strakatá kočka</a:t>
            </a:r>
            <a:r>
              <a:rPr lang="cs-CZ" dirty="0"/>
              <a:t>. Když je uviděla, přimhouřila oči a zpozorněla. Veronika se k ní rozběhla. To však neměla dělat. </a:t>
            </a:r>
            <a:r>
              <a:rPr lang="cs-CZ" dirty="0">
                <a:solidFill>
                  <a:srgbClr val="FFFF00"/>
                </a:solidFill>
              </a:rPr>
              <a:t>Naježená kočka </a:t>
            </a:r>
            <a:r>
              <a:rPr lang="cs-CZ" dirty="0"/>
              <a:t> </a:t>
            </a:r>
            <a:r>
              <a:rPr lang="cs-CZ" dirty="0" smtClean="0"/>
              <a:t>zaprskala. </a:t>
            </a:r>
            <a:r>
              <a:rPr lang="cs-CZ" dirty="0"/>
              <a:t>Kdyby </a:t>
            </a:r>
            <a:r>
              <a:rPr lang="cs-CZ" dirty="0">
                <a:solidFill>
                  <a:srgbClr val="FF0000"/>
                </a:solidFill>
              </a:rPr>
              <a:t>Tomy </a:t>
            </a:r>
            <a:r>
              <a:rPr lang="cs-CZ" dirty="0"/>
              <a:t>pohotově nepřiskočil a rozzlobenou kočku nevyplašil, asi by to špatně </a:t>
            </a:r>
            <a:r>
              <a:rPr lang="cs-CZ" dirty="0" smtClean="0"/>
              <a:t>dopadlo.</a:t>
            </a:r>
            <a:r>
              <a:rPr lang="cs-CZ" dirty="0" smtClean="0">
                <a:solidFill>
                  <a:srgbClr val="FF0000"/>
                </a:solidFill>
              </a:rPr>
              <a:t> Veronika </a:t>
            </a:r>
            <a:r>
              <a:rPr lang="cs-CZ" dirty="0" smtClean="0"/>
              <a:t>se polekala a dala se do pláče. </a:t>
            </a:r>
            <a:r>
              <a:rPr lang="cs-CZ" dirty="0">
                <a:latin typeface="Arial" pitchFamily="34" charset="0"/>
                <a:cs typeface="Arial" pitchFamily="34" charset="0"/>
              </a:rPr>
              <a:t>Nehrozí ji </a:t>
            </a:r>
            <a:r>
              <a:rPr lang="cs-CZ" dirty="0">
                <a:solidFill>
                  <a:srgbClr val="92D050"/>
                </a:solidFill>
                <a:latin typeface="Arial" pitchFamily="34" charset="0"/>
                <a:cs typeface="Arial" pitchFamily="34" charset="0"/>
              </a:rPr>
              <a:t>nebezpečí ani úraz</a:t>
            </a:r>
            <a:r>
              <a:rPr lang="cs-CZ" dirty="0">
                <a:latin typeface="Arial" pitchFamily="34" charset="0"/>
                <a:cs typeface="Arial" pitchFamily="34" charset="0"/>
              </a:rPr>
              <a:t>.</a:t>
            </a:r>
          </a:p>
          <a:p>
            <a:endParaRPr lang="cs-CZ" dirty="0"/>
          </a:p>
        </p:txBody>
      </p:sp>
    </p:spTree>
    <p:extLst>
      <p:ext uri="{BB962C8B-B14F-4D97-AF65-F5344CB8AC3E}">
        <p14:creationId xmlns:p14="http://schemas.microsoft.com/office/powerpoint/2010/main" xmlns="" val="9056686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400" dirty="0" smtClean="0">
                <a:latin typeface="Arial" pitchFamily="34" charset="0"/>
                <a:cs typeface="Arial" pitchFamily="34" charset="0"/>
              </a:rPr>
              <a:t>Doplňte chybějící slova, ptejte se otázkami: </a:t>
            </a:r>
            <a:r>
              <a:rPr lang="cs-CZ" sz="2400" i="1" dirty="0" smtClean="0">
                <a:latin typeface="Arial" pitchFamily="34" charset="0"/>
                <a:cs typeface="Arial" pitchFamily="34" charset="0"/>
              </a:rPr>
              <a:t>Jaké auto?, </a:t>
            </a:r>
            <a:r>
              <a:rPr lang="cs-CZ" sz="2400" dirty="0" smtClean="0">
                <a:latin typeface="Arial" pitchFamily="34" charset="0"/>
                <a:cs typeface="Arial" pitchFamily="34" charset="0"/>
              </a:rPr>
              <a:t>Kteří chlapci? ….</a:t>
            </a:r>
            <a:endParaRPr lang="cs-CZ" sz="2400" dirty="0">
              <a:latin typeface="Arial" pitchFamily="34" charset="0"/>
              <a:cs typeface="Arial" pitchFamily="34" charset="0"/>
            </a:endParaRPr>
          </a:p>
        </p:txBody>
      </p:sp>
      <p:sp>
        <p:nvSpPr>
          <p:cNvPr id="3" name="Zástupný symbol pro obsah 2"/>
          <p:cNvSpPr>
            <a:spLocks noGrp="1"/>
          </p:cNvSpPr>
          <p:nvPr>
            <p:ph idx="1"/>
          </p:nvPr>
        </p:nvSpPr>
        <p:spPr>
          <a:xfrm>
            <a:off x="457200" y="1600201"/>
            <a:ext cx="8229600" cy="4277072"/>
          </a:xfrm>
        </p:spPr>
        <p:txBody>
          <a:bodyPr>
            <a:normAutofit/>
          </a:bodyPr>
          <a:lstStyle/>
          <a:p>
            <a:pPr>
              <a:lnSpc>
                <a:spcPct val="150000"/>
              </a:lnSpc>
            </a:pPr>
            <a:r>
              <a:rPr lang="cs-CZ" sz="1800" dirty="0" smtClean="0">
                <a:latin typeface="Arial" pitchFamily="34" charset="0"/>
                <a:cs typeface="Arial" pitchFamily="34" charset="0"/>
              </a:rPr>
              <a:t>Před našim domem zastavilo _____________________ auto.</a:t>
            </a:r>
          </a:p>
          <a:p>
            <a:pPr>
              <a:lnSpc>
                <a:spcPct val="150000"/>
              </a:lnSpc>
            </a:pPr>
            <a:r>
              <a:rPr lang="cs-CZ" sz="1800" dirty="0" smtClean="0">
                <a:latin typeface="Arial" pitchFamily="34" charset="0"/>
                <a:cs typeface="Arial" pitchFamily="34" charset="0"/>
              </a:rPr>
              <a:t>_____________chlapci budou hrát basketbal.</a:t>
            </a:r>
          </a:p>
          <a:p>
            <a:pPr>
              <a:lnSpc>
                <a:spcPct val="150000"/>
              </a:lnSpc>
            </a:pPr>
            <a:r>
              <a:rPr lang="cs-CZ" sz="1800" dirty="0" smtClean="0">
                <a:latin typeface="Arial" pitchFamily="34" charset="0"/>
                <a:cs typeface="Arial" pitchFamily="34" charset="0"/>
              </a:rPr>
              <a:t>V nedalekém lese jsem pozoroval ___________ srny.</a:t>
            </a:r>
          </a:p>
          <a:p>
            <a:pPr>
              <a:lnSpc>
                <a:spcPct val="150000"/>
              </a:lnSpc>
            </a:pPr>
            <a:r>
              <a:rPr lang="cs-CZ" sz="1800" dirty="0" smtClean="0">
                <a:latin typeface="Arial" pitchFamily="34" charset="0"/>
                <a:cs typeface="Arial" pitchFamily="34" charset="0"/>
              </a:rPr>
              <a:t>To je __________________maminka.</a:t>
            </a:r>
          </a:p>
          <a:p>
            <a:pPr>
              <a:lnSpc>
                <a:spcPct val="150000"/>
              </a:lnSpc>
            </a:pPr>
            <a:r>
              <a:rPr lang="cs-CZ" sz="1800" dirty="0" smtClean="0">
                <a:latin typeface="Arial" pitchFamily="34" charset="0"/>
                <a:cs typeface="Arial" pitchFamily="34" charset="0"/>
              </a:rPr>
              <a:t>_______________jahody se rozsypaly.</a:t>
            </a:r>
          </a:p>
          <a:p>
            <a:pPr>
              <a:lnSpc>
                <a:spcPct val="150000"/>
              </a:lnSpc>
            </a:pPr>
            <a:r>
              <a:rPr lang="cs-CZ" sz="1800" dirty="0" smtClean="0">
                <a:latin typeface="Arial" pitchFamily="34" charset="0"/>
                <a:cs typeface="Arial" pitchFamily="34" charset="0"/>
              </a:rPr>
              <a:t>___________________sběrači si odpočinuli až v cíli.</a:t>
            </a:r>
          </a:p>
          <a:p>
            <a:pPr>
              <a:lnSpc>
                <a:spcPct val="150000"/>
              </a:lnSpc>
            </a:pPr>
            <a:r>
              <a:rPr lang="cs-CZ" sz="1800" dirty="0" smtClean="0">
                <a:latin typeface="Arial" pitchFamily="34" charset="0"/>
                <a:cs typeface="Arial" pitchFamily="34" charset="0"/>
              </a:rPr>
              <a:t>____________Isabella seskočila z koně.</a:t>
            </a:r>
          </a:p>
          <a:p>
            <a:pPr>
              <a:lnSpc>
                <a:spcPct val="150000"/>
              </a:lnSpc>
            </a:pPr>
            <a:r>
              <a:rPr lang="cs-CZ" sz="1800" dirty="0" smtClean="0">
                <a:latin typeface="Arial" pitchFamily="34" charset="0"/>
                <a:cs typeface="Arial" pitchFamily="34" charset="0"/>
              </a:rPr>
              <a:t>_______________fialky rozkvétají brzy na jaře.</a:t>
            </a:r>
          </a:p>
          <a:p>
            <a:pPr>
              <a:lnSpc>
                <a:spcPct val="150000"/>
              </a:lnSpc>
            </a:pPr>
            <a:r>
              <a:rPr lang="cs-CZ" sz="1800" dirty="0" smtClean="0">
                <a:latin typeface="Arial" pitchFamily="34" charset="0"/>
                <a:cs typeface="Arial" pitchFamily="34" charset="0"/>
              </a:rPr>
              <a:t>______________Děti z naší třídy připravily pro</a:t>
            </a:r>
            <a:r>
              <a:rPr lang="cs-CZ" sz="1800" dirty="0">
                <a:latin typeface="Arial" pitchFamily="34" charset="0"/>
                <a:cs typeface="Arial" pitchFamily="34" charset="0"/>
              </a:rPr>
              <a:t> </a:t>
            </a:r>
            <a:r>
              <a:rPr lang="cs-CZ" sz="1800" dirty="0" smtClean="0">
                <a:latin typeface="Arial" pitchFamily="34" charset="0"/>
                <a:cs typeface="Arial" pitchFamily="34" charset="0"/>
              </a:rPr>
              <a:t>kamarády překvapení.</a:t>
            </a:r>
          </a:p>
          <a:p>
            <a:pPr>
              <a:lnSpc>
                <a:spcPct val="150000"/>
              </a:lnSpc>
            </a:pPr>
            <a:endParaRPr lang="cs-CZ" sz="1800" dirty="0" smtClean="0">
              <a:latin typeface="Arial" pitchFamily="34" charset="0"/>
              <a:cs typeface="Arial" pitchFamily="34" charset="0"/>
            </a:endParaRPr>
          </a:p>
          <a:p>
            <a:pPr marL="0" indent="0">
              <a:lnSpc>
                <a:spcPct val="150000"/>
              </a:lnSpc>
              <a:buNone/>
            </a:pPr>
            <a:endParaRPr lang="cs-CZ" sz="1800" dirty="0">
              <a:latin typeface="Arial" pitchFamily="34" charset="0"/>
              <a:cs typeface="Arial" pitchFamily="34" charset="0"/>
            </a:endParaRPr>
          </a:p>
        </p:txBody>
      </p:sp>
      <p:sp>
        <p:nvSpPr>
          <p:cNvPr id="4" name="Obdélník 3"/>
          <p:cNvSpPr/>
          <p:nvPr/>
        </p:nvSpPr>
        <p:spPr>
          <a:xfrm>
            <a:off x="4067944" y="1556792"/>
            <a:ext cx="2448272" cy="360040"/>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Velké, červené </a:t>
            </a:r>
            <a:endParaRPr lang="cs-CZ" dirty="0"/>
          </a:p>
        </p:txBody>
      </p:sp>
      <p:sp>
        <p:nvSpPr>
          <p:cNvPr id="6" name="Obdélník 5"/>
          <p:cNvSpPr/>
          <p:nvPr/>
        </p:nvSpPr>
        <p:spPr>
          <a:xfrm>
            <a:off x="899592" y="2098932"/>
            <a:ext cx="1512168" cy="288032"/>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Nejvyšší</a:t>
            </a:r>
            <a:endParaRPr lang="cs-CZ" dirty="0"/>
          </a:p>
        </p:txBody>
      </p:sp>
      <p:sp>
        <p:nvSpPr>
          <p:cNvPr id="8" name="Obdélník 7"/>
          <p:cNvSpPr/>
          <p:nvPr/>
        </p:nvSpPr>
        <p:spPr>
          <a:xfrm>
            <a:off x="1594217" y="3140968"/>
            <a:ext cx="1944216" cy="288032"/>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m</a:t>
            </a:r>
            <a:r>
              <a:rPr lang="cs-CZ" dirty="0" smtClean="0"/>
              <a:t>oje, hodná</a:t>
            </a:r>
            <a:endParaRPr lang="cs-CZ" dirty="0"/>
          </a:p>
        </p:txBody>
      </p:sp>
      <p:sp>
        <p:nvSpPr>
          <p:cNvPr id="9" name="Obdélník 8"/>
          <p:cNvSpPr/>
          <p:nvPr/>
        </p:nvSpPr>
        <p:spPr>
          <a:xfrm>
            <a:off x="879046" y="3429000"/>
            <a:ext cx="1692188" cy="360040"/>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t>S</a:t>
            </a:r>
            <a:r>
              <a:rPr lang="cs-CZ" dirty="0" smtClean="0"/>
              <a:t>ladké</a:t>
            </a:r>
            <a:endParaRPr lang="cs-CZ" dirty="0"/>
          </a:p>
        </p:txBody>
      </p:sp>
      <p:sp>
        <p:nvSpPr>
          <p:cNvPr id="10" name="Obdélník 9"/>
          <p:cNvSpPr/>
          <p:nvPr/>
        </p:nvSpPr>
        <p:spPr>
          <a:xfrm>
            <a:off x="1187624" y="3933056"/>
            <a:ext cx="1800200" cy="36004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Všichni</a:t>
            </a:r>
            <a:r>
              <a:rPr lang="cs-CZ" dirty="0" smtClean="0"/>
              <a:t>, rychlí </a:t>
            </a:r>
            <a:endParaRPr lang="cs-CZ" dirty="0"/>
          </a:p>
        </p:txBody>
      </p:sp>
      <p:sp>
        <p:nvSpPr>
          <p:cNvPr id="13" name="Obdélník 12"/>
          <p:cNvSpPr/>
          <p:nvPr/>
        </p:nvSpPr>
        <p:spPr>
          <a:xfrm>
            <a:off x="1023062" y="4797152"/>
            <a:ext cx="1404156" cy="360040"/>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Voňavé </a:t>
            </a:r>
            <a:endParaRPr lang="cs-CZ" dirty="0"/>
          </a:p>
        </p:txBody>
      </p:sp>
      <p:sp>
        <p:nvSpPr>
          <p:cNvPr id="5" name="Obdélník 4"/>
          <p:cNvSpPr/>
          <p:nvPr/>
        </p:nvSpPr>
        <p:spPr>
          <a:xfrm>
            <a:off x="4427984" y="2513468"/>
            <a:ext cx="1368152"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mladé</a:t>
            </a:r>
            <a:endParaRPr lang="cs-CZ" dirty="0"/>
          </a:p>
        </p:txBody>
      </p:sp>
      <p:sp>
        <p:nvSpPr>
          <p:cNvPr id="15" name="Obdélník 14"/>
          <p:cNvSpPr/>
          <p:nvPr/>
        </p:nvSpPr>
        <p:spPr>
          <a:xfrm>
            <a:off x="859329" y="4460897"/>
            <a:ext cx="1558427" cy="336255"/>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Rychlá a hbitá</a:t>
            </a:r>
            <a:endParaRPr lang="cs-CZ" dirty="0"/>
          </a:p>
        </p:txBody>
      </p:sp>
      <p:sp>
        <p:nvSpPr>
          <p:cNvPr id="16" name="Zaoblený obdélník 15"/>
          <p:cNvSpPr/>
          <p:nvPr/>
        </p:nvSpPr>
        <p:spPr>
          <a:xfrm>
            <a:off x="874137" y="5301208"/>
            <a:ext cx="1692188" cy="432048"/>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Hodné, milé</a:t>
            </a:r>
            <a:endParaRPr lang="cs-CZ" dirty="0"/>
          </a:p>
        </p:txBody>
      </p:sp>
    </p:spTree>
    <p:extLst>
      <p:ext uri="{BB962C8B-B14F-4D97-AF65-F5344CB8AC3E}">
        <p14:creationId xmlns:p14="http://schemas.microsoft.com/office/powerpoint/2010/main" xmlns="" val="599488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1000"/>
                                        <p:tgtEl>
                                          <p:spTgt spid="8"/>
                                        </p:tgtEl>
                                      </p:cBhvr>
                                    </p:animEffect>
                                    <p:anim calcmode="lin" valueType="num">
                                      <p:cBhvr>
                                        <p:cTn id="29" dur="1000" fill="hold"/>
                                        <p:tgtEl>
                                          <p:spTgt spid="8"/>
                                        </p:tgtEl>
                                        <p:attrNameLst>
                                          <p:attrName>ppt_x</p:attrName>
                                        </p:attrNameLst>
                                      </p:cBhvr>
                                      <p:tavLst>
                                        <p:tav tm="0">
                                          <p:val>
                                            <p:strVal val="#ppt_x"/>
                                          </p:val>
                                        </p:tav>
                                        <p:tav tm="100000">
                                          <p:val>
                                            <p:strVal val="#ppt_x"/>
                                          </p:val>
                                        </p:tav>
                                      </p:tavLst>
                                    </p:anim>
                                    <p:anim calcmode="lin" valueType="num">
                                      <p:cBhvr>
                                        <p:cTn id="3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1000"/>
                                        <p:tgtEl>
                                          <p:spTgt spid="9"/>
                                        </p:tgtEl>
                                      </p:cBhvr>
                                    </p:animEffect>
                                    <p:anim calcmode="lin" valueType="num">
                                      <p:cBhvr>
                                        <p:cTn id="36" dur="1000" fill="hold"/>
                                        <p:tgtEl>
                                          <p:spTgt spid="9"/>
                                        </p:tgtEl>
                                        <p:attrNameLst>
                                          <p:attrName>ppt_x</p:attrName>
                                        </p:attrNameLst>
                                      </p:cBhvr>
                                      <p:tavLst>
                                        <p:tav tm="0">
                                          <p:val>
                                            <p:strVal val="#ppt_x"/>
                                          </p:val>
                                        </p:tav>
                                        <p:tav tm="100000">
                                          <p:val>
                                            <p:strVal val="#ppt_x"/>
                                          </p:val>
                                        </p:tav>
                                      </p:tavLst>
                                    </p:anim>
                                    <p:anim calcmode="lin" valueType="num">
                                      <p:cBhvr>
                                        <p:cTn id="3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1000"/>
                                        <p:tgtEl>
                                          <p:spTgt spid="10"/>
                                        </p:tgtEl>
                                      </p:cBhvr>
                                    </p:animEffect>
                                    <p:anim calcmode="lin" valueType="num">
                                      <p:cBhvr>
                                        <p:cTn id="43" dur="1000" fill="hold"/>
                                        <p:tgtEl>
                                          <p:spTgt spid="10"/>
                                        </p:tgtEl>
                                        <p:attrNameLst>
                                          <p:attrName>ppt_x</p:attrName>
                                        </p:attrNameLst>
                                      </p:cBhvr>
                                      <p:tavLst>
                                        <p:tav tm="0">
                                          <p:val>
                                            <p:strVal val="#ppt_x"/>
                                          </p:val>
                                        </p:tav>
                                        <p:tav tm="100000">
                                          <p:val>
                                            <p:strVal val="#ppt_x"/>
                                          </p:val>
                                        </p:tav>
                                      </p:tavLst>
                                    </p:anim>
                                    <p:anim calcmode="lin" valueType="num">
                                      <p:cBhvr>
                                        <p:cTn id="4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Effect transition="in" filter="fade">
                                      <p:cBhvr>
                                        <p:cTn id="49" dur="1000"/>
                                        <p:tgtEl>
                                          <p:spTgt spid="15"/>
                                        </p:tgtEl>
                                      </p:cBhvr>
                                    </p:animEffect>
                                    <p:anim calcmode="lin" valueType="num">
                                      <p:cBhvr>
                                        <p:cTn id="50" dur="1000" fill="hold"/>
                                        <p:tgtEl>
                                          <p:spTgt spid="15"/>
                                        </p:tgtEl>
                                        <p:attrNameLst>
                                          <p:attrName>ppt_x</p:attrName>
                                        </p:attrNameLst>
                                      </p:cBhvr>
                                      <p:tavLst>
                                        <p:tav tm="0">
                                          <p:val>
                                            <p:strVal val="#ppt_x"/>
                                          </p:val>
                                        </p:tav>
                                        <p:tav tm="100000">
                                          <p:val>
                                            <p:strVal val="#ppt_x"/>
                                          </p:val>
                                        </p:tav>
                                      </p:tavLst>
                                    </p:anim>
                                    <p:anim calcmode="lin" valueType="num">
                                      <p:cBhvr>
                                        <p:cTn id="5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13"/>
                                        </p:tgtEl>
                                        <p:attrNameLst>
                                          <p:attrName>style.visibility</p:attrName>
                                        </p:attrNameLst>
                                      </p:cBhvr>
                                      <p:to>
                                        <p:strVal val="visible"/>
                                      </p:to>
                                    </p:set>
                                    <p:animEffect transition="in" filter="fade">
                                      <p:cBhvr>
                                        <p:cTn id="56" dur="1000"/>
                                        <p:tgtEl>
                                          <p:spTgt spid="13"/>
                                        </p:tgtEl>
                                      </p:cBhvr>
                                    </p:animEffect>
                                    <p:anim calcmode="lin" valueType="num">
                                      <p:cBhvr>
                                        <p:cTn id="57" dur="1000" fill="hold"/>
                                        <p:tgtEl>
                                          <p:spTgt spid="13"/>
                                        </p:tgtEl>
                                        <p:attrNameLst>
                                          <p:attrName>ppt_x</p:attrName>
                                        </p:attrNameLst>
                                      </p:cBhvr>
                                      <p:tavLst>
                                        <p:tav tm="0">
                                          <p:val>
                                            <p:strVal val="#ppt_x"/>
                                          </p:val>
                                        </p:tav>
                                        <p:tav tm="100000">
                                          <p:val>
                                            <p:strVal val="#ppt_x"/>
                                          </p:val>
                                        </p:tav>
                                      </p:tavLst>
                                    </p:anim>
                                    <p:anim calcmode="lin" valueType="num">
                                      <p:cBhvr>
                                        <p:cTn id="5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16"/>
                                        </p:tgtEl>
                                        <p:attrNameLst>
                                          <p:attrName>style.visibility</p:attrName>
                                        </p:attrNameLst>
                                      </p:cBhvr>
                                      <p:to>
                                        <p:strVal val="visible"/>
                                      </p:to>
                                    </p:set>
                                    <p:animEffect transition="in" filter="fade">
                                      <p:cBhvr>
                                        <p:cTn id="63" dur="1000"/>
                                        <p:tgtEl>
                                          <p:spTgt spid="16"/>
                                        </p:tgtEl>
                                      </p:cBhvr>
                                    </p:animEffect>
                                    <p:anim calcmode="lin" valueType="num">
                                      <p:cBhvr>
                                        <p:cTn id="64" dur="1000" fill="hold"/>
                                        <p:tgtEl>
                                          <p:spTgt spid="16"/>
                                        </p:tgtEl>
                                        <p:attrNameLst>
                                          <p:attrName>ppt_x</p:attrName>
                                        </p:attrNameLst>
                                      </p:cBhvr>
                                      <p:tavLst>
                                        <p:tav tm="0">
                                          <p:val>
                                            <p:strVal val="#ppt_x"/>
                                          </p:val>
                                        </p:tav>
                                        <p:tav tm="100000">
                                          <p:val>
                                            <p:strVal val="#ppt_x"/>
                                          </p:val>
                                        </p:tav>
                                      </p:tavLst>
                                    </p:anim>
                                    <p:anim calcmode="lin" valueType="num">
                                      <p:cBhvr>
                                        <p:cTn id="65"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P spid="9" grpId="0" animBg="1"/>
      <p:bldP spid="10" grpId="0" animBg="1"/>
      <p:bldP spid="13" grpId="0" animBg="1"/>
      <p:bldP spid="5" grpId="0" animBg="1"/>
      <p:bldP spid="15" grpId="0" animBg="1"/>
      <p:bldP spid="1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274638"/>
            <a:ext cx="8229600" cy="1930226"/>
          </a:xfrm>
        </p:spPr>
        <p:txBody>
          <a:bodyPr>
            <a:normAutofit/>
          </a:bodyPr>
          <a:lstStyle/>
          <a:p>
            <a:pPr algn="l"/>
            <a:r>
              <a:rPr lang="cs-CZ" sz="1800" dirty="0" smtClean="0"/>
              <a:t>Roztřiďte přísudky do dvou skupin</a:t>
            </a:r>
            <a:br>
              <a:rPr lang="cs-CZ" sz="1800" dirty="0" smtClean="0"/>
            </a:br>
            <a:r>
              <a:rPr lang="cs-CZ" sz="1800" dirty="0" smtClean="0">
                <a:solidFill>
                  <a:srgbClr val="C00000"/>
                </a:solidFill>
              </a:rPr>
              <a:t>postavili si, je zdráv, byl špinavý, ušpinil se, jsou nemocní, hrál bych si, budou si hrát, učí se, bude letcem, byly rozkvetlé, běžela, objevil se, </a:t>
            </a:r>
            <a:r>
              <a:rPr lang="cs-CZ" sz="1800" dirty="0">
                <a:solidFill>
                  <a:srgbClr val="C00000"/>
                </a:solidFill>
              </a:rPr>
              <a:t>j</a:t>
            </a:r>
            <a:r>
              <a:rPr lang="cs-CZ" sz="1800" dirty="0" smtClean="0">
                <a:solidFill>
                  <a:srgbClr val="C00000"/>
                </a:solidFill>
              </a:rPr>
              <a:t>e krásná, bude učitelem, utíká, skočili by, projeli bychom se, jsou urození.</a:t>
            </a:r>
            <a:endParaRPr lang="cs-CZ" sz="1800" dirty="0"/>
          </a:p>
        </p:txBody>
      </p:sp>
      <p:sp>
        <p:nvSpPr>
          <p:cNvPr id="5" name="Zástupný symbol pro obsah 4"/>
          <p:cNvSpPr>
            <a:spLocks noGrp="1"/>
          </p:cNvSpPr>
          <p:nvPr>
            <p:ph sz="half" idx="1"/>
          </p:nvPr>
        </p:nvSpPr>
        <p:spPr>
          <a:xfrm>
            <a:off x="323528" y="2060848"/>
            <a:ext cx="3672408" cy="4065315"/>
          </a:xfrm>
        </p:spPr>
        <p:txBody>
          <a:bodyPr/>
          <a:lstStyle/>
          <a:p>
            <a:r>
              <a:rPr lang="cs-CZ" dirty="0" smtClean="0"/>
              <a:t>Přísudek slovesný</a:t>
            </a:r>
          </a:p>
          <a:p>
            <a:pPr marL="0" indent="0">
              <a:buNone/>
            </a:pPr>
            <a:endParaRPr lang="cs-CZ" sz="1200" dirty="0" smtClean="0"/>
          </a:p>
          <a:p>
            <a:pPr marL="0" indent="0">
              <a:buNone/>
            </a:pPr>
            <a:r>
              <a:rPr lang="cs-CZ" sz="1200" dirty="0"/>
              <a:t> </a:t>
            </a:r>
            <a:r>
              <a:rPr lang="cs-CZ" sz="1200" dirty="0" smtClean="0"/>
              <a:t>        </a:t>
            </a:r>
          </a:p>
          <a:p>
            <a:pPr marL="0" indent="0">
              <a:buNone/>
            </a:pPr>
            <a:r>
              <a:rPr lang="cs-CZ" sz="1200" dirty="0"/>
              <a:t> </a:t>
            </a:r>
            <a:r>
              <a:rPr lang="cs-CZ" sz="1200" dirty="0" smtClean="0"/>
              <a:t>              Postavili si, ušpinil se, hrál bych si, </a:t>
            </a:r>
          </a:p>
          <a:p>
            <a:pPr marL="0" indent="0">
              <a:buNone/>
            </a:pPr>
            <a:r>
              <a:rPr lang="cs-CZ" sz="1200" dirty="0" smtClean="0"/>
              <a:t>                     budou si hrát, </a:t>
            </a:r>
          </a:p>
          <a:p>
            <a:pPr marL="0" indent="0">
              <a:buNone/>
            </a:pPr>
            <a:r>
              <a:rPr lang="cs-CZ" sz="1200" dirty="0" smtClean="0"/>
              <a:t>       Učí se, běžela, objevil se, </a:t>
            </a:r>
          </a:p>
          <a:p>
            <a:pPr marL="0" indent="0">
              <a:buNone/>
            </a:pPr>
            <a:r>
              <a:rPr lang="cs-CZ" sz="1200" dirty="0"/>
              <a:t> </a:t>
            </a:r>
            <a:r>
              <a:rPr lang="cs-CZ" sz="1200" dirty="0" smtClean="0"/>
              <a:t>                     utíká, </a:t>
            </a:r>
          </a:p>
          <a:p>
            <a:pPr marL="0" indent="0">
              <a:buNone/>
            </a:pPr>
            <a:r>
              <a:rPr lang="cs-CZ" sz="1200" dirty="0" smtClean="0"/>
              <a:t>                       skočili by, </a:t>
            </a:r>
          </a:p>
          <a:p>
            <a:pPr marL="0" indent="0">
              <a:buNone/>
            </a:pPr>
            <a:r>
              <a:rPr lang="cs-CZ" sz="1200" dirty="0" smtClean="0"/>
              <a:t>               Projeli bychom se</a:t>
            </a:r>
            <a:endParaRPr lang="cs-CZ" sz="1200" dirty="0"/>
          </a:p>
        </p:txBody>
      </p:sp>
      <p:sp>
        <p:nvSpPr>
          <p:cNvPr id="6" name="Zástupný symbol pro obsah 5"/>
          <p:cNvSpPr>
            <a:spLocks noGrp="1"/>
          </p:cNvSpPr>
          <p:nvPr>
            <p:ph sz="half" idx="2"/>
          </p:nvPr>
        </p:nvSpPr>
        <p:spPr>
          <a:xfrm>
            <a:off x="4499992" y="2060848"/>
            <a:ext cx="4038600" cy="4104456"/>
          </a:xfrm>
        </p:spPr>
        <p:txBody>
          <a:bodyPr/>
          <a:lstStyle/>
          <a:p>
            <a:r>
              <a:rPr lang="cs-CZ" dirty="0" smtClean="0"/>
              <a:t>Přísudek jmenný</a:t>
            </a:r>
          </a:p>
          <a:p>
            <a:pPr marL="0" indent="0">
              <a:buNone/>
            </a:pPr>
            <a:r>
              <a:rPr lang="cs-CZ" dirty="0"/>
              <a:t> </a:t>
            </a:r>
            <a:r>
              <a:rPr lang="cs-CZ" dirty="0" smtClean="0"/>
              <a:t>  </a:t>
            </a:r>
            <a:r>
              <a:rPr lang="cs-CZ" sz="1200" dirty="0" smtClean="0"/>
              <a:t>            je zdráv, byl špinavý,</a:t>
            </a:r>
          </a:p>
          <a:p>
            <a:pPr marL="0" indent="0">
              <a:buNone/>
            </a:pPr>
            <a:r>
              <a:rPr lang="cs-CZ" sz="1200" dirty="0"/>
              <a:t> </a:t>
            </a:r>
            <a:r>
              <a:rPr lang="cs-CZ" sz="1200" dirty="0" smtClean="0"/>
              <a:t>                jsou nemocní, bude letcem, </a:t>
            </a:r>
          </a:p>
          <a:p>
            <a:pPr marL="0" indent="0">
              <a:buNone/>
            </a:pPr>
            <a:r>
              <a:rPr lang="cs-CZ" sz="1200" dirty="0"/>
              <a:t> </a:t>
            </a:r>
            <a:r>
              <a:rPr lang="cs-CZ" sz="1200" dirty="0" smtClean="0"/>
              <a:t>                 byly rozkvetlé, je krásná</a:t>
            </a:r>
          </a:p>
          <a:p>
            <a:pPr marL="0" indent="0">
              <a:buNone/>
            </a:pPr>
            <a:r>
              <a:rPr lang="cs-CZ" sz="1200" dirty="0"/>
              <a:t> </a:t>
            </a:r>
            <a:r>
              <a:rPr lang="cs-CZ" sz="1200" dirty="0" smtClean="0"/>
              <a:t>                  bude učitelem,</a:t>
            </a:r>
          </a:p>
          <a:p>
            <a:pPr marL="0" indent="0">
              <a:buNone/>
            </a:pPr>
            <a:r>
              <a:rPr lang="cs-CZ" sz="1200" dirty="0" smtClean="0"/>
              <a:t>                         Jsou urození</a:t>
            </a:r>
            <a:endParaRPr lang="cs-CZ" dirty="0"/>
          </a:p>
        </p:txBody>
      </p:sp>
      <p:sp>
        <p:nvSpPr>
          <p:cNvPr id="8" name="Mrak 7"/>
          <p:cNvSpPr/>
          <p:nvPr/>
        </p:nvSpPr>
        <p:spPr>
          <a:xfrm>
            <a:off x="4499992" y="2492896"/>
            <a:ext cx="3384376" cy="3384376"/>
          </a:xfrm>
          <a:prstGeom prst="cloud">
            <a:avLst/>
          </a:prstGeom>
          <a:solidFill>
            <a:schemeClr val="bg1"/>
          </a:solidFill>
          <a:effectLst>
            <a:glow rad="101600">
              <a:schemeClr val="accent5">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Mrak 8"/>
          <p:cNvSpPr/>
          <p:nvPr/>
        </p:nvSpPr>
        <p:spPr>
          <a:xfrm>
            <a:off x="307054" y="2636912"/>
            <a:ext cx="3528392" cy="3240360"/>
          </a:xfrm>
          <a:prstGeom prst="cloud">
            <a:avLst/>
          </a:prstGeom>
          <a:solidFill>
            <a:schemeClr val="bg1"/>
          </a:solidFill>
          <a:effectLst>
            <a:glow rad="1397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xmlns="" val="4277719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9"/>
                                        </p:tgtEl>
                                        <p:attrNameLst>
                                          <p:attrName>ppt_x</p:attrName>
                                        </p:attrNameLst>
                                      </p:cBhvr>
                                      <p:tavLst>
                                        <p:tav tm="0">
                                          <p:val>
                                            <p:strVal val="ppt_x"/>
                                          </p:val>
                                        </p:tav>
                                        <p:tav tm="100000">
                                          <p:val>
                                            <p:strVal val="ppt_x"/>
                                          </p:val>
                                        </p:tav>
                                      </p:tavLst>
                                    </p:anim>
                                    <p:anim calcmode="lin" valueType="num">
                                      <p:cBhvr additive="base">
                                        <p:cTn id="7" dur="500"/>
                                        <p:tgtEl>
                                          <p:spTgt spid="9"/>
                                        </p:tgtEl>
                                        <p:attrNameLst>
                                          <p:attrName>ppt_y</p:attrName>
                                        </p:attrNameLst>
                                      </p:cBhvr>
                                      <p:tavLst>
                                        <p:tav tm="0">
                                          <p:val>
                                            <p:strVal val="ppt_y"/>
                                          </p:val>
                                        </p:tav>
                                        <p:tav tm="100000">
                                          <p:val>
                                            <p:strVal val="1+ppt_h/2"/>
                                          </p:val>
                                        </p:tav>
                                      </p:tavLst>
                                    </p:anim>
                                    <p:set>
                                      <p:cBhvr>
                                        <p:cTn id="8" dur="1" fill="hold">
                                          <p:stCondLst>
                                            <p:cond delay="499"/>
                                          </p:stCondLst>
                                        </p:cTn>
                                        <p:tgtEl>
                                          <p:spTgt spid="9"/>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8"/>
                                        </p:tgtEl>
                                        <p:attrNameLst>
                                          <p:attrName>ppt_x</p:attrName>
                                        </p:attrNameLst>
                                      </p:cBhvr>
                                      <p:tavLst>
                                        <p:tav tm="0">
                                          <p:val>
                                            <p:strVal val="ppt_x"/>
                                          </p:val>
                                        </p:tav>
                                        <p:tav tm="100000">
                                          <p:val>
                                            <p:strVal val="ppt_x"/>
                                          </p:val>
                                        </p:tav>
                                      </p:tavLst>
                                    </p:anim>
                                    <p:anim calcmode="lin" valueType="num">
                                      <p:cBhvr additive="base">
                                        <p:cTn id="13" dur="500"/>
                                        <p:tgtEl>
                                          <p:spTgt spid="8"/>
                                        </p:tgtEl>
                                        <p:attrNameLst>
                                          <p:attrName>ppt_y</p:attrName>
                                        </p:attrNameLst>
                                      </p:cBhvr>
                                      <p:tavLst>
                                        <p:tav tm="0">
                                          <p:val>
                                            <p:strVal val="ppt_y"/>
                                          </p:val>
                                        </p:tav>
                                        <p:tav tm="100000">
                                          <p:val>
                                            <p:strVal val="1+ppt_h/2"/>
                                          </p:val>
                                        </p:tav>
                                      </p:tavLst>
                                    </p:anim>
                                    <p:set>
                                      <p:cBhvr>
                                        <p:cTn id="14"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p:txBody>
          <a:bodyPr/>
          <a:lstStyle/>
          <a:p>
            <a:r>
              <a:rPr lang="cs-CZ" dirty="0" smtClean="0"/>
              <a:t>Citace</a:t>
            </a:r>
            <a:endParaRPr lang="cs-CZ" dirty="0"/>
          </a:p>
        </p:txBody>
      </p:sp>
      <p:sp>
        <p:nvSpPr>
          <p:cNvPr id="6" name="Zástupný symbol pro obsah 5"/>
          <p:cNvSpPr>
            <a:spLocks noGrp="1"/>
          </p:cNvSpPr>
          <p:nvPr>
            <p:ph idx="1"/>
          </p:nvPr>
        </p:nvSpPr>
        <p:spPr/>
        <p:txBody>
          <a:bodyPr/>
          <a:lstStyle/>
          <a:p>
            <a:r>
              <a:rPr lang="cs-CZ" dirty="0" smtClean="0"/>
              <a:t>Vlastní tvorba</a:t>
            </a:r>
          </a:p>
          <a:p>
            <a:r>
              <a:rPr lang="cs-CZ" dirty="0" smtClean="0"/>
              <a:t>Ilustrace </a:t>
            </a:r>
            <a:r>
              <a:rPr lang="cs-CZ" dirty="0" smtClean="0">
                <a:hlinkClick r:id="rId2"/>
              </a:rPr>
              <a:t>www.office.microsoft.com</a:t>
            </a:r>
            <a:endParaRPr lang="cs-CZ" dirty="0" smtClean="0"/>
          </a:p>
          <a:p>
            <a:pPr marL="0" indent="0">
              <a:buNone/>
            </a:pPr>
            <a:endParaRPr lang="cs-CZ" dirty="0"/>
          </a:p>
        </p:txBody>
      </p:sp>
    </p:spTree>
    <p:extLst>
      <p:ext uri="{BB962C8B-B14F-4D97-AF65-F5344CB8AC3E}">
        <p14:creationId xmlns:p14="http://schemas.microsoft.com/office/powerpoint/2010/main" xmlns="" val="384820669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240</TotalTime>
  <Words>768</Words>
  <Application>Microsoft Office PowerPoint</Application>
  <PresentationFormat>Předvádění na obrazovce (4:3)</PresentationFormat>
  <Paragraphs>115</Paragraphs>
  <Slides>11</Slides>
  <Notes>1</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systému Office</vt:lpstr>
      <vt:lpstr>Snímek 1</vt:lpstr>
      <vt:lpstr>Anotace a pilotáž</vt:lpstr>
      <vt:lpstr>Podmět holý, rozvitý, několikanásobný a nevyjádřený</vt:lpstr>
      <vt:lpstr>  </vt:lpstr>
      <vt:lpstr>Snímek 5</vt:lpstr>
      <vt:lpstr>Přísudek slovesný a jmenný se sponou</vt:lpstr>
      <vt:lpstr>Procvičování Vyhledej ve větách podmět holý, několikanásobný, rozvitý a nevyjádřený. Označ je barevně.</vt:lpstr>
      <vt:lpstr>Snímek 8</vt:lpstr>
      <vt:lpstr>Doplňte chybějící slova, ptejte se otázkami: Jaké auto?, Kteří chlapci? ….</vt:lpstr>
      <vt:lpstr>Roztřiďte přísudky do dvou skupin postavili si, je zdráv, byl špinavý, ušpinil se, jsou nemocní, hrál bych si, budou si hrát, učí se, bude letcem, byly rozkvetlé, běžela, objevil se, je krásná, bude učitelem, utíká, skočili by, projeli bychom se, jsou urození.</vt:lpstr>
      <vt:lpstr>Citace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Dum</cp:lastModifiedBy>
  <cp:revision>28</cp:revision>
  <dcterms:created xsi:type="dcterms:W3CDTF">2013-04-22T14:00:30Z</dcterms:created>
  <dcterms:modified xsi:type="dcterms:W3CDTF">2013-09-29T10:43:39Z</dcterms:modified>
</cp:coreProperties>
</file>