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9" r:id="rId2"/>
    <p:sldId id="258" r:id="rId3"/>
    <p:sldId id="259" r:id="rId4"/>
    <p:sldId id="261" r:id="rId5"/>
    <p:sldId id="260" r:id="rId6"/>
    <p:sldId id="263" r:id="rId7"/>
    <p:sldId id="264" r:id="rId8"/>
    <p:sldId id="265" r:id="rId9"/>
    <p:sldId id="268" r:id="rId10"/>
    <p:sldId id="267" r:id="rId11"/>
    <p:sldId id="266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709" autoAdjust="0"/>
  </p:normalViewPr>
  <p:slideViewPr>
    <p:cSldViewPr>
      <p:cViewPr>
        <p:scale>
          <a:sx n="73" d="100"/>
          <a:sy n="73" d="100"/>
        </p:scale>
        <p:origin x="-78" y="-7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5C0582-2DAC-4D0D-8C65-228CDA278B32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454604-5056-44E9-84D4-E6FE3E999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EE6700-5578-45F7-A7EC-CBA6999E9E05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0DCF88-478F-4593-9849-669DE05D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Zápis a vysvětlení oficiálních zkratek titulů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září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grafické stránky jazyka, vysvětlení významu a zápisu oficiálních zkratek titulů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Tituly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800" dirty="0"/>
              <a:t>m</a:t>
            </a:r>
            <a:r>
              <a:rPr lang="cs-CZ" sz="4800" dirty="0" smtClean="0"/>
              <a:t>usí být ve shodě s platným zněním vysokoškolského zákona </a:t>
            </a:r>
          </a:p>
          <a:p>
            <a:r>
              <a:rPr lang="cs-CZ" sz="4800" dirty="0" smtClean="0"/>
              <a:t>mají závaznou podobu oficiální zkratky</a:t>
            </a:r>
            <a:endParaRPr lang="cs-CZ" sz="4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Nejčastější tituly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 současnosti a v minulosti udílené vědecko-pedagogické hodnosti nebo akademické tituly: </a:t>
            </a:r>
          </a:p>
          <a:p>
            <a:r>
              <a:rPr lang="cs-CZ" sz="3600" dirty="0" smtClean="0"/>
              <a:t>MUDr., MVDr., PhDr., PaedDr., JUDr., </a:t>
            </a:r>
            <a:r>
              <a:rPr lang="cs-CZ" sz="3600" dirty="0" err="1" smtClean="0"/>
              <a:t>PhMr</a:t>
            </a:r>
            <a:r>
              <a:rPr lang="cs-CZ" sz="3600" dirty="0" smtClean="0"/>
              <a:t>., RNDr., Ing., Bc., Mgr.; dále CSc. </a:t>
            </a:r>
            <a:br>
              <a:rPr lang="cs-CZ" sz="3600" dirty="0" smtClean="0"/>
            </a:br>
            <a:r>
              <a:rPr lang="cs-CZ" sz="3600" dirty="0" smtClean="0"/>
              <a:t>a DrSc. atd.</a:t>
            </a:r>
          </a:p>
          <a:p>
            <a:r>
              <a:rPr lang="cs-CZ" sz="3600" dirty="0" smtClean="0"/>
              <a:t>s malým </a:t>
            </a:r>
            <a:r>
              <a:rPr lang="cs-CZ" sz="3600" dirty="0" err="1" smtClean="0"/>
              <a:t>počát</a:t>
            </a:r>
            <a:r>
              <a:rPr lang="cs-CZ" sz="3600" dirty="0" smtClean="0"/>
              <a:t>. písmenem - prof., doc.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Oficiální a neoficiální podoba zkratky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á-li oficiální podoba zkratky velké písmeno, pak podoba s malým písmenem platí za neoficiální </a:t>
            </a:r>
          </a:p>
          <a:p>
            <a:r>
              <a:rPr lang="cs-CZ" dirty="0"/>
              <a:t>p</a:t>
            </a:r>
            <a:r>
              <a:rPr lang="cs-CZ" dirty="0" smtClean="0"/>
              <a:t>oužijeme ji tehdy, nespecifikujeme-li druh doktorátu (dr.  </a:t>
            </a:r>
            <a:r>
              <a:rPr lang="cs-CZ" dirty="0" err="1" smtClean="0"/>
              <a:t>Činátl</a:t>
            </a:r>
            <a:r>
              <a:rPr lang="cs-CZ" dirty="0" smtClean="0"/>
              <a:t>) </a:t>
            </a:r>
          </a:p>
          <a:p>
            <a:r>
              <a:rPr lang="cs-CZ" dirty="0"/>
              <a:t>m</a:t>
            </a:r>
            <a:r>
              <a:rPr lang="cs-CZ" dirty="0" smtClean="0"/>
              <a:t>ůžeme ji použít také ve sděleních pracovního rázu, kdy uvádíme pouhé příjmení a jeden </a:t>
            </a:r>
            <a:br>
              <a:rPr lang="cs-CZ" dirty="0" smtClean="0"/>
            </a:br>
            <a:r>
              <a:rPr lang="cs-CZ" dirty="0" smtClean="0"/>
              <a:t>z titulů: obraťte se na ing. Nováka, doc. Bílou nebo </a:t>
            </a:r>
            <a:r>
              <a:rPr lang="cs-CZ" dirty="0" err="1" smtClean="0"/>
              <a:t>mgr</a:t>
            </a:r>
            <a:r>
              <a:rPr lang="cs-CZ" dirty="0" smtClean="0"/>
              <a:t>. Zelenou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Zkratky titulů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5100" dirty="0"/>
              <a:t>j</a:t>
            </a:r>
            <a:r>
              <a:rPr lang="cs-CZ" sz="5100" dirty="0" smtClean="0"/>
              <a:t>iným způsobem se zkracují tituly jako </a:t>
            </a:r>
            <a:br>
              <a:rPr lang="cs-CZ" sz="5100" dirty="0" smtClean="0"/>
            </a:br>
            <a:r>
              <a:rPr lang="cs-CZ" sz="5100" dirty="0" smtClean="0"/>
              <a:t>Ing. arch., akad. arch., </a:t>
            </a:r>
            <a:r>
              <a:rPr lang="cs-CZ" sz="5100" dirty="0" err="1" smtClean="0"/>
              <a:t>ak</a:t>
            </a:r>
            <a:r>
              <a:rPr lang="cs-CZ" sz="5100" dirty="0" smtClean="0"/>
              <a:t>. </a:t>
            </a:r>
            <a:r>
              <a:rPr lang="cs-CZ" sz="5100" dirty="0" err="1" smtClean="0"/>
              <a:t>mal</a:t>
            </a:r>
            <a:r>
              <a:rPr lang="cs-CZ" sz="5100" dirty="0" smtClean="0"/>
              <a:t>., </a:t>
            </a:r>
            <a:r>
              <a:rPr lang="cs-CZ" sz="5100" dirty="0" err="1" smtClean="0"/>
              <a:t>ak</a:t>
            </a:r>
            <a:r>
              <a:rPr lang="cs-CZ" sz="5100" dirty="0" smtClean="0"/>
              <a:t>. soch. aj. </a:t>
            </a:r>
          </a:p>
          <a:p>
            <a:r>
              <a:rPr lang="cs-CZ" sz="5100" dirty="0"/>
              <a:t>z</a:t>
            </a:r>
            <a:r>
              <a:rPr lang="cs-CZ" sz="5100" dirty="0" smtClean="0"/>
              <a:t>kratky vědecko-pedagogické hodnosti profesor a docent se píšou s počátečním písmenem malým – doc., prof. </a:t>
            </a:r>
          </a:p>
          <a:p>
            <a:r>
              <a:rPr lang="cs-CZ" sz="5100" dirty="0"/>
              <a:t>z</a:t>
            </a:r>
            <a:r>
              <a:rPr lang="cs-CZ" sz="5100" dirty="0" smtClean="0"/>
              <a:t>kratky titulů kandidát věd a doktor věd </a:t>
            </a:r>
            <a:br>
              <a:rPr lang="cs-CZ" sz="5100" dirty="0" smtClean="0"/>
            </a:br>
            <a:r>
              <a:rPr lang="cs-CZ" sz="5100" dirty="0" smtClean="0"/>
              <a:t>(CSc. a DrSc.) se uvádějí za příjmením a oddělujeme je čárkami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Ph.D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ověji se místo titulu CSc. uděluje doktorský titul,</a:t>
            </a:r>
            <a:r>
              <a:rPr lang="cs-CZ" dirty="0" smtClean="0"/>
              <a:t> jehož zkratku slýcháme v podobě </a:t>
            </a:r>
            <a:br>
              <a:rPr lang="cs-CZ" dirty="0" smtClean="0"/>
            </a:br>
            <a:r>
              <a:rPr lang="cs-CZ" dirty="0" smtClean="0"/>
              <a:t>[pí </a:t>
            </a:r>
            <a:r>
              <a:rPr lang="cs-CZ" dirty="0" err="1" smtClean="0"/>
              <a:t>ejč</a:t>
            </a:r>
            <a:r>
              <a:rPr lang="cs-CZ" dirty="0" smtClean="0"/>
              <a:t> </a:t>
            </a:r>
            <a:r>
              <a:rPr lang="cs-CZ" dirty="0" err="1" smtClean="0"/>
              <a:t>dý</a:t>
            </a:r>
            <a:r>
              <a:rPr lang="cs-CZ" dirty="0" smtClean="0"/>
              <a:t>], popř. [</a:t>
            </a:r>
            <a:r>
              <a:rPr lang="cs-CZ" dirty="0" err="1" smtClean="0"/>
              <a:t>pé</a:t>
            </a:r>
            <a:r>
              <a:rPr lang="cs-CZ" dirty="0" smtClean="0"/>
              <a:t> </a:t>
            </a:r>
            <a:r>
              <a:rPr lang="cs-CZ" dirty="0" err="1" smtClean="0"/>
              <a:t>há</a:t>
            </a:r>
            <a:r>
              <a:rPr lang="cs-CZ" dirty="0" smtClean="0"/>
              <a:t> </a:t>
            </a:r>
            <a:r>
              <a:rPr lang="cs-CZ" dirty="0" err="1" smtClean="0"/>
              <a:t>dé</a:t>
            </a:r>
            <a:r>
              <a:rPr lang="cs-CZ" dirty="0" smtClean="0"/>
              <a:t>]. </a:t>
            </a:r>
          </a:p>
          <a:p>
            <a:r>
              <a:rPr lang="cs-CZ" dirty="0"/>
              <a:t>k</a:t>
            </a:r>
            <a:r>
              <a:rPr lang="cs-CZ" dirty="0" smtClean="0"/>
              <a:t>dybychom ho měli napsat tak, jak to odpovídá české tradici v psaní zkratek titulů, napsali bychom PhD. (pro teologii </a:t>
            </a:r>
            <a:r>
              <a:rPr lang="cs-CZ" dirty="0" err="1" smtClean="0"/>
              <a:t>ThD</a:t>
            </a:r>
            <a:r>
              <a:rPr lang="cs-CZ" dirty="0" smtClean="0"/>
              <a:t>.) ,</a:t>
            </a:r>
            <a:br>
              <a:rPr lang="cs-CZ" dirty="0" smtClean="0"/>
            </a:br>
            <a:r>
              <a:rPr lang="cs-CZ" dirty="0" smtClean="0"/>
              <a:t>ALE</a:t>
            </a:r>
          </a:p>
          <a:p>
            <a:r>
              <a:rPr lang="cs-CZ" dirty="0" smtClean="0"/>
              <a:t>v zákoně o vysokých školách je uvedena </a:t>
            </a:r>
            <a:r>
              <a:rPr lang="cs-CZ" dirty="0" smtClean="0">
                <a:solidFill>
                  <a:srgbClr val="FF0000"/>
                </a:solidFill>
              </a:rPr>
              <a:t>správná podoba </a:t>
            </a:r>
            <a:r>
              <a:rPr lang="cs-CZ" dirty="0" err="1" smtClean="0">
                <a:solidFill>
                  <a:srgbClr val="FF0000"/>
                </a:solidFill>
              </a:rPr>
              <a:t>Ph.D</a:t>
            </a:r>
            <a:r>
              <a:rPr lang="cs-CZ" dirty="0" smtClean="0">
                <a:solidFill>
                  <a:srgbClr val="FF0000"/>
                </a:solidFill>
              </a:rPr>
              <a:t>. (</a:t>
            </a:r>
            <a:r>
              <a:rPr lang="cs-CZ" dirty="0" err="1" smtClean="0">
                <a:solidFill>
                  <a:srgbClr val="FF0000"/>
                </a:solidFill>
              </a:rPr>
              <a:t>Th.D</a:t>
            </a:r>
            <a:r>
              <a:rPr lang="cs-CZ" dirty="0" smtClean="0">
                <a:solidFill>
                  <a:srgbClr val="FF0000"/>
                </a:solidFill>
              </a:rPr>
              <a:t>.).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absolventi </a:t>
            </a:r>
            <a:r>
              <a:rPr lang="cs-CZ" dirty="0" smtClean="0"/>
              <a:t>vyššího odborného studia(</a:t>
            </a:r>
            <a:r>
              <a:rPr lang="cs-CZ" dirty="0" smtClean="0">
                <a:solidFill>
                  <a:srgbClr val="FF0000"/>
                </a:solidFill>
              </a:rPr>
              <a:t>VOŠ</a:t>
            </a:r>
            <a:r>
              <a:rPr lang="cs-CZ" dirty="0" smtClean="0"/>
              <a:t>) používají za svým příjmením označení </a:t>
            </a:r>
            <a:r>
              <a:rPr lang="cs-CZ" dirty="0" err="1" smtClean="0">
                <a:solidFill>
                  <a:srgbClr val="FF0000"/>
                </a:solidFill>
              </a:rPr>
              <a:t>DiS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</a:p>
          <a:p>
            <a:r>
              <a:rPr lang="cs-CZ" dirty="0"/>
              <a:t>t</a:t>
            </a:r>
            <a:r>
              <a:rPr lang="cs-CZ" dirty="0" smtClean="0"/>
              <a:t>itul  </a:t>
            </a:r>
            <a:r>
              <a:rPr lang="cs-CZ" dirty="0" err="1" smtClean="0"/>
              <a:t>DiS</a:t>
            </a:r>
            <a:r>
              <a:rPr lang="cs-CZ" dirty="0" smtClean="0"/>
              <a:t>.  se uvádí vždy za jménem absolventa </a:t>
            </a:r>
          </a:p>
          <a:p>
            <a:r>
              <a:rPr lang="cs-CZ" dirty="0"/>
              <a:t>p</a:t>
            </a:r>
            <a:r>
              <a:rPr lang="cs-CZ" dirty="0" smtClean="0"/>
              <a:t>okud jde o kladení čárky, postupujeme jako </a:t>
            </a:r>
            <a:br>
              <a:rPr lang="cs-CZ" dirty="0" smtClean="0"/>
            </a:br>
            <a:r>
              <a:rPr lang="cs-CZ" dirty="0" smtClean="0"/>
              <a:t>u akademických titulů , tj.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smtClean="0"/>
              <a:t> Jan Novák, </a:t>
            </a:r>
            <a:r>
              <a:rPr lang="cs-CZ" i="1" dirty="0" err="1" smtClean="0"/>
              <a:t>DiS</a:t>
            </a:r>
            <a:r>
              <a:rPr lang="cs-CZ" i="1" dirty="0" smtClean="0"/>
              <a:t>., podal přihlášku do výběrového řízení....</a:t>
            </a:r>
            <a:endParaRPr lang="cs-CZ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titulů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Bc. </a:t>
            </a:r>
            <a:r>
              <a:rPr lang="cs-CZ" sz="3600" dirty="0" smtClean="0"/>
              <a:t>bakalář</a:t>
            </a:r>
          </a:p>
          <a:p>
            <a:r>
              <a:rPr lang="cs-CZ" sz="3600" b="1" dirty="0" err="1" smtClean="0"/>
              <a:t>BcA</a:t>
            </a:r>
            <a:r>
              <a:rPr lang="cs-CZ" sz="3600" b="1" dirty="0" smtClean="0"/>
              <a:t>. </a:t>
            </a:r>
            <a:r>
              <a:rPr lang="cs-CZ" sz="3600" dirty="0" smtClean="0"/>
              <a:t>bakalář umění                                           </a:t>
            </a:r>
          </a:p>
          <a:p>
            <a:r>
              <a:rPr lang="cs-CZ" sz="3600" b="1" dirty="0" smtClean="0"/>
              <a:t>Ing. </a:t>
            </a:r>
            <a:r>
              <a:rPr lang="cs-CZ" sz="3600" dirty="0" smtClean="0"/>
              <a:t>inženýr</a:t>
            </a:r>
          </a:p>
          <a:p>
            <a:r>
              <a:rPr lang="cs-CZ" sz="3600" b="1" dirty="0" err="1" smtClean="0"/>
              <a:t>Ing.arch</a:t>
            </a:r>
            <a:r>
              <a:rPr lang="cs-CZ" sz="3600" b="1" dirty="0" smtClean="0"/>
              <a:t>. </a:t>
            </a:r>
            <a:r>
              <a:rPr lang="cs-CZ" sz="3600" dirty="0" smtClean="0"/>
              <a:t>inženýr </a:t>
            </a:r>
            <a:r>
              <a:rPr lang="cs-CZ" sz="3600" dirty="0" err="1" smtClean="0"/>
              <a:t>achitekt</a:t>
            </a:r>
            <a:endParaRPr lang="cs-CZ" sz="3600" dirty="0" smtClean="0"/>
          </a:p>
          <a:p>
            <a:r>
              <a:rPr lang="cs-CZ" sz="3600" b="1" dirty="0" smtClean="0"/>
              <a:t>MUDr. </a:t>
            </a:r>
            <a:r>
              <a:rPr lang="cs-CZ" sz="3600" dirty="0" smtClean="0"/>
              <a:t>doktor medicíny</a:t>
            </a:r>
          </a:p>
          <a:p>
            <a:r>
              <a:rPr lang="cs-CZ" sz="3600" b="1" dirty="0" smtClean="0"/>
              <a:t>MVDr. </a:t>
            </a:r>
            <a:r>
              <a:rPr lang="cs-CZ" sz="3600" dirty="0" smtClean="0"/>
              <a:t>doktor veterinární medicíny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titulů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err="1" smtClean="0"/>
              <a:t>MgA</a:t>
            </a:r>
            <a:r>
              <a:rPr lang="cs-CZ" sz="3600" b="1" dirty="0" smtClean="0"/>
              <a:t> .</a:t>
            </a:r>
            <a:r>
              <a:rPr lang="cs-CZ" sz="3600" dirty="0" smtClean="0"/>
              <a:t>magistr umění</a:t>
            </a:r>
          </a:p>
          <a:p>
            <a:r>
              <a:rPr lang="cs-CZ" sz="3600" b="1" dirty="0" smtClean="0"/>
              <a:t>Mgr. </a:t>
            </a:r>
            <a:r>
              <a:rPr lang="cs-CZ" sz="3600" dirty="0" smtClean="0"/>
              <a:t>magistr</a:t>
            </a:r>
          </a:p>
          <a:p>
            <a:r>
              <a:rPr lang="cs-CZ" sz="3600" b="1" dirty="0" smtClean="0"/>
              <a:t>JUDr. </a:t>
            </a:r>
            <a:r>
              <a:rPr lang="cs-CZ" sz="3600" dirty="0" smtClean="0"/>
              <a:t>doktor práv</a:t>
            </a:r>
          </a:p>
          <a:p>
            <a:r>
              <a:rPr lang="cs-CZ" sz="3600" b="1" dirty="0" smtClean="0"/>
              <a:t>PhDr. </a:t>
            </a:r>
            <a:r>
              <a:rPr lang="cs-CZ" sz="3600" dirty="0" smtClean="0"/>
              <a:t>doktor filozofie</a:t>
            </a:r>
          </a:p>
          <a:p>
            <a:r>
              <a:rPr lang="cs-CZ" sz="3600" b="1" dirty="0" smtClean="0"/>
              <a:t>RNDr. </a:t>
            </a:r>
            <a:r>
              <a:rPr lang="cs-CZ" sz="3600" dirty="0" smtClean="0"/>
              <a:t>doktor přírodních věd</a:t>
            </a:r>
          </a:p>
          <a:p>
            <a:r>
              <a:rPr lang="cs-CZ" sz="3600" b="1" dirty="0" err="1" smtClean="0"/>
              <a:t>PharmDr</a:t>
            </a:r>
            <a:r>
              <a:rPr lang="cs-CZ" sz="3600" b="1" dirty="0" smtClean="0"/>
              <a:t>. </a:t>
            </a:r>
            <a:r>
              <a:rPr lang="cs-CZ" sz="3600" dirty="0" smtClean="0"/>
              <a:t>doktor farmacie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titulů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b="1" dirty="0" err="1" smtClean="0"/>
              <a:t>ThLic</a:t>
            </a:r>
            <a:r>
              <a:rPr lang="cs-CZ" sz="3600" b="1" dirty="0" smtClean="0"/>
              <a:t>. </a:t>
            </a:r>
            <a:r>
              <a:rPr lang="cs-CZ" sz="3600" dirty="0" smtClean="0"/>
              <a:t>licenciát teologie</a:t>
            </a:r>
          </a:p>
          <a:p>
            <a:r>
              <a:rPr lang="cs-CZ" sz="3600" b="1" dirty="0" err="1" smtClean="0"/>
              <a:t>ThDr</a:t>
            </a:r>
            <a:r>
              <a:rPr lang="cs-CZ" sz="3600" b="1" dirty="0" smtClean="0"/>
              <a:t>. </a:t>
            </a:r>
            <a:r>
              <a:rPr lang="cs-CZ" sz="3600" dirty="0" smtClean="0"/>
              <a:t>doktor teologie </a:t>
            </a:r>
          </a:p>
          <a:p>
            <a:r>
              <a:rPr lang="cs-CZ" sz="3600" b="1" dirty="0" err="1" smtClean="0"/>
              <a:t>Ph.D</a:t>
            </a:r>
            <a:r>
              <a:rPr lang="cs-CZ" sz="3600" b="1" dirty="0" smtClean="0"/>
              <a:t>. </a:t>
            </a:r>
            <a:r>
              <a:rPr lang="cs-CZ" sz="3600" dirty="0" smtClean="0"/>
              <a:t>doktor (za jménem)</a:t>
            </a:r>
          </a:p>
          <a:p>
            <a:r>
              <a:rPr lang="cs-CZ" sz="3600" b="1" dirty="0" err="1" smtClean="0"/>
              <a:t>Th.D</a:t>
            </a:r>
            <a:r>
              <a:rPr lang="cs-CZ" sz="3600" b="1" dirty="0" smtClean="0"/>
              <a:t>. </a:t>
            </a:r>
            <a:r>
              <a:rPr lang="cs-CZ" sz="3600" dirty="0" smtClean="0"/>
              <a:t>doktor teologie (za jménem) </a:t>
            </a:r>
          </a:p>
          <a:p>
            <a:r>
              <a:rPr lang="cs-CZ" sz="3600" b="1" dirty="0" smtClean="0"/>
              <a:t>prof. </a:t>
            </a:r>
            <a:r>
              <a:rPr lang="cs-CZ" sz="3600" dirty="0" smtClean="0"/>
              <a:t>Profesor</a:t>
            </a:r>
          </a:p>
          <a:p>
            <a:r>
              <a:rPr lang="cs-CZ" sz="3600" b="1" dirty="0" smtClean="0"/>
              <a:t>CSc. </a:t>
            </a:r>
            <a:r>
              <a:rPr lang="cs-CZ" sz="3600" dirty="0" smtClean="0"/>
              <a:t>kandidát věd (za jménem) </a:t>
            </a:r>
          </a:p>
          <a:p>
            <a:r>
              <a:rPr lang="cs-CZ" sz="3600" b="1" dirty="0" smtClean="0"/>
              <a:t>DrSc. </a:t>
            </a:r>
            <a:r>
              <a:rPr lang="cs-CZ" sz="3600" dirty="0" smtClean="0"/>
              <a:t>doktor věd (za jménem)</a:t>
            </a:r>
          </a:p>
          <a:p>
            <a:endParaRPr lang="cs-CZ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titulů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dr. </a:t>
            </a:r>
            <a:r>
              <a:rPr lang="cs-CZ" sz="4000" b="1" dirty="0" err="1" smtClean="0"/>
              <a:t>h</a:t>
            </a:r>
            <a:r>
              <a:rPr lang="cs-CZ" sz="4000" b="1" dirty="0" smtClean="0"/>
              <a:t>. </a:t>
            </a:r>
            <a:r>
              <a:rPr lang="cs-CZ" sz="4000" b="1" dirty="0" err="1" smtClean="0"/>
              <a:t>c</a:t>
            </a:r>
            <a:r>
              <a:rPr lang="cs-CZ" sz="4000" b="1" dirty="0" smtClean="0"/>
              <a:t>. </a:t>
            </a:r>
            <a:r>
              <a:rPr lang="cs-CZ" sz="4000" dirty="0" smtClean="0"/>
              <a:t>čestný doktorát (za jménem) </a:t>
            </a:r>
          </a:p>
          <a:p>
            <a:r>
              <a:rPr lang="cs-CZ" sz="4000" b="1" dirty="0" smtClean="0"/>
              <a:t>PaedDr. </a:t>
            </a:r>
            <a:r>
              <a:rPr lang="cs-CZ" sz="4000" dirty="0" smtClean="0"/>
              <a:t>doktor pedagogiky</a:t>
            </a:r>
          </a:p>
          <a:p>
            <a:r>
              <a:rPr lang="cs-CZ" sz="4000" b="1" dirty="0" smtClean="0"/>
              <a:t>Dr. </a:t>
            </a:r>
            <a:r>
              <a:rPr lang="cs-CZ" sz="4000" dirty="0" smtClean="0"/>
              <a:t>doktor</a:t>
            </a:r>
          </a:p>
          <a:p>
            <a:r>
              <a:rPr lang="cs-CZ" sz="4000" b="1" dirty="0" err="1" smtClean="0"/>
              <a:t>PhMr</a:t>
            </a:r>
            <a:r>
              <a:rPr lang="cs-CZ" sz="4000" b="1" dirty="0" smtClean="0"/>
              <a:t>. </a:t>
            </a:r>
            <a:r>
              <a:rPr lang="cs-CZ" sz="4000" dirty="0" smtClean="0"/>
              <a:t>magistr farmacie</a:t>
            </a:r>
          </a:p>
          <a:p>
            <a:r>
              <a:rPr lang="cs-CZ" sz="4000" b="1" dirty="0" err="1" smtClean="0"/>
              <a:t>DiS</a:t>
            </a:r>
            <a:r>
              <a:rPr lang="cs-CZ" sz="4000" b="1" dirty="0" smtClean="0"/>
              <a:t>. </a:t>
            </a:r>
            <a:r>
              <a:rPr lang="cs-CZ" sz="4000" dirty="0" smtClean="0"/>
              <a:t>diplomovaný specialista </a:t>
            </a:r>
            <a:br>
              <a:rPr lang="cs-CZ" sz="4000" dirty="0" smtClean="0"/>
            </a:br>
            <a:r>
              <a:rPr lang="cs-CZ" sz="4000" dirty="0" smtClean="0"/>
              <a:t>(za jménem)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HLAVSA, Zdeněk. </a:t>
            </a:r>
            <a:r>
              <a:rPr lang="cs-CZ" i="1" dirty="0" smtClean="0"/>
              <a:t>Pravidla českého pravopisu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Academia, 1998, 391 s. ISBN 80-200-0475-0.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390</Words>
  <Application>Microsoft Office PowerPoint</Application>
  <PresentationFormat>Předvádění na obrazovce (4:3)</PresentationFormat>
  <Paragraphs>71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Tituly</vt:lpstr>
      <vt:lpstr>Nejčastější tituly</vt:lpstr>
      <vt:lpstr>Oficiální a neoficiální podoba zkratky</vt:lpstr>
      <vt:lpstr>Zkratky titulů</vt:lpstr>
      <vt:lpstr>Ph.D.</vt:lpstr>
      <vt:lpstr>DiS.</vt:lpstr>
      <vt:lpstr>Označení titulů</vt:lpstr>
      <vt:lpstr>Označení titulů</vt:lpstr>
      <vt:lpstr>Označení titulů</vt:lpstr>
      <vt:lpstr>Označení titulů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Závaznou podobu mají ve shodě s platným zněním vysokoškolského zákona oficiální zkratky současných a v minulosti udílených vědecko-pedagogických hodností nebo akademických titulů: MUDr., MVDr., PhDr., PaedDr., JUDr., PhMr., RNDr., Ing., Bc., Mgr.; dále CSc. a DrSc. Jiným způsobem se zkracují tituly jako Ing. arch., akad. arch., ak. mal., ak. soch. aj. Zkratky vědecko-pedagogické hodnosti profesor a docent se píšou s počátečním písmenem malým (prof., doc.). Má-li oficiální podoba zkratky velké písmeno, pak podoba s malým písmenem platí za neoficiální. Použijeme ji tehdy, nespecifikujeme-li druh doktorátu (dr. A. Vomáčková). Můžeme ji použít také ve sděleních pracovního rázu, kdy uvádíme pouhé příjmení a jeden z titulů: obraťte se na ing. Nováka; po dobu nepřítomnosti zastupuje doc. Bílou mgr. Zelená. Zkratky titulů kandidát věd a doktor věd (CSc. a DrSc.), které se uvádějí za příjmením, oddělujeme čárkami stejně, jako bychom oddělili plná vyjádření: (zúčastnil se také docent Nový, kandidát věd, a připomněl...) zúčastnil se také doc. Nový, CSc., a připomněl... Nověji se místo titulu CSc. uděluje doktorský titul, jehož zkratku slýcháme v podobě [pí ejč dý], popř. [pé há dé]. Kdybychom ho měli napsat tak, jak to odpovídá české tradici v psaní zkratek titulů, napsali bychom PhD. (pro teologii ThD.); ale v zákoně o vysokých školách je uvedena podoba Ph.D. (Th.D.).</dc:title>
  <dc:creator>marikova</dc:creator>
  <cp:lastModifiedBy>siroky</cp:lastModifiedBy>
  <cp:revision>13</cp:revision>
  <dcterms:created xsi:type="dcterms:W3CDTF">2013-09-10T11:21:43Z</dcterms:created>
  <dcterms:modified xsi:type="dcterms:W3CDTF">2013-09-29T12:38:48Z</dcterms:modified>
</cp:coreProperties>
</file>