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71" r:id="rId3"/>
    <p:sldId id="257" r:id="rId4"/>
    <p:sldId id="301" r:id="rId5"/>
    <p:sldId id="302" r:id="rId6"/>
    <p:sldId id="303" r:id="rId7"/>
    <p:sldId id="308" r:id="rId8"/>
    <p:sldId id="305" r:id="rId9"/>
    <p:sldId id="310" r:id="rId10"/>
    <p:sldId id="298" r:id="rId11"/>
    <p:sldId id="30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29.9.2013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reamSpark" TargetMode="External"/><Relationship Id="rId2" Type="http://schemas.openxmlformats.org/officeDocument/2006/relationships/hyperlink" Target="http://jafi3.php5.cz/priklad/stylesheet.css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msdn.microsoft.com/cs-cz/ee423659.aspx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a-ji.cz/jafi" TargetMode="Externa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blogs.msdn.com/b/vyvojari/archive/2013/07/16/e-kniha-programov-225-n-237-windows-8-aplikac-237-pro-za-225-te-n-237-ky-je-zdarma-ke-sta-en-237.aspx" TargetMode="External"/><Relationship Id="rId5" Type="http://schemas.openxmlformats.org/officeDocument/2006/relationships/hyperlink" Target="http://knihy.cpress.cz/informatika-a-vypocetni-technika-pro-stredni-skoly.html" TargetMode="External"/><Relationship Id="rId4" Type="http://schemas.openxmlformats.org/officeDocument/2006/relationships/hyperlink" Target="http://www.mstv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VY_32_INOVACE_033.ICT.34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</a:t>
            </a:r>
            <a:r>
              <a:rPr lang="cs-CZ" smtClean="0"/>
              <a:t>– MS Visual Studio 2010 - HTML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033.ICT.34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smtClean="0"/>
              <a:t>Název materiálu</a:t>
            </a:r>
            <a:r>
              <a:rPr lang="cs-CZ" sz="2800" smtClean="0"/>
              <a:t>: </a:t>
            </a:r>
            <a:r>
              <a:rPr lang="cs-CZ" sz="2000" smtClean="0"/>
              <a:t>Tvorba </a:t>
            </a:r>
            <a:r>
              <a:rPr lang="cs-CZ" sz="2000" dirty="0" smtClean="0"/>
              <a:t>webových stránek </a:t>
            </a:r>
            <a:r>
              <a:rPr lang="cs-CZ" sz="2000" smtClean="0"/>
              <a:t>–  MS Visual Studio 2010 – HTML</a:t>
            </a:r>
          </a:p>
          <a:p>
            <a:r>
              <a:rPr lang="cs-CZ" sz="2800" b="1" u="sng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smtClean="0"/>
              <a:t>: </a:t>
            </a:r>
            <a:r>
              <a:rPr lang="cs-CZ" sz="2800"/>
              <a:t>Prezentace Microsoft PowerPoint</a:t>
            </a:r>
            <a:endParaRPr lang="cs-CZ" sz="2800" dirty="0"/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997 </a:t>
            </a:r>
            <a:r>
              <a:rPr lang="cs-CZ" sz="2800" smtClean="0"/>
              <a:t>kB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28. </a:t>
            </a:r>
            <a:r>
              <a:rPr lang="cs-CZ" sz="2800" dirty="0" smtClean="0"/>
              <a:t>09. 2013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HTML</a:t>
            </a:r>
            <a:r>
              <a:rPr lang="cs-CZ" sz="2800" smtClean="0"/>
              <a:t>, CSS, </a:t>
            </a:r>
            <a:r>
              <a:rPr lang="cs-CZ" sz="2800" dirty="0" smtClean="0"/>
              <a:t>www, web</a:t>
            </a:r>
            <a:r>
              <a:rPr lang="cs-CZ" sz="2800" smtClean="0"/>
              <a:t>, internet, Visual Studio</a:t>
            </a:r>
          </a:p>
          <a:p>
            <a:r>
              <a:rPr lang="cs-CZ" sz="2800" b="1" u="sng" smtClean="0"/>
              <a:t>Anotace</a:t>
            </a:r>
            <a:r>
              <a:rPr lang="cs-CZ" sz="2800" smtClean="0"/>
              <a:t>: Stručný úvod </a:t>
            </a:r>
            <a:r>
              <a:rPr lang="cs-CZ" sz="2800"/>
              <a:t>do zápisu HTML kódu </a:t>
            </a:r>
            <a:r>
              <a:rPr lang="cs-CZ" sz="2800" smtClean="0"/>
              <a:t>pomocí programu </a:t>
            </a:r>
            <a:r>
              <a:rPr lang="cs-CZ" sz="2400" smtClean="0"/>
              <a:t>Microsoft </a:t>
            </a:r>
            <a:r>
              <a:rPr lang="cs-CZ" sz="2400"/>
              <a:t>Visual </a:t>
            </a:r>
            <a:r>
              <a:rPr lang="cs-CZ" sz="2400" smtClean="0"/>
              <a:t>Studio.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HTML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412776"/>
            <a:ext cx="8229600" cy="4032448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1" smtClean="0"/>
              <a:t>V předchozím DUMu jste na na </a:t>
            </a:r>
            <a:r>
              <a:rPr lang="cs-CZ" sz="2000" b="1"/>
              <a:t>disku M: </a:t>
            </a:r>
            <a:r>
              <a:rPr lang="cs-CZ" sz="2000" b="1" smtClean="0"/>
              <a:t>vytvořili </a:t>
            </a:r>
            <a:r>
              <a:rPr lang="cs-CZ" sz="2000" b="1"/>
              <a:t>složku M:/</a:t>
            </a:r>
            <a:r>
              <a:rPr lang="cs-CZ" sz="2000" b="1" smtClean="0"/>
              <a:t>www_xppppppj</a:t>
            </a:r>
          </a:p>
          <a:p>
            <a:pPr marL="0" indent="0">
              <a:buNone/>
            </a:pPr>
            <a:r>
              <a:rPr lang="cs-CZ" sz="2000" b="1" smtClean="0"/>
              <a:t>Ve složce máme soubor CSS stylesheet.css</a:t>
            </a:r>
          </a:p>
          <a:p>
            <a:pPr marL="0" indent="0">
              <a:buNone/>
            </a:pPr>
            <a:r>
              <a:rPr lang="cs-CZ" sz="1700" smtClean="0"/>
              <a:t>Soubor stylesheet.css se dá stáhnout z </a:t>
            </a:r>
            <a:r>
              <a:rPr lang="cs-CZ" sz="1700" smtClean="0">
                <a:hlinkClick r:id="rId2"/>
              </a:rPr>
              <a:t>http://jafi3.php5.cz/priklad/stylesheet.css</a:t>
            </a:r>
            <a:r>
              <a:rPr lang="cs-CZ" sz="1700" smtClean="0"/>
              <a:t> </a:t>
            </a:r>
          </a:p>
          <a:p>
            <a:pPr marL="0" indent="0">
              <a:buNone/>
            </a:pPr>
            <a:r>
              <a:rPr lang="cs-CZ" sz="2000" b="1" smtClean="0"/>
              <a:t>Spusťe </a:t>
            </a:r>
            <a:r>
              <a:rPr lang="cs-CZ" sz="2000" b="1"/>
              <a:t>program Microsoft Visual </a:t>
            </a:r>
            <a:r>
              <a:rPr lang="cs-CZ" sz="2000" b="1" smtClean="0"/>
              <a:t>Studio. </a:t>
            </a:r>
            <a:r>
              <a:rPr lang="cs-CZ" sz="1200" smtClean="0"/>
              <a:t>Instalační soubory vč. licencí můžete získat v rámci programu </a:t>
            </a:r>
            <a:r>
              <a:rPr lang="cs-CZ" sz="1200" smtClean="0">
                <a:hlinkClick r:id="rId3"/>
              </a:rPr>
              <a:t>Microsoft DreamSpark</a:t>
            </a:r>
            <a:r>
              <a:rPr lang="cs-CZ" sz="1200" smtClean="0"/>
              <a:t>, který </a:t>
            </a:r>
            <a:r>
              <a:rPr lang="cs-CZ" sz="1200"/>
              <a:t>umožňuje studentům </a:t>
            </a:r>
            <a:r>
              <a:rPr lang="cs-CZ" sz="1200" b="1" smtClean="0"/>
              <a:t>bezplatné </a:t>
            </a:r>
            <a:r>
              <a:rPr lang="cs-CZ" sz="1200" b="1"/>
              <a:t>stažení nástrojů společnosti Microsoft</a:t>
            </a:r>
            <a:r>
              <a:rPr lang="cs-CZ" sz="1200"/>
              <a:t> pro vývojáře a návrháře</a:t>
            </a:r>
            <a:r>
              <a:rPr lang="cs-CZ" sz="1200" smtClean="0"/>
              <a:t>.</a:t>
            </a:r>
          </a:p>
          <a:p>
            <a:pPr marL="0" indent="0">
              <a:buNone/>
            </a:pPr>
            <a:r>
              <a:rPr lang="cs-CZ" sz="2000" b="1" smtClean="0"/>
              <a:t>Postupujte dle následujících </a:t>
            </a:r>
            <a:r>
              <a:rPr lang="cs-CZ" sz="2000" b="1"/>
              <a:t>bodů a </a:t>
            </a:r>
            <a:r>
              <a:rPr lang="cs-CZ" sz="2000" b="1" smtClean="0"/>
              <a:t>snímků </a:t>
            </a:r>
            <a:r>
              <a:rPr lang="cs-CZ" sz="2000" b="1"/>
              <a:t>sejmutých obrazovek. </a:t>
            </a:r>
          </a:p>
          <a:p>
            <a:r>
              <a:rPr lang="cs-CZ" sz="1800" smtClean="0"/>
              <a:t>File --&gt;</a:t>
            </a:r>
            <a:r>
              <a:rPr lang="cs-CZ" sz="1800"/>
              <a:t>Open Web Site </a:t>
            </a:r>
            <a:r>
              <a:rPr lang="cs-CZ" sz="1800" smtClean="0"/>
              <a:t>--&gt;M</a:t>
            </a:r>
            <a:r>
              <a:rPr lang="cs-CZ" sz="1800"/>
              <a:t>:\</a:t>
            </a:r>
            <a:r>
              <a:rPr lang="cs-CZ" sz="1800" smtClean="0"/>
              <a:t>www_xppppppj </a:t>
            </a:r>
            <a:r>
              <a:rPr lang="cs-CZ" sz="1800"/>
              <a:t>	</a:t>
            </a:r>
            <a:endParaRPr lang="cs-CZ" sz="1800" smtClean="0"/>
          </a:p>
          <a:p>
            <a:r>
              <a:rPr lang="cs-CZ" sz="1800"/>
              <a:t>View --&gt;Solution Explorer </a:t>
            </a:r>
            <a:r>
              <a:rPr lang="cs-CZ" sz="1800" smtClean="0"/>
              <a:t>--&gt;www_xppppppj</a:t>
            </a:r>
            <a:endParaRPr lang="cs-CZ" sz="1800"/>
          </a:p>
          <a:p>
            <a:r>
              <a:rPr lang="cs-CZ" sz="1800" smtClean="0"/>
              <a:t>Add </a:t>
            </a:r>
            <a:r>
              <a:rPr lang="cs-CZ" sz="1800"/>
              <a:t>New Item </a:t>
            </a:r>
            <a:r>
              <a:rPr lang="cs-CZ" sz="1800" smtClean="0"/>
              <a:t>--&gt;Installed Template </a:t>
            </a:r>
            <a:r>
              <a:rPr lang="cs-CZ" sz="1600" smtClean="0"/>
              <a:t>volba</a:t>
            </a:r>
            <a:r>
              <a:rPr lang="cs-CZ" sz="1800" smtClean="0"/>
              <a:t> </a:t>
            </a:r>
            <a:r>
              <a:rPr lang="cs-CZ" sz="1800"/>
              <a:t>Visual C</a:t>
            </a:r>
            <a:r>
              <a:rPr lang="en-US" sz="1800" smtClean="0"/>
              <a:t>#</a:t>
            </a:r>
            <a:r>
              <a:rPr lang="cs-CZ" sz="1800" smtClean="0"/>
              <a:t>,</a:t>
            </a:r>
            <a:r>
              <a:rPr lang="en-US" sz="1800" smtClean="0"/>
              <a:t> </a:t>
            </a:r>
            <a:r>
              <a:rPr lang="cs-CZ" sz="1800" smtClean="0"/>
              <a:t>HTML page, </a:t>
            </a:r>
            <a:r>
              <a:rPr lang="en-US" sz="1800" smtClean="0"/>
              <a:t>Name</a:t>
            </a:r>
            <a:r>
              <a:rPr lang="cs-CZ" sz="1800" smtClean="0"/>
              <a:t>=prik33.htm</a:t>
            </a:r>
          </a:p>
          <a:p>
            <a:r>
              <a:rPr lang="cs-CZ" sz="1800" smtClean="0"/>
              <a:t>Obsah </a:t>
            </a:r>
            <a:r>
              <a:rPr lang="cs-CZ" sz="1800"/>
              <a:t>souboru </a:t>
            </a:r>
            <a:r>
              <a:rPr lang="cs-CZ" sz="1800" smtClean="0"/>
              <a:t>prik33.htm v nabídce source</a:t>
            </a:r>
          </a:p>
          <a:p>
            <a:r>
              <a:rPr lang="cs-CZ" sz="1800" smtClean="0"/>
              <a:t>Vložení odkazu na stylesheet.css do souboru prik33. htm do části &lt;head&gt; &lt;/head&gt;, zápis HTML kódu</a:t>
            </a:r>
            <a:endParaRPr lang="cs-CZ" sz="1800"/>
          </a:p>
          <a:p>
            <a:r>
              <a:rPr lang="cs-CZ" sz="1800"/>
              <a:t>Obsah souboru </a:t>
            </a:r>
            <a:r>
              <a:rPr lang="cs-CZ" sz="1800" smtClean="0"/>
              <a:t>prik33.htm v </a:t>
            </a:r>
            <a:r>
              <a:rPr lang="cs-CZ" sz="1800"/>
              <a:t>nabídce </a:t>
            </a:r>
            <a:r>
              <a:rPr lang="cs-CZ" sz="1800" smtClean="0"/>
              <a:t>design ve Visual Studiu a v prohlížeči.</a:t>
            </a:r>
            <a:endParaRPr lang="cs-CZ" sz="1800"/>
          </a:p>
          <a:p>
            <a:endParaRPr lang="cs-CZ" sz="1600"/>
          </a:p>
          <a:p>
            <a:endParaRPr lang="cs-CZ" sz="1800"/>
          </a:p>
          <a:p>
            <a:endParaRPr lang="cs-CZ" sz="1800"/>
          </a:p>
          <a:p>
            <a:endParaRPr lang="cs-CZ" sz="1800"/>
          </a:p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19786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HTML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556792"/>
            <a:ext cx="8229600" cy="40324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00" y="1717200"/>
            <a:ext cx="4649619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" y="1124744"/>
            <a:ext cx="8229600" cy="50405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n-NO" sz="1800"/>
              <a:t>Spusťe program Microsoft Visual Studio</a:t>
            </a:r>
            <a:r>
              <a:rPr lang="cs-CZ" sz="1800"/>
              <a:t> 2010</a:t>
            </a:r>
            <a:endParaRPr lang="nn-NO" sz="1800"/>
          </a:p>
        </p:txBody>
      </p:sp>
      <p:sp>
        <p:nvSpPr>
          <p:cNvPr id="3" name="Obdélník 2"/>
          <p:cNvSpPr/>
          <p:nvPr/>
        </p:nvSpPr>
        <p:spPr>
          <a:xfrm>
            <a:off x="5436096" y="2003355"/>
            <a:ext cx="309634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Instalační soubory vč. licencí můžete získat v rámci programu </a:t>
            </a:r>
            <a:r>
              <a:rPr lang="cs-CZ" b="1" smtClean="0"/>
              <a:t>Microsoft DreamSpark</a:t>
            </a:r>
            <a:r>
              <a:rPr lang="cs-CZ" smtClean="0"/>
              <a:t>, </a:t>
            </a:r>
            <a:r>
              <a:rPr lang="cs-CZ"/>
              <a:t>který umožňuje studentům </a:t>
            </a:r>
            <a:r>
              <a:rPr lang="cs-CZ" b="1"/>
              <a:t>bezplatné stažení nástrojů společnosti Microsoft</a:t>
            </a:r>
            <a:r>
              <a:rPr lang="cs-CZ"/>
              <a:t> pro vývojáře a návrháře</a:t>
            </a:r>
            <a:r>
              <a:rPr lang="cs-CZ" smtClean="0"/>
              <a:t>. Odkaz zde:</a:t>
            </a:r>
          </a:p>
          <a:p>
            <a:r>
              <a:rPr lang="cs-CZ">
                <a:hlinkClick r:id="rId3"/>
              </a:rPr>
              <a:t>http://msdn.microsoft.com/cs-cz/ee423659.aspx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91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HTML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124744"/>
            <a:ext cx="8229600" cy="50405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/>
              <a:t>File </a:t>
            </a:r>
            <a:r>
              <a:rPr lang="cs-CZ" sz="1800" smtClean="0"/>
              <a:t>--&gt;Open </a:t>
            </a:r>
            <a:r>
              <a:rPr lang="cs-CZ" sz="1800"/>
              <a:t>Web Site </a:t>
            </a:r>
            <a:r>
              <a:rPr lang="cs-CZ" sz="1800" smtClean="0"/>
              <a:t>--&gt;M:\www_xppppppj</a:t>
            </a:r>
            <a:endParaRPr lang="cs-CZ" sz="1800"/>
          </a:p>
        </p:txBody>
      </p:sp>
      <p:sp>
        <p:nvSpPr>
          <p:cNvPr id="3" name="Obdélník 2"/>
          <p:cNvSpPr/>
          <p:nvPr/>
        </p:nvSpPr>
        <p:spPr>
          <a:xfrm>
            <a:off x="1304976" y="1278990"/>
            <a:ext cx="38884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 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72" y="1556792"/>
            <a:ext cx="4610336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49760"/>
            <a:ext cx="4389437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908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HTML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556792"/>
            <a:ext cx="8229600" cy="40324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" y="1124744"/>
            <a:ext cx="8229600" cy="50405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/>
              <a:t>Add New </a:t>
            </a:r>
            <a:r>
              <a:rPr lang="cs-CZ" sz="1800" smtClean="0"/>
              <a:t>Item --&gt;Installed Template </a:t>
            </a:r>
            <a:r>
              <a:rPr lang="cs-CZ" sz="1400" smtClean="0"/>
              <a:t>volba</a:t>
            </a:r>
            <a:r>
              <a:rPr lang="cs-CZ" sz="1800" smtClean="0"/>
              <a:t> </a:t>
            </a:r>
            <a:r>
              <a:rPr lang="cs-CZ" sz="1800"/>
              <a:t>Visual C</a:t>
            </a:r>
            <a:r>
              <a:rPr lang="en-US" sz="1800" smtClean="0"/>
              <a:t>#</a:t>
            </a:r>
            <a:r>
              <a:rPr lang="cs-CZ" sz="1800" smtClean="0"/>
              <a:t>,</a:t>
            </a:r>
            <a:r>
              <a:rPr lang="en-US" sz="1800" smtClean="0"/>
              <a:t> </a:t>
            </a:r>
            <a:r>
              <a:rPr lang="cs-CZ" sz="1800" smtClean="0"/>
              <a:t>HTML Page, </a:t>
            </a:r>
            <a:r>
              <a:rPr lang="en-US" sz="1800" smtClean="0"/>
              <a:t>Name</a:t>
            </a:r>
            <a:r>
              <a:rPr lang="cs-CZ" sz="1800" smtClean="0"/>
              <a:t>=prik33</a:t>
            </a:r>
            <a:r>
              <a:rPr lang="en-US" sz="1800" smtClean="0"/>
              <a:t>.</a:t>
            </a:r>
            <a:r>
              <a:rPr lang="cs-CZ" sz="1800" smtClean="0"/>
              <a:t>htm</a:t>
            </a:r>
            <a:endParaRPr lang="cs-CZ" sz="1800"/>
          </a:p>
          <a:p>
            <a:pPr marL="0" indent="0">
              <a:buNone/>
            </a:pPr>
            <a:endParaRPr lang="cs-CZ" sz="180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24050"/>
            <a:ext cx="4328048" cy="39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988840"/>
            <a:ext cx="4684642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590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HTML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055879"/>
            <a:ext cx="8229600" cy="525344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01731" y="1115452"/>
            <a:ext cx="42583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Ukázka vygenerovaného obsahu prik33.htm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292080" y="1484784"/>
            <a:ext cx="37132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Vložení odkazu (linku</a:t>
            </a:r>
            <a:r>
              <a:rPr lang="cs-CZ" smtClean="0"/>
              <a:t>) .css </a:t>
            </a:r>
            <a:r>
              <a:rPr lang="cs-CZ"/>
              <a:t>do souboru </a:t>
            </a:r>
            <a:r>
              <a:rPr lang="cs-CZ" smtClean="0"/>
              <a:t>prik33. </a:t>
            </a:r>
            <a:r>
              <a:rPr lang="cs-CZ"/>
              <a:t>htm do části &lt;head&gt; &lt;/</a:t>
            </a:r>
            <a:r>
              <a:rPr lang="cs-CZ" smtClean="0"/>
              <a:t>head&gt; a zápis HTML kódu</a:t>
            </a:r>
            <a:endParaRPr lang="cs-CZ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endParaRPr kumimoji="0" lang="cs-CZ" altLang="cs-CZ" sz="5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 </a:t>
            </a:r>
            <a:endParaRPr kumimoji="0" lang="cs-CZ" alt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900" b="0" i="0" u="none" strike="noStrike" cap="none" normalizeH="0" baseline="0" smtClean="0">
                <a:ln>
                  <a:noFill/>
                </a:ln>
                <a:solidFill>
                  <a:srgbClr val="595959"/>
                </a:solidFill>
                <a:effectLst/>
                <a:latin typeface="Calibri" pitchFamily="34" charset="0"/>
                <a:cs typeface="Arial" pitchFamily="34" charset="0"/>
              </a:rPr>
              <a:t>Vytvořený výřez obrazovky: 29.9.2013 7:34</a:t>
            </a:r>
            <a:endParaRPr kumimoji="0" lang="cs-CZ" alt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 </a:t>
            </a:r>
            <a:endParaRPr kumimoji="0" lang="cs-CZ" alt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 </a:t>
            </a:r>
            <a:endParaRPr kumimoji="0" lang="cs-CZ" altLang="cs-CZ" sz="5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endParaRPr kumimoji="0" lang="cs-CZ" altLang="cs-CZ" sz="513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 </a:t>
            </a:r>
            <a:endParaRPr kumimoji="0" lang="cs-CZ" alt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900" b="0" i="0" u="none" strike="noStrike" cap="none" normalizeH="0" baseline="0" smtClean="0">
                <a:ln>
                  <a:noFill/>
                </a:ln>
                <a:solidFill>
                  <a:srgbClr val="595959"/>
                </a:solidFill>
                <a:effectLst/>
                <a:latin typeface="Calibri" pitchFamily="34" charset="0"/>
                <a:cs typeface="Arial" pitchFamily="34" charset="0"/>
              </a:rPr>
              <a:t>Vytvořený výřez obrazovky: 29.9.2013 7:38</a:t>
            </a:r>
            <a:endParaRPr kumimoji="0" lang="cs-CZ" alt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 </a:t>
            </a:r>
            <a:endParaRPr kumimoji="0" lang="cs-CZ" altLang="cs-CZ" sz="6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 </a:t>
            </a:r>
            <a:endParaRPr kumimoji="0" lang="cs-CZ" altLang="cs-CZ" sz="513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46" y="1412776"/>
            <a:ext cx="4684642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570" y="2420888"/>
            <a:ext cx="4250886" cy="3911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604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HTML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055879"/>
            <a:ext cx="8229600" cy="525344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779665" y="1116479"/>
            <a:ext cx="42583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Design zobrazení ve Visual Studiu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463183" y="2003361"/>
            <a:ext cx="32236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Zobrazení v internet prohlížeči</a:t>
            </a: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83" y="1484784"/>
            <a:ext cx="4704900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462" y="2529682"/>
            <a:ext cx="5295002" cy="3791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39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HTML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27026" y="4581128"/>
            <a:ext cx="7632848" cy="6232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</a:pPr>
            <a:r>
              <a:rPr lang="cs-CZ">
                <a:solidFill>
                  <a:prstClr val="black"/>
                </a:solidFill>
              </a:rPr>
              <a:t>Poznámka</a:t>
            </a:r>
            <a:r>
              <a:rPr lang="cs-CZ" smtClean="0">
                <a:solidFill>
                  <a:prstClr val="black"/>
                </a:solidFill>
              </a:rPr>
              <a:t>:</a:t>
            </a:r>
          </a:p>
          <a:p>
            <a:pPr>
              <a:spcAft>
                <a:spcPts val="300"/>
              </a:spcAft>
            </a:pPr>
            <a:r>
              <a:rPr lang="cs-CZ" sz="1400" smtClean="0"/>
              <a:t>Tento </a:t>
            </a:r>
            <a:r>
              <a:rPr lang="cs-CZ" sz="1400"/>
              <a:t>DUM volně navazuje na DUMy autora VY_32_INOVACE_021.ICT.34 - </a:t>
            </a:r>
            <a:r>
              <a:rPr lang="cs-CZ" sz="1400" smtClean="0"/>
              <a:t>032.ICT.34.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3330" y="1124744"/>
            <a:ext cx="695959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Úkol 1</a:t>
            </a:r>
            <a:r>
              <a:rPr lang="cs-CZ" sz="1400" i="1" smtClean="0"/>
              <a:t>. </a:t>
            </a:r>
            <a:r>
              <a:rPr lang="cs-CZ" sz="1200" i="1" smtClean="0"/>
              <a:t>(MS Visual Studio)</a:t>
            </a:r>
            <a:r>
              <a:rPr lang="cs-CZ" sz="1400" i="1" smtClean="0"/>
              <a:t>.</a:t>
            </a:r>
            <a:endParaRPr lang="cs-CZ" sz="1400" i="1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400" i="1" dirty="0" smtClean="0"/>
              <a:t>Ve svém </a:t>
            </a:r>
            <a:r>
              <a:rPr lang="cs-CZ" sz="1400" i="1" err="1" smtClean="0"/>
              <a:t>website</a:t>
            </a:r>
            <a:r>
              <a:rPr lang="cs-CZ" sz="1400" i="1" smtClean="0"/>
              <a:t> </a:t>
            </a:r>
            <a:r>
              <a:rPr lang="cs-CZ" sz="1100" smtClean="0"/>
              <a:t>(M</a:t>
            </a:r>
            <a:r>
              <a:rPr lang="cs-CZ" sz="1100"/>
              <a:t>:\</a:t>
            </a:r>
            <a:r>
              <a:rPr lang="cs-CZ" sz="1100" smtClean="0"/>
              <a:t>www_xppppppj</a:t>
            </a:r>
            <a:r>
              <a:rPr lang="cs-CZ" sz="1400" smtClean="0"/>
              <a:t>) </a:t>
            </a:r>
            <a:r>
              <a:rPr lang="cs-CZ" sz="1400" i="1" smtClean="0"/>
              <a:t>vytvořte soubor </a:t>
            </a:r>
            <a:r>
              <a:rPr lang="cs-CZ" sz="1400" b="1" smtClean="0"/>
              <a:t>prik33.htm</a:t>
            </a:r>
            <a:endParaRPr lang="cs-CZ" sz="1400" b="1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400" i="1" dirty="0" smtClean="0"/>
              <a:t>Do </a:t>
            </a:r>
            <a:r>
              <a:rPr lang="cs-CZ" sz="1400" i="1" smtClean="0"/>
              <a:t>souboru </a:t>
            </a:r>
            <a:r>
              <a:rPr lang="cs-CZ" sz="1400" b="1" smtClean="0"/>
              <a:t>prik33.htm</a:t>
            </a:r>
            <a:r>
              <a:rPr lang="cs-CZ" sz="1400" i="1" smtClean="0"/>
              <a:t> vložte link na </a:t>
            </a:r>
            <a:r>
              <a:rPr lang="cs-CZ" sz="1400" b="1"/>
              <a:t>stylesheet.css</a:t>
            </a:r>
            <a:r>
              <a:rPr lang="cs-CZ" sz="1400" i="1" smtClean="0"/>
              <a:t>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/>
              <a:t>Do souboru </a:t>
            </a:r>
            <a:r>
              <a:rPr lang="cs-CZ" sz="1400" b="1" smtClean="0"/>
              <a:t>prik33.htm</a:t>
            </a:r>
            <a:r>
              <a:rPr lang="cs-CZ" sz="1400" i="1" smtClean="0"/>
              <a:t>  zapište HTML kód z předchozího snímků.</a:t>
            </a:r>
            <a:endParaRPr lang="cs-CZ" sz="1400" i="1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Prozkoumejte zobrazení Ssource a Design ve Visual Studiu.</a:t>
            </a:r>
          </a:p>
          <a:p>
            <a:pPr marL="342900" indent="-342900">
              <a:buFont typeface="+mj-lt"/>
              <a:buAutoNum type="alphaLcParenR"/>
            </a:pPr>
            <a:endParaRPr lang="cs-CZ" sz="1400" i="1" smtClean="0"/>
          </a:p>
          <a:p>
            <a:r>
              <a:rPr lang="cs-CZ" sz="1400" i="1" smtClean="0"/>
              <a:t>Úkol 2.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Ve svem website vytvořte složku </a:t>
            </a:r>
            <a:r>
              <a:rPr lang="cs-CZ" sz="1400" b="1"/>
              <a:t>M:\www_xppppppj\priklad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Do této vytvořené složky přesuňte soubor </a:t>
            </a:r>
            <a:r>
              <a:rPr lang="cs-CZ" sz="1400" b="1"/>
              <a:t>stylesheet.css</a:t>
            </a:r>
            <a:r>
              <a:rPr lang="cs-CZ" sz="1400" i="1" smtClean="0"/>
              <a:t> a </a:t>
            </a:r>
            <a:r>
              <a:rPr lang="cs-CZ" sz="1400" b="1" smtClean="0"/>
              <a:t>prik33.htm</a:t>
            </a:r>
            <a:endParaRPr lang="cs-CZ" sz="1400" b="1"/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Ověřte funkčnost souboru </a:t>
            </a:r>
            <a:r>
              <a:rPr lang="cs-CZ" sz="1400" b="1" smtClean="0"/>
              <a:t>prik33.htm</a:t>
            </a:r>
            <a:endParaRPr lang="cs-CZ" sz="1400" b="1"/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Celou složku </a:t>
            </a:r>
            <a:r>
              <a:rPr lang="cs-CZ" sz="1400" b="1"/>
              <a:t>..\priklad  </a:t>
            </a:r>
            <a:r>
              <a:rPr lang="cs-CZ" sz="1400" i="1" smtClean="0"/>
              <a:t>včetně obsahu zkopírujte na své webové sídlo na </a:t>
            </a:r>
            <a:r>
              <a:rPr lang="cs-CZ" sz="1400" b="1"/>
              <a:t>serveru php5.cz</a:t>
            </a:r>
          </a:p>
          <a:p>
            <a:endParaRPr lang="cs-CZ" sz="1400" i="1" smtClean="0"/>
          </a:p>
          <a:p>
            <a:r>
              <a:rPr lang="cs-CZ" sz="1400" i="1" smtClean="0"/>
              <a:t>Úkol 3.</a:t>
            </a:r>
          </a:p>
          <a:p>
            <a:r>
              <a:rPr lang="cs-CZ" sz="1400" i="1" smtClean="0"/>
              <a:t>Využijte veškeré své znalosti a vytvořte web dle vzoru na </a:t>
            </a:r>
            <a:r>
              <a:rPr lang="cs-CZ" sz="1400" b="1">
                <a:hlinkClick r:id="rId2"/>
              </a:rPr>
              <a:t>http://www.oa-ji.cz/jafi</a:t>
            </a:r>
            <a:r>
              <a:rPr lang="cs-CZ" sz="1400" b="1"/>
              <a:t> </a:t>
            </a:r>
            <a:endParaRPr lang="cs-CZ" sz="14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93330" y="4437112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727026" y="5377071"/>
            <a:ext cx="72391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smtClean="0">
                <a:solidFill>
                  <a:prstClr val="black"/>
                </a:solidFill>
              </a:rPr>
              <a:t>DUMem 033.ICT.34 končí </a:t>
            </a:r>
            <a:r>
              <a:rPr lang="cs-CZ" sz="1200">
                <a:solidFill>
                  <a:prstClr val="black"/>
                </a:solidFill>
              </a:rPr>
              <a:t>série 13 dílů věnovaných HTML a CSS. V dalších šesti dílech využijeme získané </a:t>
            </a:r>
            <a:r>
              <a:rPr lang="cs-CZ" sz="1200" smtClean="0">
                <a:solidFill>
                  <a:prstClr val="black"/>
                </a:solidFill>
              </a:rPr>
              <a:t>vědomosti</a:t>
            </a:r>
          </a:p>
          <a:p>
            <a:r>
              <a:rPr lang="cs-CZ" sz="1200" smtClean="0">
                <a:solidFill>
                  <a:prstClr val="black"/>
                </a:solidFill>
              </a:rPr>
              <a:t>a budeme se </a:t>
            </a:r>
            <a:r>
              <a:rPr lang="cs-CZ" sz="1200">
                <a:solidFill>
                  <a:prstClr val="black"/>
                </a:solidFill>
              </a:rPr>
              <a:t>věnovat </a:t>
            </a:r>
            <a:r>
              <a:rPr lang="cs-CZ" sz="1200" smtClean="0">
                <a:solidFill>
                  <a:prstClr val="black"/>
                </a:solidFill>
              </a:rPr>
              <a:t>dynamickým HTML stránkám, databázím </a:t>
            </a:r>
            <a:r>
              <a:rPr lang="cs-CZ" sz="1200">
                <a:solidFill>
                  <a:prstClr val="black"/>
                </a:solidFill>
              </a:rPr>
              <a:t>a jejich propojení s www stránkami.</a:t>
            </a:r>
          </a:p>
        </p:txBody>
      </p:sp>
    </p:spTree>
    <p:extLst>
      <p:ext uri="{BB962C8B-B14F-4D97-AF65-F5344CB8AC3E}">
        <p14:creationId xmlns:p14="http://schemas.microsoft.com/office/powerpoint/2010/main" val="16667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HTML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51552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r>
              <a:rPr lang="cs-CZ">
                <a:hlinkClick r:id="rId3"/>
              </a:rPr>
              <a:t>http://lorem-ipsum.cz</a:t>
            </a:r>
            <a:r>
              <a:rPr lang="cs-CZ" smtClean="0">
                <a:hlinkClick r:id="rId3"/>
              </a:rPr>
              <a:t>/</a:t>
            </a:r>
          </a:p>
          <a:p>
            <a:pPr algn="ctr">
              <a:spcBef>
                <a:spcPts val="600"/>
              </a:spcBef>
            </a:pPr>
            <a:r>
              <a:rPr lang="cs-CZ" sz="1100" smtClean="0"/>
              <a:t>Generátor </a:t>
            </a:r>
            <a:r>
              <a:rPr lang="cs-CZ" sz="1100"/>
              <a:t>Lorem ipsum</a:t>
            </a:r>
            <a:endParaRPr lang="cs-CZ" sz="1100">
              <a:hlinkClick r:id="rId3"/>
            </a:endParaRPr>
          </a:p>
          <a:p>
            <a:pPr algn="ctr">
              <a:spcBef>
                <a:spcPts val="600"/>
              </a:spcBef>
            </a:pPr>
            <a:r>
              <a:rPr lang="cs-CZ" smtClean="0">
                <a:hlinkClick r:id="rId3"/>
              </a:rPr>
              <a:t>http://www.jakpsatweb.cz</a:t>
            </a:r>
            <a:endParaRPr lang="cs-CZ" smtClean="0"/>
          </a:p>
          <a:p>
            <a:pPr algn="ctr">
              <a:spcBef>
                <a:spcPts val="600"/>
              </a:spcBef>
            </a:pPr>
            <a:r>
              <a:rPr lang="cs-CZ">
                <a:hlinkClick r:id="rId4"/>
              </a:rPr>
              <a:t>http://www.mstv.cz/</a:t>
            </a:r>
            <a:endParaRPr lang="cs-CZ" dirty="0"/>
          </a:p>
          <a:p>
            <a:pPr algn="ctr">
              <a:spcBef>
                <a:spcPts val="600"/>
              </a:spcBef>
            </a:pPr>
            <a:r>
              <a:rPr lang="cs-CZ" sz="2400" dirty="0"/>
              <a:t>Doporučená literatura</a:t>
            </a:r>
            <a:r>
              <a:rPr lang="cs-CZ" sz="3200" dirty="0" smtClean="0">
                <a:solidFill>
                  <a:prstClr val="black"/>
                </a:solidFill>
              </a:rPr>
              <a:t>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5"/>
              </a:rPr>
              <a:t>P. Roubal, Informatika a výpočetní technika pro střední školy - </a:t>
            </a:r>
            <a:r>
              <a:rPr lang="cs-CZ" sz="1600" smtClean="0">
                <a:solidFill>
                  <a:prstClr val="black"/>
                </a:solidFill>
                <a:hlinkClick r:id="rId5"/>
              </a:rPr>
              <a:t>Praktická učebnice</a:t>
            </a:r>
            <a:endParaRPr lang="cs-CZ" sz="16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1600" smtClean="0">
                <a:hlinkClick r:id="rId6"/>
              </a:rPr>
              <a:t>Programování Windows 8 aplikací pro začátečníky</a:t>
            </a:r>
            <a:endParaRPr lang="cs-CZ" sz="16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2800" smtClean="0">
                <a:solidFill>
                  <a:prstClr val="black"/>
                </a:solidFill>
              </a:rPr>
              <a:t>Použité </a:t>
            </a:r>
            <a:r>
              <a:rPr lang="cs-CZ" sz="2800" dirty="0" smtClean="0">
                <a:solidFill>
                  <a:prstClr val="black"/>
                </a:solidFill>
              </a:rPr>
              <a:t>zdroje: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Veškerý obsah včetně obrázků je dílem </a:t>
            </a:r>
            <a:r>
              <a:rPr lang="cs-CZ" sz="2000" dirty="0">
                <a:solidFill>
                  <a:prstClr val="black"/>
                </a:solidFill>
              </a:rPr>
              <a:t>autora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68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2484</TotalTime>
  <Words>594</Words>
  <Application>Microsoft Office PowerPoint</Application>
  <PresentationFormat>Předvádění na obrazovce (4:3)</PresentationFormat>
  <Paragraphs>113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Motiv systému Office</vt:lpstr>
      <vt:lpstr>Prezentace aplikace PowerPoint</vt:lpstr>
      <vt:lpstr>Prezentace aplikace PowerPoint</vt:lpstr>
      <vt:lpstr>Tvorba webových stránek – MS Visual Studio 2010 - HTML</vt:lpstr>
      <vt:lpstr>Tvorba webových stránek – MS Visual Studio 2010 - HTML</vt:lpstr>
      <vt:lpstr>Tvorba webových stránek – MS Visual Studio 2010 - HTML</vt:lpstr>
      <vt:lpstr>Tvorba webových stránek – MS Visual Studio 2010 - HTML</vt:lpstr>
      <vt:lpstr>Tvorba webových stránek – MS Visual Studio 2010 - HTML</vt:lpstr>
      <vt:lpstr>Tvorba webových stránek – MS Visual Studio 2010 - HTML</vt:lpstr>
      <vt:lpstr>Tvorba webových stránek – MS Visual Studio 2010 - HTML</vt:lpstr>
      <vt:lpstr>Tvorba webových stránek – MS Visual Studio 2010 - HTML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033.ICT.34</dc:title>
  <dc:creator>Fišer Jaroslav</dc:creator>
  <cp:keywords>CZ.1.07/1.5.00/34.0744</cp:keywords>
  <cp:lastModifiedBy>Fiser</cp:lastModifiedBy>
  <cp:revision>263</cp:revision>
  <dcterms:created xsi:type="dcterms:W3CDTF">2012-10-03T08:25:35Z</dcterms:created>
  <dcterms:modified xsi:type="dcterms:W3CDTF">2013-09-29T15:19:06Z</dcterms:modified>
</cp:coreProperties>
</file>