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7" r:id="rId4"/>
    <p:sldMasterId id="2147483700" r:id="rId5"/>
  </p:sldMasterIdLst>
  <p:notesMasterIdLst>
    <p:notesMasterId r:id="rId20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x="9144000" cy="6858000" type="screen4x3"/>
  <p:notesSz cx="6781800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186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&lt;header&gt;</a:t>
            </a:r>
            <a:endParaRPr/>
          </a:p>
        </p:txBody>
      </p:sp>
      <p:sp>
        <p:nvSpPr>
          <p:cNvPr id="187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188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r>
              <a:rPr lang="en-US"/>
              <a:t>&lt;footer&gt;</a:t>
            </a:r>
            <a:endParaRPr/>
          </a:p>
        </p:txBody>
      </p:sp>
      <p:sp>
        <p:nvSpPr>
          <p:cNvPr id="189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pPr algn="r"/>
            <a:fld id="{D6EBC9F0-A445-465C-B805-E282E8CB6DB3}" type="slidenum">
              <a:rPr lang="en-US"/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2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921E4D42-5E61-4013-B367-BA614DD83D17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4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89BF408C-1065-4D7A-BCD8-6C0B4F037487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6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D89EA64E-7FBC-4C85-9F74-C0A16127F47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8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AF06E673-1463-4BE9-A892-5C06A89DE944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0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A813CC96-B9D7-4565-B1B4-7A6210DC3D10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2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45FA38CD-3146-45A4-A191-4D3A330F54B7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4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A1D4F669-F7C8-47ED-9A62-DDE8FA001315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6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48032322-028C-49CF-833F-87602B97E29D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8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CC199DB7-977A-46A1-BC63-79B5F73E189C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0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51BEF0E7-2F1F-4016-A7DB-EE57AC8695AE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2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CAF4012D-18FA-4943-AB83-A76EDBF10B72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4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09C28034-93CC-40EC-AF76-9BF8317B8C4C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6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CA53EAE0-E31D-434B-BD37-318A2F07C78B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13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0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1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5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6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7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7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2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22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2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27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28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6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4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4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54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5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59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6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4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5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7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2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3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7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7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9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80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81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8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8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8FF139CE-0EA7-4F76-A673-E0A771289F44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2A013150-5B49-420D-855C-AC10B20A4ABE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r>
              <a:rPr lang="cs-CZ"/>
              <a:t>Click to edit the title text format</a:t>
            </a:r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D1389923-25DB-4DCA-A4D6-38CDEECCC521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112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113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114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8CA9B699-93BA-41BF-988E-317D320D59F5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115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/>
    <p:bodyStyle/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722160" y="4406760"/>
            <a:ext cx="7772040" cy="13618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4000" b="1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149" name="PlaceHolder 2"/>
          <p:cNvSpPr>
            <a:spLocks noGrp="1"/>
          </p:cNvSpPr>
          <p:nvPr>
            <p:ph type="body"/>
          </p:nvPr>
        </p:nvSpPr>
        <p:spPr>
          <a:xfrm>
            <a:off x="722160" y="2906640"/>
            <a:ext cx="7772040" cy="1499760"/>
          </a:xfrm>
          <a:prstGeom prst="rect">
            <a:avLst/>
          </a:prstGeom>
        </p:spPr>
        <p:txBody>
          <a:bodyPr anchor="b"/>
          <a:lstStyle/>
          <a:p>
            <a:pPr>
              <a:buSzPct val="25000"/>
              <a:buFont typeface="StarSymbol"/>
              <a:buChar char="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</a:pPr>
            <a:r>
              <a:rPr lang="cs-CZ" sz="2000">
                <a:solidFill>
                  <a:srgbClr val="8B8B8B"/>
                </a:solidFill>
                <a:latin typeface="Calibri"/>
              </a:rPr>
              <a:t>Seventh Outline LevelKlepnutím lze upravit styly předlohy textu.</a:t>
            </a:r>
            <a:endParaRPr/>
          </a:p>
        </p:txBody>
      </p:sp>
      <p:sp>
        <p:nvSpPr>
          <p:cNvPr id="150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151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152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4CE4DEC1-CC3C-498E-A33A-EEC5323A6DE1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I-VyjZk2a0" TargetMode="Externa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TextShape 1"/>
          <p:cNvSpPr txBox="1"/>
          <p:nvPr/>
        </p:nvSpPr>
        <p:spPr>
          <a:xfrm>
            <a:off x="714240" y="1357200"/>
            <a:ext cx="7772040" cy="146952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6600" b="1" i="1">
                <a:solidFill>
                  <a:srgbClr val="C00000"/>
                </a:solidFill>
                <a:latin typeface="Calibri"/>
              </a:rPr>
              <a:t>1. světová válka </a:t>
            </a:r>
            <a:endParaRPr/>
          </a:p>
        </p:txBody>
      </p:sp>
      <p:sp>
        <p:nvSpPr>
          <p:cNvPr id="191" name="TextShape 2"/>
          <p:cNvSpPr txBox="1"/>
          <p:nvPr/>
        </p:nvSpPr>
        <p:spPr>
          <a:xfrm>
            <a:off x="1403640" y="2781000"/>
            <a:ext cx="6400440" cy="1007640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4800" b="1" i="1">
                <a:solidFill>
                  <a:srgbClr val="FF0000"/>
                </a:solidFill>
                <a:latin typeface="Calibri"/>
              </a:rPr>
              <a:t>Opakování</a:t>
            </a:r>
            <a:endParaRPr/>
          </a:p>
          <a:p>
            <a:pPr algn="ctr">
              <a:lnSpc>
                <a:spcPct val="100000"/>
              </a:lnSpc>
            </a:pPr>
            <a:r>
              <a:rPr lang="en-US" sz="2400" b="1" i="1">
                <a:solidFill>
                  <a:srgbClr val="FF0000"/>
                </a:solidFill>
                <a:latin typeface="Calibri"/>
              </a:rPr>
              <a:t>Josef Petera</a:t>
            </a:r>
            <a:endParaRPr/>
          </a:p>
          <a:p>
            <a:pPr algn="ctr">
              <a:lnSpc>
                <a:spcPct val="100000"/>
              </a:lnSpc>
            </a:pPr>
            <a:r>
              <a:rPr lang="en-US" sz="2400" b="1" i="1">
                <a:solidFill>
                  <a:srgbClr val="FF0000"/>
                </a:solidFill>
                <a:latin typeface="Calibri"/>
              </a:rPr>
              <a:t>ZŠ Nový Hrádek</a:t>
            </a:r>
            <a:endParaRPr/>
          </a:p>
          <a:p>
            <a:pPr algn="ctr">
              <a:lnSpc>
                <a:spcPct val="100000"/>
              </a:lnSpc>
            </a:pPr>
            <a:r>
              <a:rPr lang="en-US" sz="2400" b="1" i="1">
                <a:solidFill>
                  <a:srgbClr val="FF0000"/>
                </a:solidFill>
                <a:latin typeface="Calibri"/>
              </a:rPr>
              <a:t>Dějepis - 8. ročník</a:t>
            </a:r>
            <a:endParaRPr/>
          </a:p>
          <a:p>
            <a:pPr algn="ctr">
              <a:lnSpc>
                <a:spcPct val="100000"/>
              </a:lnSpc>
            </a:pPr>
            <a:endParaRPr/>
          </a:p>
          <a:p>
            <a:pPr algn="ctr">
              <a:lnSpc>
                <a:spcPct val="100000"/>
              </a:lnSpc>
            </a:pPr>
            <a:endParaRPr/>
          </a:p>
        </p:txBody>
      </p:sp>
      <p:pic>
        <p:nvPicPr>
          <p:cNvPr id="192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1691640" y="5085360"/>
            <a:ext cx="6081480" cy="14857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" name="Obrázek 3"/>
          <p:cNvPicPr/>
          <p:nvPr/>
        </p:nvPicPr>
        <p:blipFill>
          <a:blip r:embed="rId3"/>
          <a:stretch>
            <a:fillRect/>
          </a:stretch>
        </p:blipFill>
        <p:spPr>
          <a:xfrm>
            <a:off x="928800" y="785880"/>
            <a:ext cx="3214440" cy="4197960"/>
          </a:xfrm>
          <a:prstGeom prst="rect">
            <a:avLst/>
          </a:prstGeom>
        </p:spPr>
      </p:pic>
      <p:pic>
        <p:nvPicPr>
          <p:cNvPr id="194" name="Obrázek 6"/>
          <p:cNvPicPr/>
          <p:nvPr/>
        </p:nvPicPr>
        <p:blipFill>
          <a:blip r:embed="rId4"/>
          <a:stretch>
            <a:fillRect/>
          </a:stretch>
        </p:blipFill>
        <p:spPr>
          <a:xfrm>
            <a:off x="4840920" y="1928880"/>
            <a:ext cx="3358440" cy="381168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5400">
                <a:solidFill>
                  <a:srgbClr val="000000"/>
                </a:solidFill>
                <a:latin typeface="Calibri"/>
              </a:rPr>
              <a:t>Sarajevo 1914</a:t>
            </a:r>
            <a:endParaRPr/>
          </a:p>
        </p:txBody>
      </p:sp>
      <p:sp>
        <p:nvSpPr>
          <p:cNvPr id="196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800">
                <a:solidFill>
                  <a:srgbClr val="000000"/>
                </a:solidFill>
                <a:latin typeface="Calibri"/>
              </a:rPr>
              <a:t>Co se stalo a proč právě zde?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800">
                <a:solidFill>
                  <a:srgbClr val="000000"/>
                </a:solidFill>
                <a:latin typeface="Calibri"/>
              </a:rPr>
              <a:t>Co nastalo potom?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800">
                <a:solidFill>
                  <a:srgbClr val="000000"/>
                </a:solidFill>
                <a:latin typeface="Calibri"/>
              </a:rPr>
              <a:t>Příčina nebo záminka války?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800">
                <a:solidFill>
                  <a:srgbClr val="000000"/>
                </a:solidFill>
                <a:latin typeface="Calibri"/>
              </a:rPr>
              <a:t>Skutečné příčiny války: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TextShape 1"/>
          <p:cNvSpPr txBox="1"/>
          <p:nvPr/>
        </p:nvSpPr>
        <p:spPr>
          <a:xfrm>
            <a:off x="214200" y="274680"/>
            <a:ext cx="8715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Evropa – mocenské bloky 1914 (</a:t>
            </a:r>
            <a:r>
              <a:rPr lang="cs-CZ" sz="3600">
                <a:solidFill>
                  <a:srgbClr val="000000"/>
                </a:solidFill>
                <a:latin typeface="Calibri"/>
              </a:rPr>
              <a:t>atlasy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)</a:t>
            </a:r>
            <a:endParaRPr/>
          </a:p>
        </p:txBody>
      </p:sp>
      <p:pic>
        <p:nvPicPr>
          <p:cNvPr id="198" name="Obrázek 4"/>
          <p:cNvPicPr/>
          <p:nvPr/>
        </p:nvPicPr>
        <p:blipFill>
          <a:blip r:embed="rId3"/>
          <a:stretch>
            <a:fillRect/>
          </a:stretch>
        </p:blipFill>
        <p:spPr>
          <a:xfrm>
            <a:off x="642960" y="1643040"/>
            <a:ext cx="7940520" cy="471456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TextShape 1"/>
          <p:cNvSpPr txBox="1"/>
          <p:nvPr/>
        </p:nvSpPr>
        <p:spPr>
          <a:xfrm>
            <a:off x="500040" y="0"/>
            <a:ext cx="8229240" cy="164268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b="1">
                <a:solidFill>
                  <a:srgbClr val="FF0000"/>
                </a:solidFill>
                <a:latin typeface="Calibri"/>
              </a:rPr>
              <a:t>PRACOVNÍ LIST
</a:t>
            </a:r>
            <a:r>
              <a:rPr lang="cs-CZ" sz="4400" b="1">
                <a:solidFill>
                  <a:srgbClr val="660033"/>
                </a:solidFill>
                <a:latin typeface="Calibri"/>
              </a:rPr>
              <a:t>Válečné fronty v roce 1914</a:t>
            </a:r>
            <a:endParaRPr/>
          </a:p>
        </p:txBody>
      </p:sp>
      <p:sp>
        <p:nvSpPr>
          <p:cNvPr id="200" name="TextShape 2"/>
          <p:cNvSpPr txBox="1"/>
          <p:nvPr/>
        </p:nvSpPr>
        <p:spPr>
          <a:xfrm>
            <a:off x="0" y="1874880"/>
            <a:ext cx="8686440" cy="49827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 kterých 3 částech Evropy?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Které státy se v těchto částech střetly?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Jaká měla být válka podle plánů a v jakou se změnila ve skutečnosti?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TextShape 1"/>
          <p:cNvSpPr txBox="1"/>
          <p:nvPr/>
        </p:nvSpPr>
        <p:spPr>
          <a:xfrm>
            <a:off x="0" y="0"/>
            <a:ext cx="6643440" cy="13618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4000" b="1">
                <a:solidFill>
                  <a:srgbClr val="000000"/>
                </a:solidFill>
                <a:latin typeface="Calibri"/>
              </a:rPr>
              <a:t>Spoj státy DOHODY a jejich spojence</a:t>
            </a:r>
            <a:endParaRPr/>
          </a:p>
        </p:txBody>
      </p:sp>
      <p:sp>
        <p:nvSpPr>
          <p:cNvPr id="202" name="TextShape 2"/>
          <p:cNvSpPr txBox="1"/>
          <p:nvPr/>
        </p:nvSpPr>
        <p:spPr>
          <a:xfrm>
            <a:off x="6643800" y="357120"/>
            <a:ext cx="1928520" cy="149976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</a:pPr>
            <a:r>
              <a:rPr lang="cs-CZ" sz="4000" b="1">
                <a:solidFill>
                  <a:srgbClr val="000000"/>
                </a:solidFill>
                <a:latin typeface="Calibri"/>
              </a:rPr>
              <a:t>v roce 1915</a:t>
            </a:r>
            <a:endParaRPr/>
          </a:p>
        </p:txBody>
      </p:sp>
      <p:sp>
        <p:nvSpPr>
          <p:cNvPr id="203" name="CustomShape 3"/>
          <p:cNvSpPr/>
          <p:nvPr/>
        </p:nvSpPr>
        <p:spPr>
          <a:xfrm>
            <a:off x="1143000" y="2928960"/>
            <a:ext cx="2642760" cy="1356840"/>
          </a:xfrm>
          <a:prstGeom prst="ellipse">
            <a:avLst/>
          </a:prstGeom>
          <a:solidFill>
            <a:srgbClr val="FFFFFF"/>
          </a:solidFill>
          <a:ln w="25560">
            <a:solidFill>
              <a:srgbClr val="000000"/>
            </a:solidFill>
            <a:round/>
          </a:ln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en-US" sz="4400" b="1">
                <a:solidFill>
                  <a:srgbClr val="C00000"/>
                </a:solidFill>
                <a:latin typeface="Calibri"/>
              </a:rPr>
              <a:t>Francie</a:t>
            </a:r>
            <a:endParaRPr/>
          </a:p>
        </p:txBody>
      </p:sp>
      <p:sp>
        <p:nvSpPr>
          <p:cNvPr id="204" name="CustomShape 4"/>
          <p:cNvSpPr/>
          <p:nvPr/>
        </p:nvSpPr>
        <p:spPr>
          <a:xfrm>
            <a:off x="2643120" y="5357880"/>
            <a:ext cx="3357360" cy="1499760"/>
          </a:xfrm>
          <a:prstGeom prst="ellipse">
            <a:avLst/>
          </a:prstGeom>
          <a:solidFill>
            <a:srgbClr val="FFFFFF"/>
          </a:solidFill>
          <a:ln w="25560">
            <a:solidFill>
              <a:srgbClr val="000000"/>
            </a:solidFill>
            <a:round/>
          </a:ln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en-US" sz="4400" b="1">
                <a:solidFill>
                  <a:srgbClr val="C00000"/>
                </a:solidFill>
                <a:latin typeface="Calibri"/>
              </a:rPr>
              <a:t>Německo</a:t>
            </a:r>
            <a:endParaRPr/>
          </a:p>
        </p:txBody>
      </p:sp>
      <p:sp>
        <p:nvSpPr>
          <p:cNvPr id="205" name="CustomShape 5"/>
          <p:cNvSpPr/>
          <p:nvPr/>
        </p:nvSpPr>
        <p:spPr>
          <a:xfrm>
            <a:off x="2500200" y="571320"/>
            <a:ext cx="3928680" cy="1499760"/>
          </a:xfrm>
          <a:prstGeom prst="ellipse">
            <a:avLst/>
          </a:prstGeom>
          <a:solidFill>
            <a:srgbClr val="FFFFFF"/>
          </a:solidFill>
          <a:ln w="25560">
            <a:solidFill>
              <a:srgbClr val="000000"/>
            </a:solidFill>
            <a:round/>
          </a:ln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en-US" sz="4400" b="1">
                <a:solidFill>
                  <a:srgbClr val="C00000"/>
                </a:solidFill>
                <a:latin typeface="Calibri"/>
              </a:rPr>
              <a:t>V. Británie</a:t>
            </a:r>
            <a:endParaRPr/>
          </a:p>
        </p:txBody>
      </p:sp>
      <p:sp>
        <p:nvSpPr>
          <p:cNvPr id="206" name="CustomShape 6"/>
          <p:cNvSpPr/>
          <p:nvPr/>
        </p:nvSpPr>
        <p:spPr>
          <a:xfrm>
            <a:off x="6143760" y="5214960"/>
            <a:ext cx="2642760" cy="1499760"/>
          </a:xfrm>
          <a:prstGeom prst="ellipse">
            <a:avLst/>
          </a:prstGeom>
          <a:solidFill>
            <a:srgbClr val="FFFFFF"/>
          </a:solidFill>
          <a:ln w="25560">
            <a:solidFill>
              <a:srgbClr val="000000"/>
            </a:solidFill>
            <a:round/>
          </a:ln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en-US" sz="4400" b="1">
                <a:solidFill>
                  <a:srgbClr val="C00000"/>
                </a:solidFill>
                <a:latin typeface="Calibri"/>
              </a:rPr>
              <a:t>Rusko</a:t>
            </a:r>
            <a:endParaRPr/>
          </a:p>
        </p:txBody>
      </p:sp>
      <p:sp>
        <p:nvSpPr>
          <p:cNvPr id="207" name="CustomShape 7"/>
          <p:cNvSpPr/>
          <p:nvPr/>
        </p:nvSpPr>
        <p:spPr>
          <a:xfrm>
            <a:off x="5500800" y="1928880"/>
            <a:ext cx="3142800" cy="1499760"/>
          </a:xfrm>
          <a:prstGeom prst="ellipse">
            <a:avLst/>
          </a:prstGeom>
          <a:solidFill>
            <a:srgbClr val="FFFFFF"/>
          </a:solidFill>
          <a:ln w="25560">
            <a:solidFill>
              <a:srgbClr val="000000"/>
            </a:solidFill>
            <a:round/>
          </a:ln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en-US" sz="4400" b="1">
                <a:solidFill>
                  <a:srgbClr val="C00000"/>
                </a:solidFill>
                <a:latin typeface="Calibri"/>
              </a:rPr>
              <a:t>Rak.-Uh.</a:t>
            </a:r>
            <a:endParaRPr/>
          </a:p>
        </p:txBody>
      </p:sp>
      <p:sp>
        <p:nvSpPr>
          <p:cNvPr id="208" name="CustomShape 8"/>
          <p:cNvSpPr/>
          <p:nvPr/>
        </p:nvSpPr>
        <p:spPr>
          <a:xfrm>
            <a:off x="0" y="1428840"/>
            <a:ext cx="2928600" cy="1499760"/>
          </a:xfrm>
          <a:prstGeom prst="ellipse">
            <a:avLst/>
          </a:prstGeom>
          <a:solidFill>
            <a:srgbClr val="FFFFFF"/>
          </a:solidFill>
          <a:ln w="25560">
            <a:solidFill>
              <a:srgbClr val="000000"/>
            </a:solidFill>
            <a:round/>
          </a:ln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en-US" sz="4400" b="1">
                <a:solidFill>
                  <a:srgbClr val="C00000"/>
                </a:solidFill>
                <a:latin typeface="Calibri"/>
              </a:rPr>
              <a:t>Turecko</a:t>
            </a:r>
            <a:endParaRPr/>
          </a:p>
        </p:txBody>
      </p:sp>
      <p:sp>
        <p:nvSpPr>
          <p:cNvPr id="209" name="CustomShape 9"/>
          <p:cNvSpPr/>
          <p:nvPr/>
        </p:nvSpPr>
        <p:spPr>
          <a:xfrm>
            <a:off x="6500880" y="3571920"/>
            <a:ext cx="2642760" cy="1499760"/>
          </a:xfrm>
          <a:prstGeom prst="ellipse">
            <a:avLst/>
          </a:prstGeom>
          <a:solidFill>
            <a:srgbClr val="FFFFFF"/>
          </a:solidFill>
          <a:ln w="25560">
            <a:solidFill>
              <a:srgbClr val="000000"/>
            </a:solidFill>
            <a:round/>
          </a:ln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en-US" sz="4400" b="1">
                <a:solidFill>
                  <a:srgbClr val="C00000"/>
                </a:solidFill>
                <a:latin typeface="Calibri"/>
              </a:rPr>
              <a:t>Itálie</a:t>
            </a:r>
            <a:endParaRPr/>
          </a:p>
        </p:txBody>
      </p:sp>
      <p:sp>
        <p:nvSpPr>
          <p:cNvPr id="210" name="CustomShape 10"/>
          <p:cNvSpPr/>
          <p:nvPr/>
        </p:nvSpPr>
        <p:spPr>
          <a:xfrm>
            <a:off x="0" y="4357800"/>
            <a:ext cx="3571560" cy="1356840"/>
          </a:xfrm>
          <a:prstGeom prst="ellipse">
            <a:avLst/>
          </a:prstGeom>
          <a:solidFill>
            <a:srgbClr val="FFFFFF"/>
          </a:solidFill>
          <a:ln w="25560">
            <a:solidFill>
              <a:srgbClr val="000000"/>
            </a:solidFill>
            <a:round/>
          </a:ln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en-US" sz="4400" b="1">
                <a:solidFill>
                  <a:srgbClr val="C00000"/>
                </a:solidFill>
                <a:latin typeface="Calibri"/>
              </a:rPr>
              <a:t>Bulharsko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Přečíst str. 119 - kurzívou</a:t>
            </a:r>
            <a:endParaRPr/>
          </a:p>
        </p:txBody>
      </p:sp>
      <p:sp>
        <p:nvSpPr>
          <p:cNvPr id="212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Video – válka realita:  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b="1" u="sng">
                <a:solidFill>
                  <a:srgbClr val="C00000"/>
                </a:solidFill>
                <a:latin typeface="Calibri"/>
              </a:rPr>
              <a:t>1. sv. v. – rok 1916</a:t>
            </a:r>
            <a:endParaRPr/>
          </a:p>
        </p:txBody>
      </p:sp>
      <p:sp>
        <p:nvSpPr>
          <p:cNvPr id="214" name="TextShape 2"/>
          <p:cNvSpPr txBox="1"/>
          <p:nvPr/>
        </p:nvSpPr>
        <p:spPr>
          <a:xfrm>
            <a:off x="285840" y="1357200"/>
            <a:ext cx="8643600" cy="52858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4400" b="1">
                <a:solidFill>
                  <a:srgbClr val="002060"/>
                </a:solidFill>
                <a:latin typeface="Calibri"/>
              </a:rPr>
              <a:t>ZÁPAD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	pevnost Verdun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 		řeka Somma – tanky</a:t>
            </a:r>
            <a:endParaRPr/>
          </a:p>
          <a:p>
            <a:pPr>
              <a:lnSpc>
                <a:spcPct val="100000"/>
              </a:lnSpc>
            </a:pPr>
            <a:r>
              <a:rPr lang="cs-CZ" sz="4400" b="1">
                <a:solidFill>
                  <a:srgbClr val="008000"/>
                </a:solidFill>
                <a:latin typeface="Calibri"/>
              </a:rPr>
              <a:t>VÝCHOD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Brusilovova ofenzíva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Rumunsko - 	  Semihradsko (poraženi Ra-U)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pic>
        <p:nvPicPr>
          <p:cNvPr id="215" name="Obrázek 6"/>
          <p:cNvPicPr/>
          <p:nvPr/>
        </p:nvPicPr>
        <p:blipFill>
          <a:blip r:embed="rId3"/>
          <a:stretch>
            <a:fillRect/>
          </a:stretch>
        </p:blipFill>
        <p:spPr>
          <a:xfrm>
            <a:off x="1214280" y="2357280"/>
            <a:ext cx="658440" cy="439560"/>
          </a:xfrm>
          <a:prstGeom prst="rect">
            <a:avLst/>
          </a:prstGeom>
        </p:spPr>
      </p:pic>
      <p:pic>
        <p:nvPicPr>
          <p:cNvPr id="216" name="Obrázek 7"/>
          <p:cNvPicPr/>
          <p:nvPr/>
        </p:nvPicPr>
        <p:blipFill>
          <a:blip r:embed="rId3"/>
          <a:stretch>
            <a:fillRect/>
          </a:stretch>
        </p:blipFill>
        <p:spPr>
          <a:xfrm>
            <a:off x="1214280" y="3143160"/>
            <a:ext cx="658440" cy="439560"/>
          </a:xfrm>
          <a:prstGeom prst="rect">
            <a:avLst/>
          </a:prstGeom>
        </p:spPr>
      </p:pic>
      <p:pic>
        <p:nvPicPr>
          <p:cNvPr id="217" name="Obrázek 8"/>
          <p:cNvPicPr/>
          <p:nvPr/>
        </p:nvPicPr>
        <p:blipFill>
          <a:blip r:embed="rId3"/>
          <a:stretch>
            <a:fillRect/>
          </a:stretch>
        </p:blipFill>
        <p:spPr>
          <a:xfrm>
            <a:off x="3429000" y="5214960"/>
            <a:ext cx="658440" cy="43956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Tanky v 1. sv. v.</a:t>
            </a:r>
            <a:endParaRPr/>
          </a:p>
        </p:txBody>
      </p:sp>
      <p:sp>
        <p:nvSpPr>
          <p:cNvPr id="219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Mark 1 až 5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b="1">
                <a:solidFill>
                  <a:srgbClr val="000000"/>
                </a:solidFill>
                <a:latin typeface="Calibri"/>
              </a:rPr>
              <a:t>Důsledky válečných útrap</a:t>
            </a:r>
            <a:endParaRPr/>
          </a:p>
        </p:txBody>
      </p:sp>
      <p:sp>
        <p:nvSpPr>
          <p:cNvPr id="221" name="TextShape 2"/>
          <p:cNvSpPr txBox="1"/>
          <p:nvPr/>
        </p:nvSpPr>
        <p:spPr>
          <a:xfrm>
            <a:off x="142920" y="1500120"/>
            <a:ext cx="8786520" cy="50004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1916 – všechny země válkou vyčerpány (hlad, bída, smrt …)			odpor k válce, cesta k propuknutí </a:t>
            </a:r>
            <a:r>
              <a:rPr lang="cs-CZ" sz="4400" b="1">
                <a:solidFill>
                  <a:srgbClr val="C00000"/>
                </a:solidFill>
                <a:latin typeface="Calibri"/>
              </a:rPr>
              <a:t>sociální revoluce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(svržení válčících vlád a nastolení vlády vzešlé z lidu) </a:t>
            </a:r>
            <a:endParaRPr/>
          </a:p>
        </p:txBody>
      </p:sp>
      <p:sp>
        <p:nvSpPr>
          <p:cNvPr id="222" name="CustomShape 3"/>
          <p:cNvSpPr/>
          <p:nvPr/>
        </p:nvSpPr>
        <p:spPr>
          <a:xfrm>
            <a:off x="214200" y="3071880"/>
            <a:ext cx="856800" cy="49968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TextShape 1"/>
          <p:cNvSpPr txBox="1"/>
          <p:nvPr/>
        </p:nvSpPr>
        <p:spPr>
          <a:xfrm>
            <a:off x="428760" y="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Zákopová válka</a:t>
            </a:r>
            <a:endParaRPr/>
          </a:p>
        </p:txBody>
      </p:sp>
      <p:sp>
        <p:nvSpPr>
          <p:cNvPr id="224" name="TextShape 2"/>
          <p:cNvSpPr txBox="1"/>
          <p:nvPr/>
        </p:nvSpPr>
        <p:spPr>
          <a:xfrm>
            <a:off x="0" y="1214280"/>
            <a:ext cx="8686440" cy="54288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Žádná strana nemá sílu prorazit; síla obrany převyšuje možnosti útoku 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Překážky, opevnění (zátarasy, dráty, labyrinty zákopů, tunely, beton. bunkry),  minová pole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Děla, minomety – přehradná palba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Kulomety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extShape 1"/>
          <p:cNvSpPr txBox="1"/>
          <p:nvPr/>
        </p:nvSpPr>
        <p:spPr>
          <a:xfrm>
            <a:off x="357120" y="500040"/>
            <a:ext cx="8372160" cy="51685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Pokus prolomit obranu – hledání nových zbraní 							tanky, otravné plyny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26" name="CustomShape 2"/>
          <p:cNvSpPr/>
          <p:nvPr/>
        </p:nvSpPr>
        <p:spPr>
          <a:xfrm>
            <a:off x="1143000" y="2071800"/>
            <a:ext cx="856800" cy="49968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
DÚ</a:t>
            </a:r>
            <a:endParaRPr/>
          </a:p>
        </p:txBody>
      </p:sp>
      <p:sp>
        <p:nvSpPr>
          <p:cNvPr id="228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Přečíst str. 120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Písemně 121/2,3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230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dirty="0">
                <a:solidFill>
                  <a:srgbClr val="000000"/>
                </a:solidFill>
                <a:latin typeface="Calibri"/>
              </a:rPr>
              <a:t>http://www.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google.cz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imgres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?q=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sarajevo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+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atentat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hl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cs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sa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=X&amp;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rlz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=1T4SUNC_csCZ373CZ376&amp;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tbm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isch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prmd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ivns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tbnid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FOaYB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_BG0cOsZM:&amp;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imgrefurl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http://atentat-v-sarajevo.navajo.cz/&amp;docid=9MUQC-lOdix6rM&amp;w=200&amp;h=227&amp;ei=gqlYToHoCojDswapvrXeCg&amp;zoom=1&amp;iact=hc&amp;vpx=179&amp;vpy=111&amp;dur=1767&amp;hovh=181&amp;hovw=160&amp;tx=65&amp;ty=98&amp;page=1&amp;tbnh=164&amp;tbnw=153&amp;start=0&amp;ndsp=16&amp;ved=1t:429,r:0,s:0&amp;biw=1042&amp;bih=829</a:t>
            </a:r>
            <a:endParaRPr sz="12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http://www.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youtube.com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/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watch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?v=3I-VyjZk2a0</a:t>
            </a:r>
            <a:endParaRPr sz="12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dirty="0">
                <a:solidFill>
                  <a:srgbClr val="000000"/>
                </a:solidFill>
                <a:latin typeface="Calibri"/>
              </a:rPr>
              <a:t>http://www.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zonu.com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/detail-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en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/2009-11-19-11176/-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Europes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military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alliances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-in-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World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War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-I-1914.html</a:t>
            </a:r>
            <a:endParaRPr sz="1200"/>
          </a:p>
          <a:p>
            <a:pPr>
              <a:lnSpc>
                <a:spcPct val="100000"/>
              </a:lnSpc>
            </a:pPr>
            <a:endParaRPr sz="1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231</Words>
  <PresentationFormat>Předvádění na obrazovce (4:3)</PresentationFormat>
  <Paragraphs>64</Paragraphs>
  <Slides>14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Office Theme</vt:lpstr>
      <vt:lpstr>Office Theme</vt:lpstr>
      <vt:lpstr>Office Theme</vt:lpstr>
      <vt:lpstr>Office Theme</vt:lpstr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2</cp:revision>
  <dcterms:modified xsi:type="dcterms:W3CDTF">2013-10-05T09:12:58Z</dcterms:modified>
</cp:coreProperties>
</file>