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notesMasterIdLst>
    <p:notesMasterId r:id="rId14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24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125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26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127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D2FCF80E-76FC-4834-B4F0-DA7C573F3A68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5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056A225A-3BC0-4AB7-B127-A79162E4CCD8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7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9F53951E-CD91-479E-87CB-AB45253C2F1E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9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47FB15E-D22E-43E2-B113-0BE06BEF482A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1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2CA9701A-A49F-495C-BC99-7A0B3F15B95D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3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7E2A8B78-4DF1-45FB-9143-EB61DC50F6E2}" type="slidenum">
              <a:rPr lang="en-US" sz="1200">
                <a:solidFill>
                  <a:srgbClr val="FFFFFF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subTitle"/>
          </p:nvPr>
        </p:nvSpPr>
        <p:spPr>
          <a:xfrm>
            <a:off x="457200" y="1935360"/>
            <a:ext cx="8229240" cy="438912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PlaceHolder 1"/>
          <p:cNvSpPr>
            <a:spLocks noGrp="1"/>
          </p:cNvSpPr>
          <p:nvPr>
            <p:ph type="title"/>
          </p:nvPr>
        </p:nvSpPr>
        <p:spPr>
          <a:xfrm>
            <a:off x="457200" y="704160"/>
            <a:ext cx="822924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BB04E5-C01B-469D-BBE8-63F13DF39122}" type="datetimeFigureOut">
              <a:rPr lang="cs-CZ" smtClean="0"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66A44-3938-466B-BB46-6E4CDC9E2F5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A062D-9173-4826-B0FF-1CAC773F126A}" type="datetimeFigureOut">
              <a:rPr lang="cs-CZ" smtClean="0"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892E42-9615-49B1-A608-DDD3E4833F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91AF8-32DC-42AD-A0A0-724E8F078F0D}" type="datetimeFigureOut">
              <a:rPr lang="cs-CZ" smtClean="0"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4D8B4-89F8-459F-9544-1504B7DC9E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exander.unas.cz/obrazky/alexander1.jpg" TargetMode="External"/><Relationship Id="rId2" Type="http://schemas.openxmlformats.org/officeDocument/2006/relationships/hyperlink" Target="http://www.alexander.unas.cz/obrazky/granicus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extShape 1"/>
          <p:cNvSpPr txBox="1"/>
          <p:nvPr/>
        </p:nvSpPr>
        <p:spPr>
          <a:xfrm>
            <a:off x="553680" y="2478240"/>
            <a:ext cx="8460000" cy="1728000"/>
          </a:xfrm>
          <a:prstGeom prst="rect">
            <a:avLst/>
          </a:prstGeom>
        </p:spPr>
        <p:txBody>
          <a:bodyPr lIns="0" tIns="0" rIns="18360" bIns="0" anchor="b"/>
          <a:lstStyle/>
          <a:p>
            <a:pPr algn="ctr">
              <a:lnSpc>
                <a:spcPct val="100000"/>
              </a:lnSpc>
            </a:pPr>
            <a:r>
              <a:rPr lang="cs-CZ" sz="6600" b="1">
                <a:solidFill>
                  <a:srgbClr val="50E0EA"/>
                </a:solidFill>
                <a:latin typeface="Calibri"/>
              </a:rPr>
              <a:t>Alexandr Makedonský (Veliký)</a:t>
            </a:r>
            <a:endParaRPr/>
          </a:p>
        </p:txBody>
      </p:sp>
      <p:pic>
        <p:nvPicPr>
          <p:cNvPr id="129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37228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6000" b="1">
                <a:solidFill>
                  <a:srgbClr val="04617B"/>
                </a:solidFill>
                <a:latin typeface="Calibri"/>
              </a:rPr>
              <a:t>Makedonie </a:t>
            </a:r>
            <a:endParaRPr/>
          </a:p>
        </p:txBody>
      </p:sp>
      <p:sp>
        <p:nvSpPr>
          <p:cNvPr id="131" name="TextShape 2"/>
          <p:cNvSpPr txBox="1"/>
          <p:nvPr/>
        </p:nvSpPr>
        <p:spPr>
          <a:xfrm>
            <a:off x="0" y="1989000"/>
            <a:ext cx="9143640" cy="44654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5400">
                <a:solidFill>
                  <a:srgbClr val="000000"/>
                </a:solidFill>
                <a:latin typeface="Constantia"/>
              </a:rPr>
              <a:t>Filip Makedonský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5200">
                <a:solidFill>
                  <a:srgbClr val="000000"/>
                </a:solidFill>
                <a:latin typeface="Constantia"/>
              </a:rPr>
              <a:t> r. 338 př. n. l. ovládl Řecko (využil nenávisti Řeků k Peršanům		 válečné tažení)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5200">
                <a:solidFill>
                  <a:srgbClr val="000000"/>
                </a:solidFill>
                <a:latin typeface="Constantia"/>
              </a:rPr>
              <a:t> syn Alexandr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id="132" name="Obrázek 3"/>
          <p:cNvPicPr/>
          <p:nvPr/>
        </p:nvPicPr>
        <p:blipFill>
          <a:blip r:embed="rId3"/>
          <a:stretch>
            <a:fillRect/>
          </a:stretch>
        </p:blipFill>
        <p:spPr>
          <a:xfrm>
            <a:off x="3492000" y="4437000"/>
            <a:ext cx="1223640" cy="705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TextShape 1"/>
          <p:cNvSpPr txBox="1"/>
          <p:nvPr/>
        </p:nvSpPr>
        <p:spPr>
          <a:xfrm>
            <a:off x="1475640" y="0"/>
            <a:ext cx="6753600" cy="139860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400">
                <a:solidFill>
                  <a:srgbClr val="04617B"/>
                </a:solidFill>
                <a:latin typeface="Calibri"/>
              </a:rPr>
              <a:t> </a:t>
            </a:r>
            <a:r>
              <a:rPr lang="cs-CZ" sz="5400" b="1">
                <a:solidFill>
                  <a:srgbClr val="04617B"/>
                </a:solidFill>
                <a:latin typeface="Calibri"/>
              </a:rPr>
              <a:t>Alexandr</a:t>
            </a:r>
            <a:endParaRPr/>
          </a:p>
        </p:txBody>
      </p:sp>
      <p:sp>
        <p:nvSpPr>
          <p:cNvPr id="134" name="TextShape 2"/>
          <p:cNvSpPr txBox="1"/>
          <p:nvPr/>
        </p:nvSpPr>
        <p:spPr>
          <a:xfrm>
            <a:off x="0" y="1268640"/>
            <a:ext cx="9143640" cy="558900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tažení proti Persii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334 př. n. l. -     řeka Granik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 331 př. n. l. -      u Gaugamel			ovládl Persii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 tažení do Indie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323 př. n. l. umírá v Babyloně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id="135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611640" y="3933000"/>
            <a:ext cx="1151640" cy="664200"/>
          </a:xfrm>
          <a:prstGeom prst="rect">
            <a:avLst/>
          </a:prstGeom>
        </p:spPr>
      </p:pic>
      <p:pic>
        <p:nvPicPr>
          <p:cNvPr id="136" name="Picture 2"/>
          <p:cNvPicPr/>
          <p:nvPr/>
        </p:nvPicPr>
        <p:blipFill>
          <a:blip r:embed="rId4"/>
          <a:stretch>
            <a:fillRect/>
          </a:stretch>
        </p:blipFill>
        <p:spPr>
          <a:xfrm>
            <a:off x="3852000" y="2349000"/>
            <a:ext cx="629640" cy="457920"/>
          </a:xfrm>
          <a:prstGeom prst="rect">
            <a:avLst/>
          </a:prstGeom>
        </p:spPr>
      </p:pic>
      <p:pic>
        <p:nvPicPr>
          <p:cNvPr id="137" name="Picture 2"/>
          <p:cNvPicPr/>
          <p:nvPr/>
        </p:nvPicPr>
        <p:blipFill>
          <a:blip r:embed="rId4"/>
          <a:stretch>
            <a:fillRect/>
          </a:stretch>
        </p:blipFill>
        <p:spPr>
          <a:xfrm>
            <a:off x="3924000" y="3213000"/>
            <a:ext cx="694080" cy="4579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extShape 1"/>
          <p:cNvSpPr txBox="1"/>
          <p:nvPr/>
        </p:nvSpPr>
        <p:spPr>
          <a:xfrm>
            <a:off x="457200" y="704160"/>
            <a:ext cx="8305560" cy="1142640"/>
          </a:xfrm>
          <a:prstGeom prst="rect">
            <a:avLst/>
          </a:prstGeom>
        </p:spPr>
        <p:txBody>
          <a:bodyPr lIns="0" rIns="0" bIns="0" anchor="b"/>
          <a:lstStyle/>
          <a:p>
            <a:pPr algn="ctr"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Alexandr a jeho tažení</a:t>
            </a:r>
            <a:endParaRPr/>
          </a:p>
        </p:txBody>
      </p:sp>
      <p:pic>
        <p:nvPicPr>
          <p:cNvPr id="139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9640" y="2061000"/>
            <a:ext cx="1828440" cy="2861640"/>
          </a:xfrm>
          <a:prstGeom prst="rect">
            <a:avLst/>
          </a:prstGeom>
        </p:spPr>
      </p:pic>
      <p:pic>
        <p:nvPicPr>
          <p:cNvPr id="140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2123640" y="2277000"/>
            <a:ext cx="6857640" cy="407628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TextShape 1"/>
          <p:cNvSpPr txBox="1"/>
          <p:nvPr/>
        </p:nvSpPr>
        <p:spPr>
          <a:xfrm>
            <a:off x="467640" y="476640"/>
            <a:ext cx="8305560" cy="1142640"/>
          </a:xfrm>
          <a:prstGeom prst="rect">
            <a:avLst/>
          </a:prstGeom>
        </p:spPr>
        <p:txBody>
          <a:bodyPr lIns="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Bitva na řece Graniku</a:t>
            </a:r>
            <a:endParaRPr/>
          </a:p>
        </p:txBody>
      </p:sp>
      <p:pic>
        <p:nvPicPr>
          <p:cNvPr id="142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9640" y="1752480"/>
            <a:ext cx="8515080" cy="510516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TextShape 1"/>
          <p:cNvSpPr txBox="1"/>
          <p:nvPr/>
        </p:nvSpPr>
        <p:spPr>
          <a:xfrm>
            <a:off x="395640" y="764640"/>
            <a:ext cx="8229240" cy="105228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 b="1">
                <a:solidFill>
                  <a:srgbClr val="04617B"/>
                </a:solidFill>
                <a:latin typeface="Calibri"/>
              </a:rPr>
              <a:t>	Alexandr Makedonský</a:t>
            </a:r>
            <a:endParaRPr/>
          </a:p>
        </p:txBody>
      </p:sp>
      <p:sp>
        <p:nvSpPr>
          <p:cNvPr id="144" name="TextShape 2"/>
          <p:cNvSpPr txBox="1"/>
          <p:nvPr/>
        </p:nvSpPr>
        <p:spPr>
          <a:xfrm>
            <a:off x="0" y="1917000"/>
            <a:ext cx="9143640" cy="49406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Gordický uzel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Vojsko – falanga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Alexandrie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Řekové - Heléni (hellénoi)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TextShape 1"/>
          <p:cNvSpPr txBox="1"/>
          <p:nvPr/>
        </p:nvSpPr>
        <p:spPr>
          <a:xfrm>
            <a:off x="395640" y="764640"/>
            <a:ext cx="8305560" cy="908280"/>
          </a:xfrm>
          <a:prstGeom prst="rect">
            <a:avLst/>
          </a:prstGeom>
        </p:spPr>
        <p:txBody>
          <a:bodyPr lIns="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Makedonská falanga</a:t>
            </a:r>
            <a:endParaRPr/>
          </a:p>
        </p:txBody>
      </p:sp>
      <p:pic>
        <p:nvPicPr>
          <p:cNvPr id="146" name="Obrázek 5"/>
          <p:cNvPicPr/>
          <p:nvPr/>
        </p:nvPicPr>
        <p:blipFill>
          <a:blip r:embed="rId2"/>
          <a:stretch>
            <a:fillRect/>
          </a:stretch>
        </p:blipFill>
        <p:spPr>
          <a:xfrm>
            <a:off x="1475640" y="2925000"/>
            <a:ext cx="6000480" cy="24379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TextShape 1"/>
          <p:cNvSpPr txBox="1"/>
          <p:nvPr/>
        </p:nvSpPr>
        <p:spPr>
          <a:xfrm>
            <a:off x="395640" y="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6000">
                <a:solidFill>
                  <a:srgbClr val="04617B"/>
                </a:solidFill>
                <a:latin typeface="Calibri"/>
              </a:rPr>
              <a:t> Helénistické říše</a:t>
            </a:r>
            <a:endParaRPr/>
          </a:p>
        </p:txBody>
      </p:sp>
      <p:sp>
        <p:nvSpPr>
          <p:cNvPr id="148" name="TextShape 2"/>
          <p:cNvSpPr txBox="1"/>
          <p:nvPr/>
        </p:nvSpPr>
        <p:spPr>
          <a:xfrm>
            <a:off x="251640" y="1268640"/>
            <a:ext cx="8640720" cy="505548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Po smrti Alex. rozpad říše			vládnou jeho vojevůdci: 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 Antigonovci – Řecko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Seleukovci – Sýrie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800">
                <a:solidFill>
                  <a:srgbClr val="000000"/>
                </a:solidFill>
                <a:latin typeface="Constantia"/>
              </a:rPr>
              <a:t>Ptolemaiovci - Egypt</a:t>
            </a:r>
            <a:endParaRPr/>
          </a:p>
        </p:txBody>
      </p:sp>
      <p:pic>
        <p:nvPicPr>
          <p:cNvPr id="149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755640" y="2061000"/>
            <a:ext cx="1223640" cy="7056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DÚ</a:t>
            </a:r>
            <a:endParaRPr/>
          </a:p>
        </p:txBody>
      </p:sp>
      <p:sp>
        <p:nvSpPr>
          <p:cNvPr id="151" name="TextShape 2"/>
          <p:cNvSpPr txBox="1"/>
          <p:nvPr/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2600">
                <a:solidFill>
                  <a:srgbClr val="000000"/>
                </a:solidFill>
                <a:latin typeface="Constantia"/>
              </a:rPr>
              <a:t>Učebnice str 95 až 96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2600">
                <a:solidFill>
                  <a:srgbClr val="000000"/>
                </a:solidFill>
                <a:latin typeface="Constantia"/>
              </a:rPr>
              <a:t>96/1 – písemně odpověď do sešitu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TextShape 1"/>
          <p:cNvSpPr txBox="1"/>
          <p:nvPr/>
        </p:nvSpPr>
        <p:spPr>
          <a:xfrm>
            <a:off x="457200" y="704160"/>
            <a:ext cx="8229240" cy="1142640"/>
          </a:xfrm>
          <a:prstGeom prst="rect">
            <a:avLst/>
          </a:prstGeom>
        </p:spPr>
        <p:txBody>
          <a:bodyPr lIns="0" tIns="45000" rIns="0" bIns="0" anchor="b"/>
          <a:lstStyle/>
          <a:p>
            <a:pPr>
              <a:lnSpc>
                <a:spcPct val="100000"/>
              </a:lnSpc>
            </a:pPr>
            <a:r>
              <a:rPr lang="cs-CZ" sz="5000">
                <a:solidFill>
                  <a:srgbClr val="04617B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53" name="TextShape 2"/>
          <p:cNvSpPr txBox="1"/>
          <p:nvPr/>
        </p:nvSpPr>
        <p:spPr>
          <a:xfrm>
            <a:off x="457200" y="1935360"/>
            <a:ext cx="8229240" cy="4388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Constantia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?q=Alexandr+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Makedonsk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%C3%BD&amp;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=G&amp;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gbv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=2&amp;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=5iDenD0TynLO3M:&amp;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=http://www.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alexander.unas.cz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fotogalerie.html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docid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=Ks6B9bCJUHNKwM&amp;w=630&amp;h=256&amp;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ei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=_OpcTpWvLMSSswbd4bypDw&amp;zoom=1&amp;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iact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hc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vpx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=99&amp;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vpy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=306&amp;dur=4823&amp;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hovh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=143&amp;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hovw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=352&amp;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tx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=176&amp;ty=100&amp;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page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tbnh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=75&amp;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tbnw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=185&amp;start=0&amp;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ndsp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=19&amp;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ved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=1t:429,r:10,s:0&amp;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biw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=1042&amp;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bih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=829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u="sng" dirty="0">
                <a:solidFill>
                  <a:srgbClr val="E2D700"/>
                </a:solidFill>
                <a:latin typeface="Constantia"/>
                <a:hlinkClick r:id="rId2"/>
              </a:rPr>
              <a:t>http://www.</a:t>
            </a:r>
            <a:r>
              <a:rPr lang="cs-CZ" sz="1200" u="sng" dirty="0" err="1">
                <a:solidFill>
                  <a:srgbClr val="E2D700"/>
                </a:solidFill>
                <a:latin typeface="Constantia"/>
                <a:hlinkClick r:id="rId2"/>
              </a:rPr>
              <a:t>alexander.unas.cz</a:t>
            </a:r>
            <a:r>
              <a:rPr lang="cs-CZ" sz="1200" u="sng" dirty="0">
                <a:solidFill>
                  <a:srgbClr val="E2D700"/>
                </a:solidFill>
                <a:latin typeface="Constantia"/>
                <a:hlinkClick r:id="rId2"/>
              </a:rPr>
              <a:t>/</a:t>
            </a:r>
            <a:r>
              <a:rPr lang="cs-CZ" sz="1200" u="sng" dirty="0" err="1">
                <a:solidFill>
                  <a:srgbClr val="E2D700"/>
                </a:solidFill>
                <a:latin typeface="Constantia"/>
                <a:hlinkClick r:id="rId2"/>
              </a:rPr>
              <a:t>obrazky</a:t>
            </a:r>
            <a:r>
              <a:rPr lang="cs-CZ" sz="1200" u="sng" dirty="0">
                <a:solidFill>
                  <a:srgbClr val="E2D700"/>
                </a:solidFill>
                <a:latin typeface="Constantia"/>
                <a:hlinkClick r:id="rId2"/>
              </a:rPr>
              <a:t>/</a:t>
            </a:r>
            <a:r>
              <a:rPr lang="cs-CZ" sz="1200" u="sng" dirty="0" err="1">
                <a:solidFill>
                  <a:srgbClr val="E2D700"/>
                </a:solidFill>
                <a:latin typeface="Constantia"/>
                <a:hlinkClick r:id="rId2"/>
              </a:rPr>
              <a:t>granicus.gif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u="sng" dirty="0">
                <a:solidFill>
                  <a:srgbClr val="E2D700"/>
                </a:solidFill>
                <a:latin typeface="Constantia"/>
                <a:hlinkClick r:id="rId3"/>
              </a:rPr>
              <a:t>http://www.</a:t>
            </a:r>
            <a:r>
              <a:rPr lang="cs-CZ" sz="1200" u="sng" dirty="0" err="1">
                <a:solidFill>
                  <a:srgbClr val="E2D700"/>
                </a:solidFill>
                <a:latin typeface="Constantia"/>
                <a:hlinkClick r:id="rId3"/>
              </a:rPr>
              <a:t>alexander.unas.cz</a:t>
            </a:r>
            <a:r>
              <a:rPr lang="cs-CZ" sz="1200" u="sng" dirty="0">
                <a:solidFill>
                  <a:srgbClr val="E2D700"/>
                </a:solidFill>
                <a:latin typeface="Constantia"/>
                <a:hlinkClick r:id="rId3"/>
              </a:rPr>
              <a:t>/</a:t>
            </a:r>
            <a:r>
              <a:rPr lang="cs-CZ" sz="1200" u="sng" dirty="0" err="1">
                <a:solidFill>
                  <a:srgbClr val="E2D700"/>
                </a:solidFill>
                <a:latin typeface="Constantia"/>
                <a:hlinkClick r:id="rId3"/>
              </a:rPr>
              <a:t>obrazky</a:t>
            </a:r>
            <a:r>
              <a:rPr lang="cs-CZ" sz="1200" u="sng" dirty="0">
                <a:solidFill>
                  <a:srgbClr val="E2D700"/>
                </a:solidFill>
                <a:latin typeface="Constantia"/>
                <a:hlinkClick r:id="rId3"/>
              </a:rPr>
              <a:t>/alexander1.jpg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Constantia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alexander.unas.cz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obrazky</a:t>
            </a:r>
            <a:r>
              <a:rPr lang="cs-CZ" sz="1200" dirty="0">
                <a:solidFill>
                  <a:srgbClr val="000000"/>
                </a:solidFill>
                <a:latin typeface="Constantia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Constantia"/>
              </a:rPr>
              <a:t>kampan.jpg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Constantia"/>
              </a:rPr>
              <a:t>Josef Petera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Constantia"/>
              </a:rPr>
              <a:t>ZŠ Nový Hrádek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Constantia"/>
              </a:rPr>
              <a:t>Dějepis - 6. ročník</a:t>
            </a:r>
            <a:endParaRPr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132</Words>
  <PresentationFormat>Předvádění na obrazovce (4:3)</PresentationFormat>
  <Paragraphs>41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Motiv sady Office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2013-10-05T14:59:03Z</dcterms:modified>
</cp:coreProperties>
</file>