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19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781800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00E96754-F01E-41A6-BEBE-CB4319B63F6F}" type="slidenum">
              <a:rPr lang="en-US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5E6C9EF-F100-42F4-ADB2-DB034DE3CC4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B9E80F82-3402-43E3-9222-7F9371D83B4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2605F762-5738-411A-A486-8F8C9EC93B6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7D966C20-14FD-43B2-9B98-F3AD1130D59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EE0AECD-4A79-4F5A-9C05-8ABBBE77234A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9B801A65-C8F6-4243-897F-9BAED520148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F444CBBA-ACE5-40C4-B0C5-3EDA520BC356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59CE84EA-3BBD-4191-BA37-AD2E506E53A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4C921F78-6B32-41B6-992E-339CF4020BD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2B67C489-0BAF-4FD3-92FA-C72D6CA05B3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89D9BEDF-7DCD-4A69-A759-557A7D98717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C2F802B-431F-49BA-BEFD-C9E5F28E38AA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8C994FA1-3EA1-4A81-B370-C0494AED324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3EE758C3-A36F-43C0-8087-C776971792F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E102F5F7-50A1-461A-AACA-F3829CC25E8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15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7D000539-313D-4A8B-BF30-F2F4CDCDED5C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6D88C0D3-A3A7-4F1B-A6C9-A198308CE32E}" type="slidenum">
              <a:rPr lang="en-US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lka.cz/index.php" TargetMode="External"/><Relationship Id="rId2" Type="http://schemas.openxmlformats.org/officeDocument/2006/relationships/hyperlink" Target="http://www.palba.cz/forumfoto/displayimage.php?pid=15033&amp;fullsize=1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Bitva_u_Cu%C5%A1im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6000" b="1" u="sng">
                <a:solidFill>
                  <a:srgbClr val="C00000"/>
                </a:solidFill>
                <a:latin typeface="Calibri"/>
              </a:rPr>
              <a:t>Japonský  imperialismus
</a:t>
            </a:r>
            <a:r>
              <a:rPr lang="cs-CZ" sz="2400" b="1" u="sng">
                <a:solidFill>
                  <a:srgbClr val="C00000"/>
                </a:solidFill>
                <a:latin typeface="Calibri"/>
              </a:rPr>
              <a:t>Josef Petera
ZŠ Nový Hrádek
Dějepis - 8. ročník</a:t>
            </a:r>
            <a:endParaRPr/>
          </a:p>
        </p:txBody>
      </p:sp>
      <p:pic>
        <p:nvPicPr>
          <p:cNvPr id="80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19640" y="537228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extShape 1"/>
          <p:cNvSpPr txBox="1"/>
          <p:nvPr/>
        </p:nvSpPr>
        <p:spPr>
          <a:xfrm>
            <a:off x="357120" y="0"/>
            <a:ext cx="8229240" cy="199980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Kontrola splnění samostatné práce z minulé hodiny:</a:t>
            </a:r>
            <a:endParaRPr/>
          </a:p>
        </p:txBody>
      </p:sp>
      <p:sp>
        <p:nvSpPr>
          <p:cNvPr id="82" name="TextShape 2"/>
          <p:cNvSpPr txBox="1"/>
          <p:nvPr/>
        </p:nvSpPr>
        <p:spPr>
          <a:xfrm>
            <a:off x="0" y="2071800"/>
            <a:ext cx="9143640" cy="478584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100/5 – písemně do sešitu: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Ruští spisovatelé 2. pol. 19. stol.: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Ivan Sergejevič Turgeněv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Lev Nikolajevič Tolstoj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Fjodor Michajlovič Dostojevskij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Anton Pavlovič Čechov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Shape 1"/>
          <p:cNvSpPr txBox="1"/>
          <p:nvPr/>
        </p:nvSpPr>
        <p:spPr>
          <a:xfrm>
            <a:off x="0" y="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Kontrola úkolu:  Samostatně ve škole, případně doma:</a:t>
            </a:r>
            <a:endParaRPr/>
          </a:p>
        </p:txBody>
      </p:sp>
      <p:sp>
        <p:nvSpPr>
          <p:cNvPr id="84" name="TextShape 2"/>
          <p:cNvSpPr txBox="1"/>
          <p:nvPr/>
        </p:nvSpPr>
        <p:spPr>
          <a:xfrm>
            <a:off x="0" y="1071720"/>
            <a:ext cx="9143640" cy="57859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 jaké území bojovaly Rusko a Japonsko v roce 1905 a jak se jejich střet vyvíjel? (nápověda: str. 99)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Bojovaly o Mandžusko, Rusko bylo poraženo na souši i na moři, 1905 Japonci ovládli celé Mandžusko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FF0000"/>
                </a:solidFill>
                <a:latin typeface="Calibri"/>
              </a:rPr>
              <a:t>MANDŽUSKO - UKÁZAT SI VŠICHNI NA MAPĚ STR. 98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extShape 1"/>
          <p:cNvSpPr txBox="1"/>
          <p:nvPr/>
        </p:nvSpPr>
        <p:spPr>
          <a:xfrm>
            <a:off x="428760" y="0"/>
            <a:ext cx="8229240" cy="128556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Calibri"/>
              </a:rPr>
              <a:t>Japonsko</a:t>
            </a:r>
            <a:endParaRPr/>
          </a:p>
        </p:txBody>
      </p:sp>
      <p:sp>
        <p:nvSpPr>
          <p:cNvPr id="86" name="TextShape 2"/>
          <p:cNvSpPr txBox="1"/>
          <p:nvPr/>
        </p:nvSpPr>
        <p:spPr>
          <a:xfrm>
            <a:off x="0" y="1643040"/>
            <a:ext cx="9143640" cy="5857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Na rozdíl od Číny (hospodářsky zaostávala + mocensky ovládána koloniálními státy) se Japonsku podařilo rozvinout vlastní průmysl a prosadit mocensky v Asii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extShape 1"/>
          <p:cNvSpPr txBox="1"/>
          <p:nvPr/>
        </p:nvSpPr>
        <p:spPr>
          <a:xfrm>
            <a:off x="0" y="0"/>
            <a:ext cx="9143640" cy="685764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Smlouvy s mocnostmi (USA, Británie, Rusko … )			otevření Japonska pro svět, přísun výrobků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Japonská společnost </a:t>
            </a:r>
            <a:endParaRPr/>
          </a:p>
          <a:p>
            <a:r>
              <a:rPr lang="cs-CZ" sz="4400">
                <a:solidFill>
                  <a:srgbClr val="000000"/>
                </a:solidFill>
                <a:latin typeface="Calibri"/>
              </a:rPr>
              <a:t>	částečné „poevropštění“</a:t>
            </a:r>
            <a:endParaRPr/>
          </a:p>
          <a:p>
            <a:pPr lvl="5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Armáda  - evropský výcvik, výzbroj</a:t>
            </a:r>
            <a:endParaRPr/>
          </a:p>
          <a:p>
            <a:pPr lvl="5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Hospodářství – vlastní doly, hutě, banky (organizováno na evropský způsob)</a:t>
            </a:r>
            <a:endParaRPr/>
          </a:p>
        </p:txBody>
      </p:sp>
      <p:sp>
        <p:nvSpPr>
          <p:cNvPr id="88" name="CustomShape 2"/>
          <p:cNvSpPr/>
          <p:nvPr/>
        </p:nvSpPr>
        <p:spPr>
          <a:xfrm>
            <a:off x="3143160" y="85716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89" name="CustomShape 3"/>
          <p:cNvSpPr/>
          <p:nvPr/>
        </p:nvSpPr>
        <p:spPr>
          <a:xfrm>
            <a:off x="857160" y="314316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Calibri"/>
              </a:rPr>
              <a:t>Japonská společnost</a:t>
            </a:r>
            <a:endParaRPr/>
          </a:p>
        </p:txBody>
      </p:sp>
      <p:sp>
        <p:nvSpPr>
          <p:cNvPr id="91" name="TextShape 2"/>
          <p:cNvSpPr txBox="1"/>
          <p:nvPr/>
        </p:nvSpPr>
        <p:spPr>
          <a:xfrm>
            <a:off x="0" y="1285920"/>
            <a:ext cx="9143640" cy="557172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Rozvoj kapitalismu (nové společ. třídy, stávky,  sociální boje …)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Pád </a:t>
            </a:r>
            <a:r>
              <a:rPr lang="cs-CZ" sz="4400" b="1" u="sng">
                <a:solidFill>
                  <a:srgbClr val="000000"/>
                </a:solidFill>
                <a:latin typeface="Calibri"/>
              </a:rPr>
              <a:t>šogunátu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(vlády nejmocnějších šlechticů) 		  1889 konstituční monarchie (</a:t>
            </a:r>
            <a:r>
              <a:rPr lang="cs-CZ" sz="4400" b="1" u="sng">
                <a:solidFill>
                  <a:srgbClr val="FF0000"/>
                </a:solidFill>
                <a:latin typeface="Calibri"/>
              </a:rPr>
              <a:t>Japonské císařství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)</a:t>
            </a:r>
            <a:endParaRPr/>
          </a:p>
        </p:txBody>
      </p:sp>
      <p:sp>
        <p:nvSpPr>
          <p:cNvPr id="92" name="CustomShape 3"/>
          <p:cNvSpPr/>
          <p:nvPr/>
        </p:nvSpPr>
        <p:spPr>
          <a:xfrm>
            <a:off x="2786040" y="357192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extShape 1"/>
          <p:cNvSpPr txBox="1"/>
          <p:nvPr/>
        </p:nvSpPr>
        <p:spPr>
          <a:xfrm>
            <a:off x="0" y="0"/>
            <a:ext cx="8229240" cy="9284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FF0000"/>
                </a:solidFill>
                <a:latin typeface="Calibri"/>
              </a:rPr>
              <a:t>Imperiální expanze Japonců</a:t>
            </a:r>
            <a:endParaRPr/>
          </a:p>
        </p:txBody>
      </p:sp>
      <p:sp>
        <p:nvSpPr>
          <p:cNvPr id="94" name="TextShape 2"/>
          <p:cNvSpPr txBox="1"/>
          <p:nvPr/>
        </p:nvSpPr>
        <p:spPr>
          <a:xfrm>
            <a:off x="0" y="928800"/>
            <a:ext cx="9143640" cy="592884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Konec 19. stol.  - </a:t>
            </a:r>
            <a:r>
              <a:rPr lang="cs-CZ" sz="4400" b="1" u="sng">
                <a:solidFill>
                  <a:srgbClr val="CC0000"/>
                </a:solidFill>
                <a:latin typeface="Calibri"/>
              </a:rPr>
              <a:t>obsazení Koreje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1904-1905 </a:t>
            </a:r>
            <a:r>
              <a:rPr lang="cs-CZ" sz="4400" b="1" u="sng">
                <a:solidFill>
                  <a:srgbClr val="CC0000"/>
                </a:solidFill>
                <a:latin typeface="Calibri"/>
              </a:rPr>
              <a:t>Rusko-japonská válka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o Mandžusko 		 porážky Ruska: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000">
                <a:solidFill>
                  <a:srgbClr val="000000"/>
                </a:solidFill>
                <a:latin typeface="Calibri"/>
              </a:rPr>
              <a:t>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na souši: ztracen přístav Port Arthur (+potopena 1. část loďstva)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 na moři: zničení většiny ruského loďstva (bitva u Cušimy)</a:t>
            </a:r>
            <a:endParaRPr/>
          </a:p>
        </p:txBody>
      </p:sp>
      <p:sp>
        <p:nvSpPr>
          <p:cNvPr id="95" name="CustomShape 3"/>
          <p:cNvSpPr/>
          <p:nvPr/>
        </p:nvSpPr>
        <p:spPr>
          <a:xfrm>
            <a:off x="3429000" y="257184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TextShape 1"/>
          <p:cNvSpPr txBox="1"/>
          <p:nvPr/>
        </p:nvSpPr>
        <p:spPr>
          <a:xfrm>
            <a:off x="0" y="0"/>
            <a:ext cx="9286560" cy="6857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 u="sng">
                <a:solidFill>
                  <a:srgbClr val="000000"/>
                </a:solidFill>
                <a:latin typeface="Calibri"/>
              </a:rPr>
              <a:t>JEN PRO IFORMACI – NEPSAT: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
</a:t>
            </a:r>
            <a:r>
              <a:rPr lang="cs-CZ" sz="4400" b="1">
                <a:solidFill>
                  <a:srgbClr val="CC0000"/>
                </a:solidFill>
                <a:latin typeface="Calibri"/>
              </a:rPr>
              <a:t>Port Arthur: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
= přístav, který Rusové získali v Číně násilným obsazením pro svou další expanzi na východ Asie  (Číně vnutili smlouvu o pronájmu přístavu a začali zde budovat pevnosti na obranu před Japonci a ochranu ruských lodí pro ruskou invazi na tichomořské ostrovy)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extShape 1"/>
          <p:cNvSpPr txBox="1"/>
          <p:nvPr/>
        </p:nvSpPr>
        <p:spPr>
          <a:xfrm>
            <a:off x="5643720" y="285840"/>
            <a:ext cx="3285720" cy="479700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Oblast sporu Rusko versus Japonsko (Manchuria =Mandžusko, vlevo dole Port Arthur)</a:t>
            </a:r>
            <a:endParaRPr/>
          </a:p>
        </p:txBody>
      </p:sp>
      <p:pic>
        <p:nvPicPr>
          <p:cNvPr id="98" name="Obrázek 2"/>
          <p:cNvPicPr/>
          <p:nvPr/>
        </p:nvPicPr>
        <p:blipFill>
          <a:blip r:embed="rId3"/>
          <a:stretch>
            <a:fillRect/>
          </a:stretch>
        </p:blipFill>
        <p:spPr>
          <a:xfrm>
            <a:off x="500034" y="642918"/>
            <a:ext cx="4857328" cy="564321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Obrázek 1"/>
          <p:cNvPicPr/>
          <p:nvPr/>
        </p:nvPicPr>
        <p:blipFill>
          <a:blip r:embed="rId3"/>
          <a:stretch>
            <a:fillRect/>
          </a:stretch>
        </p:blipFill>
        <p:spPr>
          <a:xfrm>
            <a:off x="2571840" y="1857240"/>
            <a:ext cx="4500360" cy="4839120"/>
          </a:xfrm>
          <a:prstGeom prst="rect">
            <a:avLst/>
          </a:prstGeom>
        </p:spPr>
      </p:pic>
      <p:sp>
        <p:nvSpPr>
          <p:cNvPr id="10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Červené značky = dělostřelecké baterie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Opevnění v Port Arthuru</a:t>
            </a:r>
            <a:endParaRPr/>
          </a:p>
        </p:txBody>
      </p:sp>
      <p:pic>
        <p:nvPicPr>
          <p:cNvPr id="102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2643120" y="1643040"/>
            <a:ext cx="4032000" cy="467964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Bitevní loď Ruska</a:t>
            </a:r>
            <a:endParaRPr/>
          </a:p>
        </p:txBody>
      </p:sp>
      <p:pic>
        <p:nvPicPr>
          <p:cNvPr id="104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2571840" y="2286000"/>
            <a:ext cx="4901040" cy="352872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Bitevní loď Japonska</a:t>
            </a:r>
            <a:endParaRPr/>
          </a:p>
        </p:txBody>
      </p:sp>
      <p:pic>
        <p:nvPicPr>
          <p:cNvPr id="106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831960" y="1530360"/>
            <a:ext cx="7480080" cy="379692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Shape 1"/>
          <p:cNvSpPr txBox="1"/>
          <p:nvPr/>
        </p:nvSpPr>
        <p:spPr>
          <a:xfrm>
            <a:off x="457200" y="274680"/>
            <a:ext cx="8229240" cy="17251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Bitvy armád na souši byly rozhodovány útokem pěchoty vedeným až na bodáky</a:t>
            </a:r>
            <a:endParaRPr/>
          </a:p>
        </p:txBody>
      </p:sp>
      <p:pic>
        <p:nvPicPr>
          <p:cNvPr id="108" name="Obrázek 2"/>
          <p:cNvPicPr/>
          <p:nvPr/>
        </p:nvPicPr>
        <p:blipFill>
          <a:blip r:embed="rId3"/>
          <a:stretch>
            <a:fillRect/>
          </a:stretch>
        </p:blipFill>
        <p:spPr>
          <a:xfrm>
            <a:off x="2000160" y="2071800"/>
            <a:ext cx="5796720" cy="404316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FF0000"/>
                </a:solidFill>
                <a:latin typeface="Calibri"/>
              </a:rPr>
              <a:t>Výsledky války</a:t>
            </a:r>
            <a:endParaRPr/>
          </a:p>
        </p:txBody>
      </p:sp>
      <p:sp>
        <p:nvSpPr>
          <p:cNvPr id="110" name="TextShape 2"/>
          <p:cNvSpPr txBox="1"/>
          <p:nvPr/>
        </p:nvSpPr>
        <p:spPr>
          <a:xfrm>
            <a:off x="0" y="1214280"/>
            <a:ext cx="9143640" cy="56433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Mandžusko - ovládli Japonci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Japonské loďstvo nejsilnější v oblasti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Korea 1910 součástí Japonska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První válka s rozsáhlými zákopovými liniemi fronty		  vliv na válečné strategie mocností (předzvěst 1. sv. v.)			</a:t>
            </a:r>
            <a:endParaRPr/>
          </a:p>
        </p:txBody>
      </p:sp>
      <p:sp>
        <p:nvSpPr>
          <p:cNvPr id="111" name="CustomShape 3"/>
          <p:cNvSpPr/>
          <p:nvPr/>
        </p:nvSpPr>
        <p:spPr>
          <a:xfrm>
            <a:off x="3571920" y="442908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13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http://www.palba.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cz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/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forumfoto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/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displayimage.php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?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pid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=15033&amp;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2"/>
              </a:rPr>
              <a:t>fullsize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2"/>
              </a:rPr>
              <a:t>=1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u="sng" dirty="0">
                <a:solidFill>
                  <a:srgbClr val="0000FF"/>
                </a:solidFill>
                <a:latin typeface="Calibri"/>
                <a:hlinkClick r:id="rId3"/>
              </a:rPr>
              <a:t>http://www.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3"/>
              </a:rPr>
              <a:t>valka.cz</a:t>
            </a:r>
            <a:r>
              <a:rPr lang="cs-CZ" sz="1200" u="sng" dirty="0">
                <a:solidFill>
                  <a:srgbClr val="0000FF"/>
                </a:solidFill>
                <a:latin typeface="Calibri"/>
                <a:hlinkClick r:id="rId3"/>
              </a:rPr>
              <a:t>/index.</a:t>
            </a:r>
            <a:r>
              <a:rPr lang="cs-CZ" sz="1200" u="sng" dirty="0" err="1">
                <a:solidFill>
                  <a:srgbClr val="0000FF"/>
                </a:solidFill>
                <a:latin typeface="Calibri"/>
                <a:hlinkClick r:id="rId3"/>
              </a:rPr>
              <a:t>php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u="sng" dirty="0">
                <a:solidFill>
                  <a:srgbClr val="0000FF"/>
                </a:solidFill>
                <a:latin typeface="Calibri"/>
                <a:hlinkClick r:id="rId4"/>
              </a:rPr>
              <a:t>http://cs.wikipedia.org/wiki/Bitva_u_Cu%C5%A1imy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 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http://office.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microsoft.com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cz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images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/</a:t>
            </a:r>
            <a:endParaRPr sz="120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1200" dirty="0">
                <a:solidFill>
                  <a:srgbClr val="000000"/>
                </a:solidFill>
                <a:latin typeface="Calibri"/>
              </a:rPr>
              <a:t>A otevřené galerie  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Openphoto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, </a:t>
            </a:r>
            <a:r>
              <a:rPr lang="cs-CZ" sz="1200" dirty="0" err="1">
                <a:solidFill>
                  <a:srgbClr val="000000"/>
                </a:solidFill>
                <a:latin typeface="Calibri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Calibri"/>
              </a:rPr>
              <a:t>, Office </a:t>
            </a:r>
            <a:r>
              <a:rPr lang="cs-CZ" sz="1200" dirty="0" smtClean="0">
                <a:solidFill>
                  <a:srgbClr val="000000"/>
                </a:solidFill>
                <a:latin typeface="Calibri"/>
              </a:rPr>
              <a:t>Microsoft www.office.</a:t>
            </a:r>
            <a:r>
              <a:rPr lang="cs-CZ" sz="1200" dirty="0" err="1" smtClean="0">
                <a:solidFill>
                  <a:srgbClr val="000000"/>
                </a:solidFill>
                <a:latin typeface="Calibri"/>
              </a:rPr>
              <a:t>microsoft.com</a:t>
            </a:r>
            <a:endParaRPr sz="1200"/>
          </a:p>
          <a:p>
            <a:pPr>
              <a:lnSpc>
                <a:spcPct val="100000"/>
              </a:lnSpc>
            </a:pPr>
            <a:endParaRPr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284</Words>
  <PresentationFormat>Předvádění na obrazovce (4:3)</PresentationFormat>
  <Paragraphs>60</Paragraphs>
  <Slides>16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2</cp:revision>
  <dcterms:modified xsi:type="dcterms:W3CDTF">2013-10-05T14:52:45Z</dcterms:modified>
</cp:coreProperties>
</file>