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_rels/notesSlide7.xml.rels" ContentType="application/vnd.openxmlformats-package.relationships+xml"/>
  <Override PartName="/ppt/notesSlides/_rels/notesSlide6.xml.rels" ContentType="application/vnd.openxmlformats-package.relationships+xml"/>
  <Override PartName="/ppt/notesSlides/_rels/notesSlide4.xml.rels" ContentType="application/vnd.openxmlformats-package.relationships+xml"/>
  <Override PartName="/ppt/notesSlides/_rels/notesSlide3.xml.rels" ContentType="application/vnd.openxmlformats-package.relationships+xml"/>
  <Override PartName="/ppt/notesSlides/_rels/notesSlide1.xml.rels" ContentType="application/vnd.openxmlformats-package.relationships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.xml" ContentType="application/vnd.openxmlformats-officedocument.presentationml.notesSlide+xml"/>
  <Override PartName="/ppt/_rels/presentation.xml.rels" ContentType="application/vnd.openxmlformats-package.relationships+xml"/>
  <Override PartName="/ppt/media/image3.jpeg" ContentType="image/jpeg"/>
  <Override PartName="/ppt/media/image2.png" ContentType="image/png"/>
  <Override PartName="/ppt/media/image1.jpeg" ContentType="image/jpeg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_rels/slideLayout24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3.xml.rels" ContentType="application/vnd.openxmlformats-package.relationships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1.xml" ContentType="application/vnd.openxmlformats-officedocument.presentationml.slideLayout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/>
  <p:notesSz cx="6781800" cy="9926637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3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&lt;header&gt;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en-US"/>
              <a:t>&lt;footer&gt;</a:t>
            </a:r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85D05F16-928C-4132-BEEE-86D5F107677D}" type="slidenum">
              <a:rPr lang="en-US"/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96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1B4A27B2-02D4-43D9-BD7F-26EC2C1B7AD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98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FE9C1872-3677-4296-8D44-3D35B8F8D89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00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54540A93-54B3-4DCE-9CE1-6BBED3593812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02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78C061DC-D432-4065-B50E-66F1B8FEAAA5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04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FB9890A2-A593-4E87-A36A-F493428BB96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71A287D2-FDD3-496D-929C-39BEC5AE97BA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00F73D77-02B1-4B29-A7A5-F6F9EA155BB2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5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hyperlink" Target="http://cs.wikipedia.org/wiki/Soubor:Reichsgr%C3%BCndung1871-AW.jpg" TargetMode="External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extShape 1"/>
          <p:cNvSpPr txBox="1"/>
          <p:nvPr/>
        </p:nvSpPr>
        <p:spPr>
          <a:xfrm>
            <a:off x="457200" y="274680"/>
            <a:ext cx="8229240" cy="49399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6000" u="sng">
                <a:solidFill>
                  <a:srgbClr val="c00000"/>
                </a:solidFill>
                <a:latin typeface="Calibri"/>
              </a:rPr>
              <a:t>Sjednocení Německa „krví a železem“</a:t>
            </a:r>
            <a:endParaRPr/>
          </a:p>
        </p:txBody>
      </p:sp>
      <p:pic>
        <p:nvPicPr>
          <p:cNvPr descr="" id="80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475640" y="5372280"/>
            <a:ext cx="6081480" cy="1485720"/>
          </a:xfrm>
          <a:prstGeom prst="rect">
            <a:avLst/>
          </a:prstGeom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Územní rozmach Pruska</a:t>
            </a:r>
            <a:endParaRPr/>
          </a:p>
        </p:txBody>
      </p:sp>
      <p:pic>
        <p:nvPicPr>
          <p:cNvPr descr="" id="82" name="Obrázek 2"/>
          <p:cNvPicPr/>
          <p:nvPr/>
        </p:nvPicPr>
        <p:blipFill>
          <a:blip r:embed="rId1"/>
          <a:stretch>
            <a:fillRect/>
          </a:stretch>
        </p:blipFill>
        <p:spPr>
          <a:xfrm>
            <a:off x="755640" y="1628640"/>
            <a:ext cx="8032680" cy="4767840"/>
          </a:xfrm>
          <a:prstGeom prst="rect">
            <a:avLst/>
          </a:prstGeom>
        </p:spPr>
      </p:pic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extShape 1"/>
          <p:cNvSpPr txBox="1"/>
          <p:nvPr/>
        </p:nvSpPr>
        <p:spPr>
          <a:xfrm>
            <a:off x="428760" y="0"/>
            <a:ext cx="8229240" cy="128556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b="1" lang="cs-CZ" sz="4800">
                <a:solidFill>
                  <a:srgbClr val="008000"/>
                </a:solidFill>
                <a:latin typeface="Calibri"/>
              </a:rPr>
              <a:t>Prusko</a:t>
            </a:r>
            <a:endParaRPr/>
          </a:p>
        </p:txBody>
      </p:sp>
      <p:sp>
        <p:nvSpPr>
          <p:cNvPr id="84" name="TextShape 2"/>
          <p:cNvSpPr txBox="1"/>
          <p:nvPr/>
        </p:nvSpPr>
        <p:spPr>
          <a:xfrm>
            <a:off x="0" y="1357200"/>
            <a:ext cx="9143640" cy="550044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Odmítá demokratickou cestu sjednocení (cíl=jednotný stát + silné postavení panovníka)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>
                <a:solidFill>
                  <a:srgbClr val="0033cc"/>
                </a:solidFill>
                <a:latin typeface="Calibri"/>
              </a:rPr>
              <a:t>Vojenské kampaně</a:t>
            </a:r>
            <a:r>
              <a:rPr lang="cs-CZ" sz="4400">
                <a:solidFill>
                  <a:srgbClr val="0033cc"/>
                </a:solidFill>
                <a:latin typeface="Calibri"/>
              </a:rPr>
              <a:t>: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b="1" lang="cs-CZ" sz="4400" u="sng">
                <a:solidFill>
                  <a:srgbClr val="000000"/>
                </a:solidFill>
                <a:latin typeface="Calibri"/>
              </a:rPr>
              <a:t>1. válka s Dánskem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1864 – ovládnutí severu  (Šlesvicko – Prusko, Holštýnsko - Rakousko)</a:t>
            </a:r>
            <a:endParaRPr/>
          </a:p>
        </p:txBody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extShape 1"/>
          <p:cNvSpPr txBox="1"/>
          <p:nvPr/>
        </p:nvSpPr>
        <p:spPr>
          <a:xfrm>
            <a:off x="0" y="142920"/>
            <a:ext cx="9143640" cy="650052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2. </a:t>
            </a:r>
            <a:r>
              <a:rPr b="1" lang="cs-CZ" sz="4400" u="sng">
                <a:solidFill>
                  <a:srgbClr val="000000"/>
                </a:solidFill>
                <a:latin typeface="Calibri"/>
              </a:rPr>
              <a:t>Válka „sestašedesátá“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- 1866 Prusko poráží Rakousko (Sadová u Hradce Králové)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- nová území (Holštýnsko …) + vazaly (Severoněmecký spolek)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3. </a:t>
            </a:r>
            <a:r>
              <a:rPr b="1" lang="cs-CZ" sz="4400" u="sng">
                <a:solidFill>
                  <a:srgbClr val="000000"/>
                </a:solidFill>
                <a:latin typeface="Calibri"/>
              </a:rPr>
              <a:t>Válka s Francií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- 1870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- vítězné Prusko získává Alsasko, Lotrinsko, reparace a vyhlašuje </a:t>
            </a:r>
            <a:r>
              <a:rPr b="1" lang="cs-CZ" sz="4400">
                <a:solidFill>
                  <a:srgbClr val="984807"/>
                </a:solidFill>
                <a:latin typeface="Calibri"/>
              </a:rPr>
              <a:t>Německé císařství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.</a:t>
            </a:r>
            <a:endParaRPr/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Vyhlášení Německého císařství ve Versasailles – leden 1871</a:t>
            </a:r>
            <a:endParaRPr/>
          </a:p>
        </p:txBody>
      </p:sp>
      <p:pic>
        <p:nvPicPr>
          <p:cNvPr descr="" id="87" name="Obrázek 2"/>
          <p:cNvPicPr/>
          <p:nvPr/>
        </p:nvPicPr>
        <p:blipFill>
          <a:blip r:embed="rId1"/>
          <a:stretch>
            <a:fillRect/>
          </a:stretch>
        </p:blipFill>
        <p:spPr>
          <a:xfrm>
            <a:off x="2222640" y="1727280"/>
            <a:ext cx="5132880" cy="3717720"/>
          </a:xfrm>
          <a:prstGeom prst="rect">
            <a:avLst/>
          </a:prstGeom>
        </p:spPr>
      </p:pic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extShape 1"/>
          <p:cNvSpPr txBox="1"/>
          <p:nvPr/>
        </p:nvSpPr>
        <p:spPr>
          <a:xfrm>
            <a:off x="428760" y="0"/>
            <a:ext cx="8229240" cy="9997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4800" u="sng">
                <a:solidFill>
                  <a:srgbClr val="008000"/>
                </a:solidFill>
                <a:latin typeface="Calibri"/>
              </a:rPr>
              <a:t>Německo</a:t>
            </a:r>
            <a:endParaRPr/>
          </a:p>
        </p:txBody>
      </p:sp>
      <p:sp>
        <p:nvSpPr>
          <p:cNvPr id="89" name="TextShape 2"/>
          <p:cNvSpPr txBox="1"/>
          <p:nvPr/>
        </p:nvSpPr>
        <p:spPr>
          <a:xfrm>
            <a:off x="0" y="1000080"/>
            <a:ext cx="9143640" cy="5857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Spolkový stát – hegemonie Pruska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Říšský kancléř Otto von Bismarck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Panovníci Vilém I. a II.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Sjednocené Německo = obrovský hospodářský rozmach, expanzivní politika (Afrika, Turecko ….)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střet s Anglií (ovládá moře)</a:t>
            </a:r>
            <a:endParaRPr/>
          </a:p>
        </p:txBody>
      </p:sp>
      <p:sp>
        <p:nvSpPr>
          <p:cNvPr id="90" name="CustomShape 3"/>
          <p:cNvSpPr/>
          <p:nvPr/>
        </p:nvSpPr>
        <p:spPr>
          <a:xfrm>
            <a:off x="571320" y="5643720"/>
            <a:ext cx="1142640" cy="7138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extShape 1"/>
          <p:cNvSpPr txBox="1"/>
          <p:nvPr/>
        </p:nvSpPr>
        <p:spPr>
          <a:xfrm>
            <a:off x="500040" y="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DÚ</a:t>
            </a:r>
            <a:endParaRPr/>
          </a:p>
        </p:txBody>
      </p:sp>
      <p:sp>
        <p:nvSpPr>
          <p:cNvPr id="92" name="TextShape 2"/>
          <p:cNvSpPr txBox="1"/>
          <p:nvPr/>
        </p:nvSpPr>
        <p:spPr>
          <a:xfrm>
            <a:off x="0" y="1285920"/>
            <a:ext cx="9143640" cy="557172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Znát průběh sjednocení Německa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Znát průběh vzniku R-U a umět vysvětlit pojmy Bachův abolutismus, Předlitavsko, Zalitavsko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Umět charakterisovat vnitřní poměry sjednoceného Německa a R-U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Písemně: 86/3</a:t>
            </a:r>
            <a:endParaRPr/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94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 u="sng">
                <a:solidFill>
                  <a:srgbClr val="0000ff"/>
                </a:solidFill>
                <a:latin typeface="Calibri"/>
                <a:hlinkClick r:id="rId1"/>
              </a:rPr>
              <a:t>http://cs.wikipedia.org/wiki/Soubor:Reichsgr%C3%BCndung1871-AW.jpg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http://imageshack.us/photo/my-images/58/germany18071871gt0.png/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Josef Petera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ZŠ Nový Hrádek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Dějepis - 8. ročník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endParaRPr/>
          </a:p>
        </p:txBody>
      </p:sp>
    </p:spTree>
  </p:cSld>
  <p:timing>
    <p:tnLst>
      <p:par>
        <p:cTn dur="indefinite" id="1" nodeType="tmRoot" restart="never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