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_rels/notesSlide11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1.xml.rels" ContentType="application/vnd.openxmlformats-package.relationships+xml"/>
  <Override PartName="/ppt/notesSlides/_rels/notesSlide9.xml.rels" ContentType="application/vnd.openxmlformats-package.relationships+xml"/>
  <Override PartName="/ppt/notesSlides/_rels/notesSlide8.xml.rels" ContentType="application/vnd.openxmlformats-package.relationships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5.xml.rels" ContentType="application/vnd.openxmlformats-package.relationships+xml"/>
  <Override PartName="/ppt/notesSlides/_rels/notesSlide4.xml.rels" ContentType="application/vnd.openxmlformats-package.relationships+xml"/>
  <Override PartName="/ppt/notesSlides/_rels/notesSlide3.xml.rels" ContentType="application/vnd.openxmlformats-package.relationships+xml"/>
  <Override PartName="/ppt/notesSlides/_rels/notesSlide2.xml.rels" ContentType="application/vnd.openxmlformats-package.relationships+xml"/>
  <Override PartName="/ppt/notesSlides/notesSlide1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8.jpeg" ContentType="image/jpeg"/>
  <Override PartName="/ppt/media/image7.jpeg" ContentType="image/jpeg"/>
  <Override PartName="/ppt/media/image6.jpeg" ContentType="image/jpeg"/>
  <Override PartName="/ppt/media/image5.jpeg" ContentType="image/jpeg"/>
  <Override PartName="/ppt/media/image4.jpeg" ContentType="image/jpeg"/>
  <Override PartName="/ppt/media/image3.jpeg" ContentType="image/jpeg"/>
  <Override PartName="/ppt/media/image2.jpeg" ContentType="image/jpeg"/>
  <Override PartName="/ppt/media/image1.jpeg" ContentType="image/jpeg"/>
  <Override PartName="/ppt/slideLayouts/slideLayout54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_rels/slideLayout60.xml.rels" ContentType="application/vnd.openxmlformats-package.relationships+xml"/>
  <Override PartName="/ppt/slideLayouts/_rels/slideLayout56.xml.rels" ContentType="application/vnd.openxmlformats-package.relationships+xml"/>
  <Override PartName="/ppt/slideLayouts/_rels/slideLayout55.xml.rels" ContentType="application/vnd.openxmlformats-package.relationships+xml"/>
  <Override PartName="/ppt/slideLayouts/_rels/slideLayout54.xml.rels" ContentType="application/vnd.openxmlformats-package.relationships+xml"/>
  <Override PartName="/ppt/slideLayouts/_rels/slideLayout53.xml.rels" ContentType="application/vnd.openxmlformats-package.relationships+xml"/>
  <Override PartName="/ppt/slideLayouts/_rels/slideLayout52.xml.rels" ContentType="application/vnd.openxmlformats-package.relationships+xml"/>
  <Override PartName="/ppt/slideLayouts/_rels/slideLayout51.xml.rels" ContentType="application/vnd.openxmlformats-package.relationships+xml"/>
  <Override PartName="/ppt/slideLayouts/_rels/slideLayout50.xml.rels" ContentType="application/vnd.openxmlformats-package.relationships+xml"/>
  <Override PartName="/ppt/slideLayouts/_rels/slideLayout43.xml.rels" ContentType="application/vnd.openxmlformats-package.relationships+xml"/>
  <Override PartName="/ppt/slideLayouts/_rels/slideLayout42.xml.rels" ContentType="application/vnd.openxmlformats-package.relationships+xml"/>
  <Override PartName="/ppt/slideLayouts/_rels/slideLayout41.xml.rels" ContentType="application/vnd.openxmlformats-package.relationships+xml"/>
  <Override PartName="/ppt/slideLayouts/_rels/slideLayout40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9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48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47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46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45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44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39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38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37.xml.rels" ContentType="application/vnd.openxmlformats-package.relationships+xml"/>
  <Override PartName="/ppt/slideLayouts/_rels/slideLayout59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58.xml.rels" ContentType="application/vnd.openxmlformats-package.relationships+xml"/>
  <Override PartName="/ppt/slideLayouts/_rels/slideLayout11.xml.rels" ContentType="application/vnd.openxmlformats-package.relationships+xml"/>
  <Override PartName="/ppt/slideLayouts/slideLayout18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6.xml" ContentType="application/vnd.openxmlformats-officedocument.theme+xml"/>
  <Override PartName="/ppt/theme/theme5.xml" ContentType="application/vnd.openxmlformats-officedocument.theme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slide13.xml" ContentType="application/vnd.openxmlformats-officedocument.presentationml.slide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1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slideMaster5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5.xml.rels" ContentType="application/vnd.openxmlformats-package.relationships+xml"/>
  <Override PartName="/ppt/slideMasters/_rels/slideMaster4.xml.rels" ContentType="application/vnd.openxmlformats-package.relationships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  <p:sldMasterId id="2147483687" r:id="rId5"/>
    <p:sldMasterId id="2147483700" r:id="rId6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Master" Target="slideMasters/slideMaster4.xml"/><Relationship Id="rId6" Type="http://schemas.openxmlformats.org/officeDocument/2006/relationships/slideMaster" Target="slideMasters/slideMaster5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6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89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190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91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192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ABB0D318-D742-4FE6-88E5-304752D525F0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3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C5C5D20-A9E3-41B1-B2CB-00147303D81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3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79571E8-339B-41B8-BEA5-3BCF2AB9181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3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7682F109-624A-4987-BA46-BFDA8E00DC4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3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48F662D-C06B-4EB4-B284-D75AA1E457E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4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92122133-1B09-448A-B4E1-1BF976DC7682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4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D15424F-46ED-4E10-83B5-9426CEF77F3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4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6B55A81-40B4-460D-BE5A-246839D0395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4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AE6CB37-DD85-4060-AD0B-AF2B1ABE3F80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4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315ADD0B-DE92-4F79-B2CD-8C1BE9AB63DA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5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2BF6DD52-7299-4613-88FD-18FB295A651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25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EBCD2C11-4595-44AF-8350-364CF02B907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3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4.xml"/>
</Relationships>
</file>

<file path=ppt/slideLayouts/_rels/slideLayout4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5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_rels/slideLayout6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5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3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2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4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4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2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3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3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4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4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4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5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5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7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5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6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5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5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6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7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8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7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7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6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7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9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8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2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3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4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6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8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8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_rels/slideMaster4.xml.rels><?xml version="1.0" encoding="UTF-8"?>
<Relationships xmlns="http://schemas.openxmlformats.org/package/2006/relationships"><Relationship Id="rId1" Type="http://schemas.openxmlformats.org/officeDocument/2006/relationships/theme" Target="../theme/theme4.xml"/><Relationship Id="rId2" Type="http://schemas.openxmlformats.org/officeDocument/2006/relationships/slideLayout" Target="../slideLayouts/slideLayout37.xml"/><Relationship Id="rId3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9.xml"/><Relationship Id="rId5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47.xml"/><Relationship Id="rId13" Type="http://schemas.openxmlformats.org/officeDocument/2006/relationships/slideLayout" Target="../slideLayouts/slideLayout48.xml"/>
</Relationships>
</file>

<file path=ppt/slideMasters/_rels/slideMaster5.xml.rels><?xml version="1.0" encoding="UTF-8"?>
<Relationships xmlns="http://schemas.openxmlformats.org/package/2006/relationships"><Relationship Id="rId1" Type="http://schemas.openxmlformats.org/officeDocument/2006/relationships/theme" Target="../theme/theme5.xml"/><Relationship Id="rId2" Type="http://schemas.openxmlformats.org/officeDocument/2006/relationships/slideLayout" Target="../slideLayouts/slideLayout49.xml"/><Relationship Id="rId3" Type="http://schemas.openxmlformats.org/officeDocument/2006/relationships/slideLayout" Target="../slideLayouts/slideLayout50.xml"/><Relationship Id="rId4" Type="http://schemas.openxmlformats.org/officeDocument/2006/relationships/slideLayout" Target="../slideLayouts/slideLayout51.xml"/><Relationship Id="rId5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4.xml"/><Relationship Id="rId8" Type="http://schemas.openxmlformats.org/officeDocument/2006/relationships/slideLayout" Target="../slideLayouts/slideLayout55.xml"/><Relationship Id="rId9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0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FD7F22E8-66B7-4163-A9F7-9FA35E03AA1B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83E5CF7C-818A-4FC0-9181-AED78A1202DF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body"/>
          </p:nvPr>
        </p:nvSpPr>
        <p:spPr>
          <a:xfrm>
            <a:off x="457200" y="1535040"/>
            <a:ext cx="4039920" cy="639360"/>
          </a:xfrm>
          <a:prstGeom prst="rect">
            <a:avLst/>
          </a:prstGeom>
        </p:spPr>
        <p:txBody>
          <a:bodyPr anchor="b"/>
          <a:p>
            <a:pPr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4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body"/>
          </p:nvPr>
        </p:nvSpPr>
        <p:spPr>
          <a:xfrm>
            <a:off x="457200" y="2174760"/>
            <a:ext cx="4039920" cy="3951000"/>
          </a:xfrm>
          <a:prstGeom prst="rect">
            <a:avLst/>
          </a:prstGeom>
        </p:spPr>
        <p:txBody>
          <a:bodyPr anchor="ctr"/>
          <a:p>
            <a:pPr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16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16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body"/>
          </p:nvPr>
        </p:nvSpPr>
        <p:spPr>
          <a:xfrm>
            <a:off x="4645080" y="1535040"/>
            <a:ext cx="4041360" cy="639360"/>
          </a:xfrm>
          <a:prstGeom prst="rect">
            <a:avLst/>
          </a:prstGeom>
        </p:spPr>
        <p:txBody>
          <a:bodyPr anchor="b"/>
          <a:p>
            <a:pPr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400">
                <a:solidFill>
                  <a:srgbClr val="8b8b8b"/>
                </a:solidFill>
                <a:latin typeface="Calibri"/>
              </a:rPr>
              <a:t>Seventh Outline LevelKlepnutím lze upravit styly předlohy textu.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645080" y="2174760"/>
            <a:ext cx="4041360" cy="3951000"/>
          </a:xfrm>
          <a:prstGeom prst="rect">
            <a:avLst/>
          </a:prstGeom>
        </p:spPr>
        <p:txBody>
          <a:bodyPr anchor="ctr"/>
          <a:p>
            <a:pPr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8b8b8b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16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16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79" name="PlaceHolder 6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24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80" name="PlaceHolder 7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81" name="PlaceHolder 8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fld id="{77221449-B30E-4624-9A21-81B37052FBF6}" type="slidenum">
              <a:rPr lang="en-US" sz="24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Masters/slideMaster4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115" name="PlaceHolder 2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16" name="PlaceHolder 3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4CD4CC27-16B9-4DDA-9D46-BB4F3C65D058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117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Click to edit the title text format</a:t>
            </a:r>
            <a:endParaRPr/>
          </a:p>
        </p:txBody>
      </p:sp>
      <p:sp>
        <p:nvSpPr>
          <p:cNvPr id="11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</p:sldMaster>
</file>

<file path=ppt/slideMasters/slideMaster5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52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153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154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68B7D6EE-A4D1-4E55-A729-0FF10C26E107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155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image" Target="../media/image4.jpeg"/><Relationship Id="rId3" Type="http://schemas.openxmlformats.org/officeDocument/2006/relationships/image" Target="../media/image5.jpeg"/><Relationship Id="rId4" Type="http://schemas.openxmlformats.org/officeDocument/2006/relationships/slideLayout" Target="../slideLayouts/slideLayout37.xml"/><Relationship Id="rId5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53.xml"/><Relationship Id="rId2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image" Target="../media/image7.jpeg"/><Relationship Id="rId3" Type="http://schemas.openxmlformats.org/officeDocument/2006/relationships/slideLayout" Target="../slideLayouts/slideLayout53.xml"/><Relationship Id="rId4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8.jpeg"/><Relationship Id="rId2" Type="http://schemas.openxmlformats.org/officeDocument/2006/relationships/slideLayout" Target="../slideLayouts/slideLayout53.xml"/><Relationship Id="rId3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hyperlink" Target="http://cs.wikipedia.org/wiki/Atent%C3%A1t_na_Franti%C5%A1ka_Ferdinanda_d&apos;Este" TargetMode="External"/><Relationship Id="rId2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hyperlink" Target="http://cs.wikipedia.org/wiki/Prvn%C3%AD_sv%C4%9Btov%C3%A1_v%C3%A1lka" TargetMode="External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TextShape 1"/>
          <p:cNvSpPr txBox="1"/>
          <p:nvPr/>
        </p:nvSpPr>
        <p:spPr>
          <a:xfrm>
            <a:off x="714240" y="135720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>
                <a:solidFill>
                  <a:srgbClr val="c00000"/>
                </a:solidFill>
                <a:latin typeface="Calibri"/>
              </a:rPr>
              <a:t>1. světová válka </a:t>
            </a:r>
            <a:endParaRPr/>
          </a:p>
        </p:txBody>
      </p:sp>
      <p:sp>
        <p:nvSpPr>
          <p:cNvPr id="194" name="TextShape 2"/>
          <p:cNvSpPr txBox="1"/>
          <p:nvPr/>
        </p:nvSpPr>
        <p:spPr>
          <a:xfrm>
            <a:off x="1357200" y="3143160"/>
            <a:ext cx="6400440" cy="1752120"/>
          </a:xfrm>
          <a:prstGeom prst="rect">
            <a:avLst/>
          </a:prstGeom>
        </p:spPr>
        <p:txBody>
          <a:bodyPr/>
          <a:p>
            <a:pPr algn="ctr">
              <a:lnSpc>
                <a:spcPct val="100000"/>
              </a:lnSpc>
            </a:pPr>
            <a:r>
              <a:rPr b="1" lang="en-US" sz="5400">
                <a:solidFill>
                  <a:srgbClr val="8b8b8b"/>
                </a:solidFill>
                <a:latin typeface="Calibri"/>
              </a:rPr>
              <a:t>1914 - 1918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Josef Petera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ZŠ Nový Hrádek</a:t>
            </a:r>
            <a:endParaRPr/>
          </a:p>
          <a:p>
            <a:pPr algn="ctr">
              <a:lnSpc>
                <a:spcPct val="100000"/>
              </a:lnSpc>
            </a:pPr>
            <a:r>
              <a:rPr b="1" lang="en-US" sz="2000">
                <a:solidFill>
                  <a:srgbClr val="8b8b8b"/>
                </a:solidFill>
                <a:latin typeface="Calibri"/>
              </a:rPr>
              <a:t>Dějepis - 8. ročník</a:t>
            </a:r>
            <a:endParaRPr/>
          </a:p>
          <a:p>
            <a:pPr algn="ctr">
              <a:lnSpc>
                <a:spcPct val="100000"/>
              </a:lnSpc>
            </a:pPr>
            <a:endParaRPr/>
          </a:p>
        </p:txBody>
      </p:sp>
      <p:pic>
        <p:nvPicPr>
          <p:cNvPr descr="" id="195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085360"/>
            <a:ext cx="6081480" cy="1485720"/>
          </a:xfrm>
          <a:prstGeom prst="rect">
            <a:avLst/>
          </a:prstGeom>
        </p:spPr>
      </p:pic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TextShape 1"/>
          <p:cNvSpPr txBox="1"/>
          <p:nvPr/>
        </p:nvSpPr>
        <p:spPr>
          <a:xfrm>
            <a:off x="0" y="0"/>
            <a:ext cx="9143640" cy="21427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PŘÍČINY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Evropou na přelomu 19. a 20. stol. zmítají rozpory velmocí a touhy menších národů o samostatnost </a:t>
            </a:r>
            <a:endParaRPr/>
          </a:p>
        </p:txBody>
      </p:sp>
      <p:sp>
        <p:nvSpPr>
          <p:cNvPr id="197" name="TextShape 2"/>
          <p:cNvSpPr txBox="1"/>
          <p:nvPr/>
        </p:nvSpPr>
        <p:spPr>
          <a:xfrm>
            <a:off x="0" y="2071800"/>
            <a:ext cx="9143640" cy="478584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7030a0"/>
                </a:solidFill>
                <a:latin typeface="Calibri"/>
              </a:rPr>
              <a:t>VB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koloniální velmoc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7030a0"/>
                </a:solidFill>
                <a:latin typeface="Calibri"/>
              </a:rPr>
              <a:t>Fr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– ztráta území (Alsasko, Lotrinsko)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7030a0"/>
                </a:solidFill>
                <a:latin typeface="Calibri"/>
              </a:rPr>
              <a:t>It.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, </a:t>
            </a:r>
            <a:r>
              <a:rPr b="1" lang="cs-CZ" sz="4400">
                <a:solidFill>
                  <a:srgbClr val="7030a0"/>
                </a:solidFill>
                <a:latin typeface="Calibri"/>
              </a:rPr>
              <a:t>Ně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sjednocení a hosp. růst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>
                <a:solidFill>
                  <a:srgbClr val="7030a0"/>
                </a:solidFill>
                <a:latin typeface="Calibri"/>
              </a:rPr>
              <a:t>Balkán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– po úpadku Turecka soupeří velmoci o vliv (Ra-U x Rusko)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Snaha o </a:t>
            </a:r>
            <a:r>
              <a:rPr lang="cs-CZ" sz="4400" u="sng">
                <a:solidFill>
                  <a:srgbClr val="000000"/>
                </a:solidFill>
                <a:latin typeface="Calibri"/>
              </a:rPr>
              <a:t>samostatnos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t (Čechy …)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TextShape 1"/>
          <p:cNvSpPr txBox="1"/>
          <p:nvPr/>
        </p:nvSpPr>
        <p:spPr>
          <a:xfrm>
            <a:off x="428760" y="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 u="sng">
                <a:solidFill>
                  <a:srgbClr val="cc0099"/>
                </a:solidFill>
                <a:latin typeface="Calibri"/>
              </a:rPr>
              <a:t>„</a:t>
            </a:r>
            <a:r>
              <a:rPr b="1" lang="cs-CZ" sz="4800" u="sng">
                <a:solidFill>
                  <a:srgbClr val="cc0099"/>
                </a:solidFill>
                <a:latin typeface="Calibri"/>
              </a:rPr>
              <a:t>Předvečer“ války</a:t>
            </a:r>
            <a:endParaRPr/>
          </a:p>
        </p:txBody>
      </p:sp>
      <p:sp>
        <p:nvSpPr>
          <p:cNvPr id="199" name="TextShape 2"/>
          <p:cNvSpPr txBox="1"/>
          <p:nvPr/>
        </p:nvSpPr>
        <p:spPr>
          <a:xfrm>
            <a:off x="571320" y="1143000"/>
            <a:ext cx="4000320" cy="1031400"/>
          </a:xfrm>
          <a:prstGeom prst="rect">
            <a:avLst/>
          </a:prstGeom>
        </p:spPr>
        <p:txBody>
          <a:bodyPr anchor="b"/>
          <a:p>
            <a:pPr>
              <a:lnSpc>
                <a:spcPct val="100000"/>
              </a:lnSpc>
            </a:pPr>
            <a:r>
              <a:rPr b="1" lang="cs-CZ" sz="4400">
                <a:solidFill>
                  <a:srgbClr val="00b050"/>
                </a:solidFill>
                <a:latin typeface="Calibri"/>
              </a:rPr>
              <a:t>Zbrojení</a:t>
            </a:r>
            <a:endParaRPr/>
          </a:p>
        </p:txBody>
      </p:sp>
      <p:sp>
        <p:nvSpPr>
          <p:cNvPr id="200" name="TextShape 3"/>
          <p:cNvSpPr txBox="1"/>
          <p:nvPr/>
        </p:nvSpPr>
        <p:spPr>
          <a:xfrm>
            <a:off x="214200" y="2174760"/>
            <a:ext cx="4282920" cy="46828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Německo buduje loďstvo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	</a:t>
            </a:r>
            <a:r>
              <a:rPr lang="cs-CZ" sz="4400">
                <a:solidFill>
                  <a:srgbClr val="8b8b8b"/>
                </a:solidFill>
                <a:latin typeface="Calibri"/>
              </a:rPr>
              <a:t>závody ve zbrojení s VB</a:t>
            </a:r>
            <a:endParaRPr/>
          </a:p>
        </p:txBody>
      </p:sp>
      <p:sp>
        <p:nvSpPr>
          <p:cNvPr id="201" name="TextShape 4"/>
          <p:cNvSpPr txBox="1"/>
          <p:nvPr/>
        </p:nvSpPr>
        <p:spPr>
          <a:xfrm>
            <a:off x="4645080" y="1535040"/>
            <a:ext cx="4041360" cy="639360"/>
          </a:xfrm>
          <a:prstGeom prst="rect">
            <a:avLst/>
          </a:prstGeom>
        </p:spPr>
        <p:txBody>
          <a:bodyPr anchor="b"/>
          <a:p>
            <a:pPr>
              <a:lnSpc>
                <a:spcPct val="100000"/>
              </a:lnSpc>
            </a:pPr>
            <a:r>
              <a:rPr b="1" lang="cs-CZ" sz="4400">
                <a:solidFill>
                  <a:srgbClr val="ff0000"/>
                </a:solidFill>
                <a:latin typeface="Calibri"/>
              </a:rPr>
              <a:t>Násilné konflikty</a:t>
            </a:r>
            <a:endParaRPr/>
          </a:p>
        </p:txBody>
      </p:sp>
      <p:sp>
        <p:nvSpPr>
          <p:cNvPr id="202" name="TextShape 5"/>
          <p:cNvSpPr txBox="1"/>
          <p:nvPr/>
        </p:nvSpPr>
        <p:spPr>
          <a:xfrm>
            <a:off x="4645080" y="2174760"/>
            <a:ext cx="4355640" cy="45399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1908 - anexe Bosny a Hercegoviny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Balkánské války (Turecko ztrácí Balkán)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03" name="CustomShape 6"/>
          <p:cNvSpPr/>
          <p:nvPr/>
        </p:nvSpPr>
        <p:spPr>
          <a:xfrm>
            <a:off x="1285920" y="4286160"/>
            <a:ext cx="999720" cy="64260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TextShape 1"/>
          <p:cNvSpPr txBox="1"/>
          <p:nvPr/>
        </p:nvSpPr>
        <p:spPr>
          <a:xfrm>
            <a:off x="428760" y="0"/>
            <a:ext cx="8229240" cy="7138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i="1" lang="cs-CZ" sz="4400">
                <a:solidFill>
                  <a:srgbClr val="000000"/>
                </a:solidFill>
                <a:latin typeface="Calibri"/>
              </a:rPr>
              <a:t>Zbrojení</a:t>
            </a:r>
            <a:endParaRPr/>
          </a:p>
        </p:txBody>
      </p:sp>
      <p:sp>
        <p:nvSpPr>
          <p:cNvPr id="205" name="TextShape 2"/>
          <p:cNvSpPr txBox="1"/>
          <p:nvPr/>
        </p:nvSpPr>
        <p:spPr>
          <a:xfrm>
            <a:off x="0" y="642960"/>
            <a:ext cx="8686440" cy="548280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i="1" lang="cs-CZ" sz="3200">
                <a:solidFill>
                  <a:srgbClr val="000000"/>
                </a:solidFill>
                <a:latin typeface="Calibri"/>
              </a:rPr>
              <a:t>Rakousko-Uhersko nebylo největším zbrojařem, přesto vyhlásilo válku jako první stát</a:t>
            </a:r>
            <a:endParaRPr/>
          </a:p>
        </p:txBody>
      </p:sp>
      <p:pic>
        <p:nvPicPr>
          <p:cNvPr descr="" id="206" name="Obrázek 8"/>
          <p:cNvPicPr/>
          <p:nvPr/>
        </p:nvPicPr>
        <p:blipFill>
          <a:blip r:embed="rId1"/>
          <a:stretch>
            <a:fillRect/>
          </a:stretch>
        </p:blipFill>
        <p:spPr>
          <a:xfrm>
            <a:off x="1198440" y="1643040"/>
            <a:ext cx="6373440" cy="5214600"/>
          </a:xfrm>
          <a:prstGeom prst="rect">
            <a:avLst/>
          </a:prstGeom>
        </p:spPr>
      </p:pic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207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642960" y="0"/>
            <a:ext cx="3642840" cy="2980440"/>
          </a:xfrm>
          <a:prstGeom prst="rect">
            <a:avLst/>
          </a:prstGeom>
        </p:spPr>
      </p:pic>
      <p:pic>
        <p:nvPicPr>
          <p:cNvPr descr="" id="208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4857840" y="0"/>
            <a:ext cx="3674520" cy="3006360"/>
          </a:xfrm>
          <a:prstGeom prst="rect">
            <a:avLst/>
          </a:prstGeom>
        </p:spPr>
      </p:pic>
      <p:pic>
        <p:nvPicPr>
          <p:cNvPr descr="" id="209" name="Obrázek 4"/>
          <p:cNvPicPr/>
          <p:nvPr/>
        </p:nvPicPr>
        <p:blipFill>
          <a:blip r:embed="rId3"/>
          <a:stretch>
            <a:fillRect/>
          </a:stretch>
        </p:blipFill>
        <p:spPr>
          <a:xfrm>
            <a:off x="357120" y="3097800"/>
            <a:ext cx="8643600" cy="3759840"/>
          </a:xfrm>
          <a:prstGeom prst="rect">
            <a:avLst/>
          </a:prstGeom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TextShape 1"/>
          <p:cNvSpPr txBox="1"/>
          <p:nvPr/>
        </p:nvSpPr>
        <p:spPr>
          <a:xfrm>
            <a:off x="500040" y="1071720"/>
            <a:ext cx="8229240" cy="9284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i="1" lang="cs-CZ" sz="4400">
                <a:solidFill>
                  <a:srgbClr val="000000"/>
                </a:solidFill>
                <a:latin typeface="Calibri"/>
              </a:rPr>
              <a:t>Komentář historiků</a:t>
            </a: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 u="sng">
                <a:solidFill>
                  <a:srgbClr val="000000"/>
                </a:solidFill>
                <a:latin typeface="Calibri"/>
              </a:rPr>
              <a:t>Mocensko-politická situace</a:t>
            </a:r>
            <a:endParaRPr/>
          </a:p>
        </p:txBody>
      </p:sp>
      <p:sp>
        <p:nvSpPr>
          <p:cNvPr id="212" name="TextShape 2"/>
          <p:cNvSpPr txBox="1"/>
          <p:nvPr/>
        </p:nvSpPr>
        <p:spPr>
          <a:xfrm>
            <a:off x="214200" y="1357200"/>
            <a:ext cx="4282920" cy="817200"/>
          </a:xfrm>
          <a:prstGeom prst="rect">
            <a:avLst/>
          </a:prstGeom>
        </p:spPr>
        <p:txBody>
          <a:bodyPr anchor="b"/>
          <a:p>
            <a:pPr>
              <a:lnSpc>
                <a:spcPct val="100000"/>
              </a:lnSpc>
            </a:pPr>
            <a:r>
              <a:rPr b="1" lang="cs-CZ" sz="4800">
                <a:solidFill>
                  <a:srgbClr val="4a452a"/>
                </a:solidFill>
                <a:latin typeface="Calibri"/>
              </a:rPr>
              <a:t>Trojspolek</a:t>
            </a:r>
            <a:endParaRPr/>
          </a:p>
        </p:txBody>
      </p:sp>
      <p:sp>
        <p:nvSpPr>
          <p:cNvPr id="213" name="TextShape 3"/>
          <p:cNvSpPr txBox="1"/>
          <p:nvPr/>
        </p:nvSpPr>
        <p:spPr>
          <a:xfrm>
            <a:off x="0" y="2174760"/>
            <a:ext cx="4785840" cy="395100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Německo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Rakousko-Uhersko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Itálie (do 1915 pak Turecko)</a:t>
            </a:r>
            <a:endParaRPr/>
          </a:p>
        </p:txBody>
      </p:sp>
      <p:sp>
        <p:nvSpPr>
          <p:cNvPr id="214" name="TextShape 4"/>
          <p:cNvSpPr txBox="1"/>
          <p:nvPr/>
        </p:nvSpPr>
        <p:spPr>
          <a:xfrm>
            <a:off x="4929120" y="1357200"/>
            <a:ext cx="4214520" cy="782280"/>
          </a:xfrm>
          <a:prstGeom prst="rect">
            <a:avLst/>
          </a:prstGeom>
        </p:spPr>
        <p:txBody>
          <a:bodyPr anchor="b"/>
          <a:p>
            <a:pPr>
              <a:lnSpc>
                <a:spcPct val="100000"/>
              </a:lnSpc>
            </a:pPr>
            <a:r>
              <a:rPr b="1" lang="cs-CZ" sz="4800">
                <a:solidFill>
                  <a:srgbClr val="0070c0"/>
                </a:solidFill>
                <a:latin typeface="Calibri"/>
              </a:rPr>
              <a:t>DOHODA</a:t>
            </a:r>
            <a:endParaRPr/>
          </a:p>
        </p:txBody>
      </p:sp>
      <p:sp>
        <p:nvSpPr>
          <p:cNvPr id="215" name="TextShape 5"/>
          <p:cNvSpPr txBox="1"/>
          <p:nvPr/>
        </p:nvSpPr>
        <p:spPr>
          <a:xfrm>
            <a:off x="5102280" y="2143080"/>
            <a:ext cx="4041360" cy="395100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Velká Británie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Francie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8b8b8b"/>
                </a:solidFill>
                <a:latin typeface="Calibri"/>
              </a:rPr>
              <a:t>Rusko (do 1917-bolševici svrhli cara)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800">
                <a:solidFill>
                  <a:srgbClr val="cc3300"/>
                </a:solidFill>
                <a:latin typeface="Calibri"/>
              </a:rPr>
              <a:t>Sarajevský atentát</a:t>
            </a:r>
            <a:endParaRPr/>
          </a:p>
        </p:txBody>
      </p:sp>
      <p:sp>
        <p:nvSpPr>
          <p:cNvPr id="217" name="TextShape 2"/>
          <p:cNvSpPr txBox="1"/>
          <p:nvPr/>
        </p:nvSpPr>
        <p:spPr>
          <a:xfrm>
            <a:off x="0" y="1214280"/>
            <a:ext cx="9143640" cy="56433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Srbským nacionalistou zavražděn následník rakouského trůnu (arcivévoda František Ferdinand)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Ra-U požaduje vstup do Srbska (záminka vyšetřování)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ultimátum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Záminka k vyhlášení války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Srbsku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řetězec dalších vyhlášení</a:t>
            </a:r>
            <a:endParaRPr/>
          </a:p>
        </p:txBody>
      </p:sp>
      <p:sp>
        <p:nvSpPr>
          <p:cNvPr id="218" name="CustomShape 3"/>
          <p:cNvSpPr/>
          <p:nvPr/>
        </p:nvSpPr>
        <p:spPr>
          <a:xfrm>
            <a:off x="5429160" y="428616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  <p:sp>
        <p:nvSpPr>
          <p:cNvPr id="219" name="CustomShape 4"/>
          <p:cNvSpPr/>
          <p:nvPr/>
        </p:nvSpPr>
        <p:spPr>
          <a:xfrm>
            <a:off x="857160" y="5715000"/>
            <a:ext cx="856800" cy="499680"/>
          </a:xfrm>
          <a:prstGeom prst="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TextShape 1"/>
          <p:cNvSpPr txBox="1"/>
          <p:nvPr/>
        </p:nvSpPr>
        <p:spPr>
          <a:xfrm>
            <a:off x="457200" y="274680"/>
            <a:ext cx="3114360" cy="16538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Sarajevo hodinu před atentátem</a:t>
            </a:r>
            <a:endParaRPr/>
          </a:p>
        </p:txBody>
      </p:sp>
      <p:pic>
        <p:nvPicPr>
          <p:cNvPr descr="" id="221" name="Obrázek 3"/>
          <p:cNvPicPr/>
          <p:nvPr/>
        </p:nvPicPr>
        <p:blipFill>
          <a:blip r:embed="rId1"/>
          <a:stretch>
            <a:fillRect/>
          </a:stretch>
        </p:blipFill>
        <p:spPr>
          <a:xfrm>
            <a:off x="357120" y="2214720"/>
            <a:ext cx="4190760" cy="3428640"/>
          </a:xfrm>
          <a:prstGeom prst="rect">
            <a:avLst/>
          </a:prstGeom>
        </p:spPr>
      </p:pic>
      <p:sp>
        <p:nvSpPr>
          <p:cNvPr id="222" name="CustomShape 2"/>
          <p:cNvSpPr/>
          <p:nvPr/>
        </p:nvSpPr>
        <p:spPr>
          <a:xfrm>
            <a:off x="5572080" y="214200"/>
            <a:ext cx="3114360" cy="16538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en-US" sz="4400">
                <a:solidFill>
                  <a:srgbClr val="000000"/>
                </a:solidFill>
                <a:latin typeface="Calibri"/>
              </a:rPr>
              <a:t>Sarajevo atentát</a:t>
            </a:r>
            <a:endParaRPr/>
          </a:p>
        </p:txBody>
      </p:sp>
      <p:pic>
        <p:nvPicPr>
          <p:cNvPr descr="" id="223" name="Obrázek 9"/>
          <p:cNvPicPr/>
          <p:nvPr/>
        </p:nvPicPr>
        <p:blipFill>
          <a:blip r:embed="rId2"/>
          <a:stretch>
            <a:fillRect/>
          </a:stretch>
        </p:blipFill>
        <p:spPr>
          <a:xfrm>
            <a:off x="5357880" y="2071800"/>
            <a:ext cx="3142800" cy="3650760"/>
          </a:xfrm>
          <a:prstGeom prst="rect">
            <a:avLst/>
          </a:prstGeom>
        </p:spPr>
      </p:pic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Gavrilo Princip</a:t>
            </a:r>
            <a:endParaRPr/>
          </a:p>
        </p:txBody>
      </p:sp>
      <p:pic>
        <p:nvPicPr>
          <p:cNvPr descr="" id="225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2714760" y="2000160"/>
            <a:ext cx="4382640" cy="3585960"/>
          </a:xfrm>
          <a:prstGeom prst="rect">
            <a:avLst/>
          </a:prstGeom>
        </p:spPr>
      </p:pic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DÚ</a:t>
            </a:r>
            <a:endParaRPr/>
          </a:p>
        </p:txBody>
      </p:sp>
      <p:sp>
        <p:nvSpPr>
          <p:cNvPr id="227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Přečíst str. 115-116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Písemně slovníček 116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Popis stručně do sešitu, jak proběhl atentát v Sarajevu (úspěšné i neúspěšné pokusy)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229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 u="sng">
                <a:solidFill>
                  <a:srgbClr val="0000ff"/>
                </a:solidFill>
                <a:latin typeface="Calibri"/>
                <a:hlinkClick r:id="rId1"/>
              </a:rPr>
              <a:t>http://cs.wikipedia.org/wiki/Atent%C3%A1t_na_Franti%C5%A1ka_Ferdinanda_d'Este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http://www.google.cz/search?q=sarajevo+atentat&amp;hl=cs&amp;rlz=1T4SUNC_csCZ373CZ376&amp;prmd=ivns&amp;source=lnms&amp;tbm=isch&amp;ei=KcNXTrCSNM2UswaLoJyHCw&amp;sa=X&amp;oi=mode_link&amp;ct=mode&amp;cd=2&amp;ved=0CA8Q_AUoAQ&amp;biw=1042&amp;bih=829</a:t>
            </a:r>
            <a:endParaRPr/>
          </a:p>
        </p:txBody>
      </p:sp>
    </p:spTree>
  </p:cSld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23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 u="sng">
                <a:solidFill>
                  <a:srgbClr val="0000ff"/>
                </a:solidFill>
                <a:latin typeface="Calibri"/>
                <a:hlinkClick r:id="rId1"/>
              </a:rPr>
              <a:t>http://cs.wikipedia.org/wiki/Prvn%C3%AD_sv%C4%9Btov%C3%A1_v%C3%A1lka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http://www.google.cz/search?q=1.+sv%C4%9Btov%C3%A1+v%C3%A1lka&amp;hl=cs&amp;rlz=1T4SUNC_csCZ373CZ376&amp;prmd=ivns&amp;source=lnms&amp;tbm=isch&amp;ei=ZMZXTv3XBsjssgb7o53FCg&amp;sa=X&amp;oi=mode_link&amp;ct=mode&amp;cd=2&amp;ved=0CA8Q_AUoAQ&amp;biw=1042&amp;bih=829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