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  <p:sldMasterId id="2147483687" r:id="rId4"/>
  </p:sldMasterIdLst>
  <p:notesMasterIdLst>
    <p:notesMasterId r:id="rId26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</p:sldIdLst>
  <p:sldSz cx="9144000" cy="6858000" type="screen4x3"/>
  <p:notesSz cx="6781800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PlaceHolder 1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Click to edit the notes format</a:t>
            </a:r>
            <a:endParaRPr/>
          </a:p>
        </p:txBody>
      </p:sp>
      <p:sp>
        <p:nvSpPr>
          <p:cNvPr id="149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&lt;header&gt;</a:t>
            </a:r>
            <a:endParaRPr/>
          </a:p>
        </p:txBody>
      </p:sp>
      <p:sp>
        <p:nvSpPr>
          <p:cNvPr id="150" name="PlaceHolder 3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pPr algn="r"/>
            <a:r>
              <a:rPr lang="en-US"/>
              <a:t>&lt;date/time&gt;</a:t>
            </a:r>
            <a:endParaRPr/>
          </a:p>
        </p:txBody>
      </p:sp>
      <p:sp>
        <p:nvSpPr>
          <p:cNvPr id="151" name="PlaceHolder 4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r>
              <a:rPr lang="en-US"/>
              <a:t>&lt;footer&gt;</a:t>
            </a:r>
            <a:endParaRPr/>
          </a:p>
        </p:txBody>
      </p:sp>
      <p:sp>
        <p:nvSpPr>
          <p:cNvPr id="152" name="PlaceHolder 5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pPr algn="r"/>
            <a:fld id="{A4CC6EB0-F3CD-41EE-A424-C77879708081}" type="slidenum">
              <a:rPr lang="en-US"/>
              <a:pPr algn="r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08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18060169-0898-456E-A6AE-CE5D5D369A56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0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C2EBB382-A7F8-4986-BA50-5810F0DD2F44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2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BC52CE33-1514-41BC-908B-BD571C95CE48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4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7B0A0D5B-1651-4D97-86CB-FC41DFDE7504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6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606CDC4B-EA35-4C4B-960C-CA36808CC06E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8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0779F486-FCB2-4964-A988-1FA9CFB213CE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20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AA3C0630-E7AB-4C6A-8FB3-A40BE58B556D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22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221D2654-CA7E-4785-BC5D-932C680291C1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24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E62628D0-E8C5-48D6-A326-562D0EE60389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26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46385B7E-5760-48D6-8AA2-534ABD0ADC30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28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A214A616-DA0A-4EF0-A915-5ED4864D3E8D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0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38C07A92-AC25-4E5D-8E58-F3936496CD9A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2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CCEE9342-142C-4A7F-A717-C9EE380D9AAD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4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51423F28-3D8E-4437-B7BF-0B1A1879E663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14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6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0258B73A-3258-4432-A198-DAA4C91515F8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15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8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D42ED0F1-0E0E-4920-B5EB-7D4B6C2DF36C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16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0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0E54EB8F-0954-41C4-8B1E-44C06A9D4F3E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17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2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95C8EA92-87B7-4CBE-B3BF-97D67248DCC9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18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4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B94D2E94-C79B-4D4F-AED6-418220ACF195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19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4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9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0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0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8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0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1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9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5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9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6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7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17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1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2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22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2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27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28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3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3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3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3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36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3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39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4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42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43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44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4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4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9FE61B79-B440-4889-8001-F839942DC843}" type="slidenum">
              <a:rPr lang="en-US" sz="1200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3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Seventh Outline LevelKlepnutím lze upravit styly předlohy textu.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8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Pátá úroveň</a:t>
            </a:r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40" name="PlaceHolder 4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41" name="PlaceHolder 5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7DF54679-32C9-420F-A386-E5030260C6A9}" type="slidenum">
              <a:rPr lang="en-US" sz="1200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75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76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77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498848F5-53D9-4A42-BDDB-869C0B5052DB}" type="slidenum">
              <a:rPr lang="en-US" sz="1200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  <p:sp>
        <p:nvSpPr>
          <p:cNvPr id="78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/>
    <p:bodyStyle/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title"/>
          </p:nvPr>
        </p:nvSpPr>
        <p:spPr>
          <a:xfrm>
            <a:off x="722160" y="4406760"/>
            <a:ext cx="7772040" cy="136188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4000" b="1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112" name="PlaceHolder 2"/>
          <p:cNvSpPr>
            <a:spLocks noGrp="1"/>
          </p:cNvSpPr>
          <p:nvPr>
            <p:ph type="body"/>
          </p:nvPr>
        </p:nvSpPr>
        <p:spPr>
          <a:xfrm>
            <a:off x="722160" y="2906640"/>
            <a:ext cx="7772040" cy="1499760"/>
          </a:xfrm>
          <a:prstGeom prst="rect">
            <a:avLst/>
          </a:prstGeom>
        </p:spPr>
        <p:txBody>
          <a:bodyPr anchor="b"/>
          <a:lstStyle/>
          <a:p>
            <a:pPr>
              <a:buSzPct val="25000"/>
              <a:buFont typeface="StarSymbol"/>
              <a:buChar char=""/>
            </a:pPr>
            <a:r>
              <a:rPr lang="cs-CZ" sz="2000">
                <a:solidFill>
                  <a:srgbClr val="8B8B8B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2000">
                <a:solidFill>
                  <a:srgbClr val="8B8B8B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2000">
                <a:solidFill>
                  <a:srgbClr val="8B8B8B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2000">
                <a:solidFill>
                  <a:srgbClr val="8B8B8B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2000">
                <a:solidFill>
                  <a:srgbClr val="8B8B8B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2000">
                <a:solidFill>
                  <a:srgbClr val="8B8B8B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</a:pPr>
            <a:r>
              <a:rPr lang="cs-CZ" sz="2000">
                <a:solidFill>
                  <a:srgbClr val="8B8B8B"/>
                </a:solidFill>
                <a:latin typeface="Calibri"/>
              </a:rPr>
              <a:t>Seventh Outline LevelKlepnutím lze upravit styly předlohy textu.</a:t>
            </a:r>
            <a:endParaRPr/>
          </a:p>
        </p:txBody>
      </p:sp>
      <p:sp>
        <p:nvSpPr>
          <p:cNvPr id="113" name="PlaceHolder 3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114" name="PlaceHolder 4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115" name="PlaceHolder 5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C9E6BA06-1205-402F-BFEE-AE3E36FF04BC}" type="slidenum">
              <a:rPr lang="en-US" sz="1200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rtoffer.com/Rene/Bild-Grossansicht/?imagenr=116228" TargetMode="External"/><Relationship Id="rId2" Type="http://schemas.openxmlformats.org/officeDocument/2006/relationships/hyperlink" Target="http://www.google.cz/search?q=hotel+evropa+praha&amp;hl=cs&amp;qscrl=1&amp;nord=1&amp;rlz=1T4SUNC_csCZ373CZ376&amp;biw=1042&amp;bih=829&amp;site=webhp&amp;prmd=ivnsm&amp;source=lnms&amp;tbm=isch&amp;ei=kb5XTu-oG8TRsgb46I3eCg&amp;sa=X&amp;oi=mode_link&amp;ct=mode&amp;cd=2&amp;sqi=2&amp;ved=0CBkQ_AUoAQ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TextShape 1"/>
          <p:cNvSpPr txBox="1"/>
          <p:nvPr/>
        </p:nvSpPr>
        <p:spPr>
          <a:xfrm>
            <a:off x="457200" y="274680"/>
            <a:ext cx="8229240" cy="493992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6000" b="1" u="sng">
                <a:solidFill>
                  <a:srgbClr val="C00000"/>
                </a:solidFill>
                <a:latin typeface="Calibri"/>
              </a:rPr>
              <a:t>Kultura přelomu 19. a 20. stol.
</a:t>
            </a:r>
            <a:r>
              <a:rPr lang="cs-CZ" sz="2000" b="1" u="sng">
                <a:solidFill>
                  <a:srgbClr val="C00000"/>
                </a:solidFill>
                <a:latin typeface="Calibri"/>
              </a:rPr>
              <a:t>Josef Petera
ZŠ Nový Hrádek
Dějepis - 8. ročník</a:t>
            </a:r>
            <a:endParaRPr/>
          </a:p>
        </p:txBody>
      </p:sp>
      <p:pic>
        <p:nvPicPr>
          <p:cNvPr id="154" name="Picture 2"/>
          <p:cNvPicPr/>
          <p:nvPr/>
        </p:nvPicPr>
        <p:blipFill>
          <a:blip r:embed="rId3"/>
          <a:stretch>
            <a:fillRect/>
          </a:stretch>
        </p:blipFill>
        <p:spPr>
          <a:xfrm>
            <a:off x="1691640" y="5085360"/>
            <a:ext cx="6081480" cy="14857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TextShape 1"/>
          <p:cNvSpPr txBox="1"/>
          <p:nvPr/>
        </p:nvSpPr>
        <p:spPr>
          <a:xfrm>
            <a:off x="0" y="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Opakování = Podle otázek str. 105</a:t>
            </a:r>
            <a:endParaRPr/>
          </a:p>
        </p:txBody>
      </p:sp>
      <p:sp>
        <p:nvSpPr>
          <p:cNvPr id="156" name="TextShape 2"/>
          <p:cNvSpPr txBox="1"/>
          <p:nvPr/>
        </p:nvSpPr>
        <p:spPr>
          <a:xfrm>
            <a:off x="0" y="1285920"/>
            <a:ext cx="9143640" cy="557172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1 – info z prezentací (lékařství, radioaktivita, elektřina …)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2 – motory, světelné zdroje, rádio, cinema …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3 – kontrola zpracování samostatného zápisu všech tří skupin!!!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5 – stát reguluje zákonem vztahy: podnikatel - dělník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TextShape 1"/>
          <p:cNvSpPr txBox="1"/>
          <p:nvPr/>
        </p:nvSpPr>
        <p:spPr>
          <a:xfrm>
            <a:off x="0" y="0"/>
            <a:ext cx="9143640" cy="9284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Otázka č. 4 - Informativně</a:t>
            </a:r>
            <a:endParaRPr/>
          </a:p>
        </p:txBody>
      </p:sp>
      <p:sp>
        <p:nvSpPr>
          <p:cNvPr id="158" name="TextShape 2"/>
          <p:cNvSpPr txBox="1"/>
          <p:nvPr/>
        </p:nvSpPr>
        <p:spPr>
          <a:xfrm>
            <a:off x="0" y="1285920"/>
            <a:ext cx="9143640" cy="557172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4 – obchodní společnost (právnická osoba založená za účelem podnikání) </a:t>
            </a:r>
            <a:r>
              <a:rPr lang="cs-CZ" sz="4400" b="1" u="sng">
                <a:solidFill>
                  <a:srgbClr val="000000"/>
                </a:solidFill>
                <a:latin typeface="Calibri"/>
              </a:rPr>
              <a:t>důležité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– </a:t>
            </a:r>
            <a:r>
              <a:rPr lang="cs-CZ" sz="4400" u="sng">
                <a:solidFill>
                  <a:srgbClr val="000000"/>
                </a:solidFill>
                <a:latin typeface="Calibri"/>
              </a:rPr>
              <a:t>obchodní společnost ručí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pouze do výše svého majetku  (akcionář pouze svými akciemi)		  </a:t>
            </a:r>
            <a:r>
              <a:rPr lang="cs-CZ" sz="4400" b="1">
                <a:solidFill>
                  <a:srgbClr val="FF0000"/>
                </a:solidFill>
                <a:latin typeface="Calibri"/>
              </a:rPr>
              <a:t>X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   </a:t>
            </a:r>
            <a:r>
              <a:rPr lang="cs-CZ" sz="4400" u="sng">
                <a:solidFill>
                  <a:srgbClr val="000000"/>
                </a:solidFill>
                <a:latin typeface="Calibri"/>
              </a:rPr>
              <a:t>fyzická osoba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(typicky např. samostatný řemeslník) </a:t>
            </a:r>
            <a:r>
              <a:rPr lang="cs-CZ" sz="4400" u="sng">
                <a:solidFill>
                  <a:srgbClr val="000000"/>
                </a:solidFill>
                <a:latin typeface="Calibri"/>
              </a:rPr>
              <a:t>ručí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i svým osobním majetkem)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4800" b="1">
                <a:solidFill>
                  <a:srgbClr val="008000"/>
                </a:solidFill>
                <a:latin typeface="Calibri"/>
              </a:rPr>
              <a:t>Proměny společnosti</a:t>
            </a:r>
            <a:endParaRPr/>
          </a:p>
        </p:txBody>
      </p:sp>
      <p:sp>
        <p:nvSpPr>
          <p:cNvPr id="160" name="TextShape 2"/>
          <p:cNvSpPr txBox="1"/>
          <p:nvPr/>
        </p:nvSpPr>
        <p:spPr>
          <a:xfrm>
            <a:off x="0" y="1285920"/>
            <a:ext cx="9143640" cy="557172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Venkovská		městská a průmyslová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Zaniká sice otrokářství a poddanství, přesto velká část obyvatel  bojuje o přežití (dělníci = námezdní síla zcela podléhající kapitalistickému vykořisťování)		  Jen pozvolna změny (sociální zákony, ochrana dětí).</a:t>
            </a:r>
            <a:endParaRPr/>
          </a:p>
        </p:txBody>
      </p:sp>
      <p:sp>
        <p:nvSpPr>
          <p:cNvPr id="161" name="CustomShape 3"/>
          <p:cNvSpPr/>
          <p:nvPr/>
        </p:nvSpPr>
        <p:spPr>
          <a:xfrm>
            <a:off x="2857320" y="1428840"/>
            <a:ext cx="713880" cy="499680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  <p:sp>
        <p:nvSpPr>
          <p:cNvPr id="162" name="CustomShape 4"/>
          <p:cNvSpPr/>
          <p:nvPr/>
        </p:nvSpPr>
        <p:spPr>
          <a:xfrm>
            <a:off x="3714840" y="4929120"/>
            <a:ext cx="1071360" cy="499680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TextShape 1"/>
          <p:cNvSpPr txBox="1"/>
          <p:nvPr/>
        </p:nvSpPr>
        <p:spPr>
          <a:xfrm>
            <a:off x="0" y="1428840"/>
            <a:ext cx="9143640" cy="54288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 u="sng">
                <a:solidFill>
                  <a:srgbClr val="000000"/>
                </a:solidFill>
                <a:latin typeface="Calibri"/>
              </a:rPr>
              <a:t>Odraz v kultuře (všech oblastí):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	romantismus            </a:t>
            </a:r>
            <a:r>
              <a:rPr lang="cs-CZ" sz="4400" b="1">
                <a:solidFill>
                  <a:srgbClr val="D60093"/>
                </a:solidFill>
                <a:latin typeface="Calibri"/>
              </a:rPr>
              <a:t>realismus a naturalismus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(umění má zobrazit život v jeho realitě), později tzv. </a:t>
            </a:r>
            <a:r>
              <a:rPr lang="cs-CZ" sz="4400" b="1">
                <a:solidFill>
                  <a:srgbClr val="D60093"/>
                </a:solidFill>
                <a:latin typeface="Calibri"/>
              </a:rPr>
              <a:t>moderní umělecké směry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(zaměřeno na prožitky, nálady, cit, vnitřní představy …)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164" name="CustomShape 2"/>
          <p:cNvSpPr/>
          <p:nvPr/>
        </p:nvSpPr>
        <p:spPr>
          <a:xfrm>
            <a:off x="4286160" y="2286000"/>
            <a:ext cx="1071360" cy="499680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TextShape 1"/>
          <p:cNvSpPr txBox="1"/>
          <p:nvPr/>
        </p:nvSpPr>
        <p:spPr>
          <a:xfrm>
            <a:off x="457200" y="0"/>
            <a:ext cx="8229240" cy="92844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4800" b="1">
                <a:solidFill>
                  <a:srgbClr val="008000"/>
                </a:solidFill>
                <a:latin typeface="Calibri"/>
              </a:rPr>
              <a:t>Literatura </a:t>
            </a:r>
            <a:endParaRPr/>
          </a:p>
        </p:txBody>
      </p:sp>
      <p:sp>
        <p:nvSpPr>
          <p:cNvPr id="166" name="TextShape 2"/>
          <p:cNvSpPr txBox="1"/>
          <p:nvPr/>
        </p:nvSpPr>
        <p:spPr>
          <a:xfrm>
            <a:off x="0" y="928800"/>
            <a:ext cx="9143640" cy="592884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Vliv Darwinovy teorie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Prostředí „</a:t>
            </a:r>
            <a:r>
              <a:rPr lang="cs-CZ" sz="4400" u="sng">
                <a:solidFill>
                  <a:srgbClr val="000000"/>
                </a:solidFill>
                <a:latin typeface="Calibri"/>
              </a:rPr>
              <a:t>syrového“ kapitalismu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s jeho bojem o úspěch, zisk …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Popis utrpení obyčejných lidí (</a:t>
            </a:r>
            <a:r>
              <a:rPr lang="cs-CZ" sz="4400" u="sng">
                <a:solidFill>
                  <a:srgbClr val="000000"/>
                </a:solidFill>
                <a:latin typeface="Calibri"/>
              </a:rPr>
              <a:t>Charles Dickens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….) a měšťanské společnosti (</a:t>
            </a:r>
            <a:r>
              <a:rPr lang="cs-CZ" sz="4400" u="sng">
                <a:solidFill>
                  <a:srgbClr val="000000"/>
                </a:solidFill>
                <a:latin typeface="Calibri"/>
              </a:rPr>
              <a:t>Honoré de Balzac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….) a stinných stránek lidí - pudy a jejich projevy (</a:t>
            </a:r>
            <a:r>
              <a:rPr lang="cs-CZ" sz="4400" b="1">
                <a:solidFill>
                  <a:srgbClr val="7030A0"/>
                </a:solidFill>
                <a:latin typeface="Calibri"/>
              </a:rPr>
              <a:t>naturalismus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- </a:t>
            </a:r>
            <a:r>
              <a:rPr lang="cs-CZ" sz="4400" u="sng">
                <a:solidFill>
                  <a:srgbClr val="000000"/>
                </a:solidFill>
                <a:latin typeface="Calibri"/>
              </a:rPr>
              <a:t>Emile Zola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)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TextShape 1"/>
          <p:cNvSpPr txBox="1"/>
          <p:nvPr/>
        </p:nvSpPr>
        <p:spPr>
          <a:xfrm>
            <a:off x="428760" y="0"/>
            <a:ext cx="8229240" cy="86796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4800" b="1">
                <a:solidFill>
                  <a:srgbClr val="008000"/>
                </a:solidFill>
                <a:latin typeface="Calibri"/>
              </a:rPr>
              <a:t>Malířství</a:t>
            </a:r>
            <a:endParaRPr/>
          </a:p>
        </p:txBody>
      </p:sp>
      <p:sp>
        <p:nvSpPr>
          <p:cNvPr id="168" name="TextShape 2"/>
          <p:cNvSpPr txBox="1"/>
          <p:nvPr/>
        </p:nvSpPr>
        <p:spPr>
          <a:xfrm>
            <a:off x="0" y="1000080"/>
            <a:ext cx="9143640" cy="557172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800">
                <a:solidFill>
                  <a:srgbClr val="000000"/>
                </a:solidFill>
                <a:latin typeface="Calibri"/>
              </a:rPr>
              <a:t>zachycení </a:t>
            </a:r>
            <a:r>
              <a:rPr lang="cs-CZ" sz="4800" u="sng">
                <a:solidFill>
                  <a:srgbClr val="000000"/>
                </a:solidFill>
                <a:latin typeface="Calibri"/>
              </a:rPr>
              <a:t>reality</a:t>
            </a:r>
            <a:r>
              <a:rPr lang="cs-CZ" sz="4800">
                <a:solidFill>
                  <a:srgbClr val="000000"/>
                </a:solidFill>
                <a:latin typeface="Calibri"/>
              </a:rPr>
              <a:t> ale i zachycení okamžiku </a:t>
            </a:r>
            <a:r>
              <a:rPr lang="cs-CZ" sz="4800" u="sng">
                <a:solidFill>
                  <a:srgbClr val="000000"/>
                </a:solidFill>
                <a:latin typeface="Calibri"/>
              </a:rPr>
              <a:t>nálady,</a:t>
            </a:r>
            <a:r>
              <a:rPr lang="cs-CZ" sz="4800">
                <a:solidFill>
                  <a:srgbClr val="000000"/>
                </a:solidFill>
                <a:latin typeface="Calibri"/>
              </a:rPr>
              <a:t> situace= </a:t>
            </a:r>
            <a:r>
              <a:rPr lang="cs-CZ" sz="4800" b="1" u="sng">
                <a:solidFill>
                  <a:srgbClr val="0000FF"/>
                </a:solidFill>
                <a:latin typeface="Calibri"/>
              </a:rPr>
              <a:t>impresionismus</a:t>
            </a:r>
            <a:r>
              <a:rPr lang="cs-CZ" sz="4800">
                <a:solidFill>
                  <a:srgbClr val="000000"/>
                </a:solidFill>
                <a:latin typeface="Calibri"/>
              </a:rPr>
              <a:t> (</a:t>
            </a:r>
            <a:r>
              <a:rPr lang="cs-CZ" sz="4800">
                <a:solidFill>
                  <a:srgbClr val="FF0000"/>
                </a:solidFill>
                <a:latin typeface="Calibri"/>
              </a:rPr>
              <a:t>Claud Monet – Imprese</a:t>
            </a:r>
            <a:r>
              <a:rPr lang="cs-CZ" sz="4800">
                <a:solidFill>
                  <a:srgbClr val="000000"/>
                </a:solidFill>
                <a:latin typeface="Calibri"/>
              </a:rPr>
              <a:t>)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800" i="1" u="sng">
                <a:solidFill>
                  <a:srgbClr val="000000"/>
                </a:solidFill>
                <a:latin typeface="Calibri"/>
              </a:rPr>
              <a:t>Do sešitů nepsat co bude dál kurzívou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TextShape 1"/>
          <p:cNvSpPr txBox="1"/>
          <p:nvPr/>
        </p:nvSpPr>
        <p:spPr>
          <a:xfrm>
            <a:off x="0" y="0"/>
            <a:ext cx="91436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 i="1">
                <a:solidFill>
                  <a:srgbClr val="000000"/>
                </a:solidFill>
                <a:latin typeface="Calibri"/>
              </a:rPr>
              <a:t>Claude Monet – Imprese (východ slunce)</a:t>
            </a:r>
            <a:endParaRPr/>
          </a:p>
        </p:txBody>
      </p:sp>
      <p:pic>
        <p:nvPicPr>
          <p:cNvPr id="170" name="Obrázek 5"/>
          <p:cNvPicPr/>
          <p:nvPr/>
        </p:nvPicPr>
        <p:blipFill>
          <a:blip r:embed="rId3"/>
          <a:stretch>
            <a:fillRect/>
          </a:stretch>
        </p:blipFill>
        <p:spPr>
          <a:xfrm>
            <a:off x="1500120" y="1428840"/>
            <a:ext cx="6087600" cy="432864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TextShape 1"/>
          <p:cNvSpPr txBox="1"/>
          <p:nvPr/>
        </p:nvSpPr>
        <p:spPr>
          <a:xfrm>
            <a:off x="0" y="0"/>
            <a:ext cx="7772040" cy="7268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 b="1" u="sng">
                <a:solidFill>
                  <a:srgbClr val="0000FF"/>
                </a:solidFill>
                <a:latin typeface="Calibri"/>
              </a:rPr>
              <a:t>Surrealismus: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  sny … </a:t>
            </a:r>
            <a:endParaRPr/>
          </a:p>
        </p:txBody>
      </p:sp>
      <p:sp>
        <p:nvSpPr>
          <p:cNvPr id="172" name="TextShape 2"/>
          <p:cNvSpPr txBox="1"/>
          <p:nvPr/>
        </p:nvSpPr>
        <p:spPr>
          <a:xfrm>
            <a:off x="5715000" y="2643120"/>
            <a:ext cx="2700000" cy="3357360"/>
          </a:xfrm>
          <a:prstGeom prst="rect">
            <a:avLst/>
          </a:prstGeo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US" sz="4400" i="1">
                <a:solidFill>
                  <a:srgbClr val="000000"/>
                </a:solidFill>
                <a:latin typeface="Calibri"/>
              </a:rPr>
              <a:t>Salvador Dalí:  Hořící žirafa</a:t>
            </a:r>
            <a:endParaRPr/>
          </a:p>
        </p:txBody>
      </p:sp>
      <p:pic>
        <p:nvPicPr>
          <p:cNvPr id="173" name="Obrázek 5"/>
          <p:cNvPicPr/>
          <p:nvPr/>
        </p:nvPicPr>
        <p:blipFill>
          <a:blip r:embed="rId3"/>
          <a:stretch>
            <a:fillRect/>
          </a:stretch>
        </p:blipFill>
        <p:spPr>
          <a:xfrm>
            <a:off x="571320" y="1000080"/>
            <a:ext cx="4100040" cy="559584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TextShape 1"/>
          <p:cNvSpPr txBox="1"/>
          <p:nvPr/>
        </p:nvSpPr>
        <p:spPr>
          <a:xfrm>
            <a:off x="0" y="0"/>
            <a:ext cx="91436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000" i="1">
                <a:solidFill>
                  <a:srgbClr val="000000"/>
                </a:solidFill>
                <a:latin typeface="Calibri"/>
              </a:rPr>
              <a:t>Salvador Dalí – Pokušení sv. Antonína</a:t>
            </a:r>
            <a:endParaRPr/>
          </a:p>
        </p:txBody>
      </p:sp>
      <p:pic>
        <p:nvPicPr>
          <p:cNvPr id="175" name="Obrázek 3"/>
          <p:cNvPicPr/>
          <p:nvPr/>
        </p:nvPicPr>
        <p:blipFill>
          <a:blip r:embed="rId3"/>
          <a:stretch>
            <a:fillRect/>
          </a:stretch>
        </p:blipFill>
        <p:spPr>
          <a:xfrm>
            <a:off x="1071360" y="1143000"/>
            <a:ext cx="7289280" cy="556236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TextShape 1"/>
          <p:cNvSpPr txBox="1"/>
          <p:nvPr/>
        </p:nvSpPr>
        <p:spPr>
          <a:xfrm>
            <a:off x="0" y="0"/>
            <a:ext cx="91436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 b="1" u="sng">
                <a:solidFill>
                  <a:srgbClr val="0000FF"/>
                </a:solidFill>
                <a:latin typeface="Calibri"/>
              </a:rPr>
              <a:t>Kubismus: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vše vychází z krychle</a:t>
            </a:r>
            <a:endParaRPr/>
          </a:p>
        </p:txBody>
      </p:sp>
      <p:pic>
        <p:nvPicPr>
          <p:cNvPr id="177" name="Obrázek 6"/>
          <p:cNvPicPr/>
          <p:nvPr/>
        </p:nvPicPr>
        <p:blipFill>
          <a:blip r:embed="rId3"/>
          <a:stretch>
            <a:fillRect/>
          </a:stretch>
        </p:blipFill>
        <p:spPr>
          <a:xfrm>
            <a:off x="4500720" y="1143000"/>
            <a:ext cx="3911400" cy="5079600"/>
          </a:xfrm>
          <a:prstGeom prst="rect">
            <a:avLst/>
          </a:prstGeom>
        </p:spPr>
      </p:pic>
      <p:pic>
        <p:nvPicPr>
          <p:cNvPr id="178" name="Obrázek 7"/>
          <p:cNvPicPr/>
          <p:nvPr/>
        </p:nvPicPr>
        <p:blipFill>
          <a:blip r:embed="rId4"/>
          <a:stretch>
            <a:fillRect/>
          </a:stretch>
        </p:blipFill>
        <p:spPr>
          <a:xfrm>
            <a:off x="1071360" y="1285920"/>
            <a:ext cx="2904840" cy="476208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TextShape 1"/>
          <p:cNvSpPr txBox="1"/>
          <p:nvPr/>
        </p:nvSpPr>
        <p:spPr>
          <a:xfrm>
            <a:off x="285840" y="1571760"/>
            <a:ext cx="1856880" cy="328572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4000" i="1" u="sng">
                <a:solidFill>
                  <a:srgbClr val="000000"/>
                </a:solidFill>
                <a:latin typeface="Calibri"/>
              </a:rPr>
              <a:t>Alfons Mucha</a:t>
            </a:r>
            <a:r>
              <a:rPr lang="cs-CZ" sz="4000" i="1">
                <a:solidFill>
                  <a:srgbClr val="000000"/>
                </a:solidFill>
                <a:latin typeface="Calibri"/>
              </a:rPr>
              <a:t>:
koláž z jeho obrazů</a:t>
            </a:r>
            <a:endParaRPr/>
          </a:p>
        </p:txBody>
      </p:sp>
      <p:sp>
        <p:nvSpPr>
          <p:cNvPr id="180" name="TextShape 2"/>
          <p:cNvSpPr txBox="1"/>
          <p:nvPr/>
        </p:nvSpPr>
        <p:spPr>
          <a:xfrm>
            <a:off x="0" y="0"/>
            <a:ext cx="7772040" cy="78552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</a:pPr>
            <a:r>
              <a:rPr lang="cs-CZ" sz="4400" b="1" u="sng">
                <a:solidFill>
                  <a:srgbClr val="0000FF"/>
                </a:solidFill>
                <a:latin typeface="Calibri"/>
              </a:rPr>
              <a:t>Secese</a:t>
            </a:r>
            <a:r>
              <a:rPr lang="cs-CZ" sz="2000" b="1" u="sng">
                <a:solidFill>
                  <a:srgbClr val="0000FF"/>
                </a:solidFill>
                <a:latin typeface="Calibri"/>
              </a:rPr>
              <a:t>: </a:t>
            </a:r>
            <a:r>
              <a:rPr lang="cs-CZ" sz="2000">
                <a:solidFill>
                  <a:srgbClr val="0000FF"/>
                </a:solidFill>
                <a:latin typeface="Calibri"/>
              </a:rPr>
              <a:t> 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oduševnělá krása</a:t>
            </a:r>
            <a:endParaRPr/>
          </a:p>
        </p:txBody>
      </p:sp>
      <p:pic>
        <p:nvPicPr>
          <p:cNvPr id="181" name="Obrázek 6"/>
          <p:cNvPicPr/>
          <p:nvPr/>
        </p:nvPicPr>
        <p:blipFill>
          <a:blip r:embed="rId3"/>
          <a:stretch>
            <a:fillRect/>
          </a:stretch>
        </p:blipFill>
        <p:spPr>
          <a:xfrm>
            <a:off x="2714760" y="714240"/>
            <a:ext cx="6143400" cy="61434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TextShape 1"/>
          <p:cNvSpPr txBox="1"/>
          <p:nvPr/>
        </p:nvSpPr>
        <p:spPr>
          <a:xfrm>
            <a:off x="0" y="0"/>
            <a:ext cx="9143640" cy="785520"/>
          </a:xfrm>
          <a:prstGeom prst="rect">
            <a:avLst/>
          </a:prstGeom>
        </p:spPr>
        <p:txBody>
          <a:bodyPr anchor="ctr"/>
          <a:lstStyle/>
          <a:p>
            <a:pPr algn="just">
              <a:lnSpc>
                <a:spcPct val="100000"/>
              </a:lnSpc>
            </a:pPr>
            <a:r>
              <a:rPr lang="cs-CZ" sz="3800" i="1" u="sng">
                <a:solidFill>
                  <a:srgbClr val="D60093"/>
                </a:solidFill>
                <a:latin typeface="Calibri"/>
              </a:rPr>
              <a:t>Pro informaci - ALFONS MUCHA (1860-1939) </a:t>
            </a:r>
            <a:endParaRPr/>
          </a:p>
        </p:txBody>
      </p:sp>
      <p:sp>
        <p:nvSpPr>
          <p:cNvPr id="183" name="TextShape 2"/>
          <p:cNvSpPr txBox="1"/>
          <p:nvPr/>
        </p:nvSpPr>
        <p:spPr>
          <a:xfrm>
            <a:off x="0" y="714240"/>
            <a:ext cx="9143640" cy="61434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000" i="1">
                <a:solidFill>
                  <a:srgbClr val="000000"/>
                </a:solidFill>
                <a:latin typeface="Calibri"/>
              </a:rPr>
              <a:t>Český, světově proslulý malíř. Proslavil se v Paříži tvorbou pro divadlo Renaissance – plakáty populární i dnes.
Začalo se mluvit o </a:t>
            </a:r>
            <a:r>
              <a:rPr lang="cs-CZ" sz="4000" i="1" u="sng">
                <a:solidFill>
                  <a:srgbClr val="000000"/>
                </a:solidFill>
                <a:latin typeface="Calibri"/>
              </a:rPr>
              <a:t>Mucha-stylu a dámy se oblékaly a česaly a lá Mucha.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000" i="1">
                <a:solidFill>
                  <a:srgbClr val="000000"/>
                </a:solidFill>
                <a:latin typeface="Calibri"/>
              </a:rPr>
              <a:t>Navrhoval i stříbrné nádobí, nábytek, architekturu a šperky. Mucha je autorem prvních československých bankovek a známek v roce 1918.</a:t>
            </a:r>
            <a:r>
              <a:rPr lang="cs-CZ" sz="4000">
                <a:solidFill>
                  <a:srgbClr val="000000"/>
                </a:solidFill>
                <a:latin typeface="Calibri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TextShape 1"/>
          <p:cNvSpPr txBox="1"/>
          <p:nvPr/>
        </p:nvSpPr>
        <p:spPr>
          <a:xfrm>
            <a:off x="428760" y="0"/>
            <a:ext cx="8229240" cy="86796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4800" b="1">
                <a:solidFill>
                  <a:srgbClr val="008000"/>
                </a:solidFill>
                <a:latin typeface="Calibri"/>
              </a:rPr>
              <a:t>Architektura</a:t>
            </a:r>
            <a:endParaRPr/>
          </a:p>
        </p:txBody>
      </p:sp>
      <p:sp>
        <p:nvSpPr>
          <p:cNvPr id="185" name="TextShape 2"/>
          <p:cNvSpPr txBox="1"/>
          <p:nvPr/>
        </p:nvSpPr>
        <p:spPr>
          <a:xfrm>
            <a:off x="0" y="1000080"/>
            <a:ext cx="9143640" cy="557172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800" b="1" u="sng">
                <a:solidFill>
                  <a:srgbClr val="0000FF"/>
                </a:solidFill>
                <a:latin typeface="Calibri"/>
              </a:rPr>
              <a:t>Secese</a:t>
            </a:r>
            <a:r>
              <a:rPr lang="cs-CZ" sz="4800">
                <a:solidFill>
                  <a:srgbClr val="000000"/>
                </a:solidFill>
                <a:latin typeface="Calibri"/>
              </a:rPr>
              <a:t> – odklon od tradic, dekorativnost, barvy, přepych …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800" b="1" u="sng">
                <a:solidFill>
                  <a:srgbClr val="0000FF"/>
                </a:solidFill>
                <a:latin typeface="Calibri"/>
              </a:rPr>
              <a:t>Kubismus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– </a:t>
            </a:r>
            <a:r>
              <a:rPr lang="cs-CZ" sz="4800">
                <a:solidFill>
                  <a:srgbClr val="000000"/>
                </a:solidFill>
                <a:latin typeface="Calibri"/>
              </a:rPr>
              <a:t>pravidelnost, geometrie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800" b="1" u="sng">
                <a:solidFill>
                  <a:srgbClr val="000000"/>
                </a:solidFill>
                <a:latin typeface="Calibri"/>
              </a:rPr>
              <a:t>rozvoj měs</a:t>
            </a:r>
            <a:r>
              <a:rPr lang="cs-CZ" sz="4800">
                <a:solidFill>
                  <a:srgbClr val="000000"/>
                </a:solidFill>
                <a:latin typeface="Calibri"/>
              </a:rPr>
              <a:t>t - moderní stavby, komunikace, kanalizace, rozvod pitné vody, osvětlení …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TextShape 1"/>
          <p:cNvSpPr txBox="1"/>
          <p:nvPr/>
        </p:nvSpPr>
        <p:spPr>
          <a:xfrm>
            <a:off x="0" y="0"/>
            <a:ext cx="2714400" cy="98028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 b="1" i="1">
                <a:solidFill>
                  <a:srgbClr val="000000"/>
                </a:solidFill>
                <a:latin typeface="Calibri"/>
              </a:rPr>
              <a:t>Secese</a:t>
            </a:r>
            <a:endParaRPr/>
          </a:p>
        </p:txBody>
      </p:sp>
      <p:pic>
        <p:nvPicPr>
          <p:cNvPr id="187" name="Obrázek 5"/>
          <p:cNvPicPr/>
          <p:nvPr/>
        </p:nvPicPr>
        <p:blipFill>
          <a:blip r:embed="rId3"/>
          <a:stretch>
            <a:fillRect/>
          </a:stretch>
        </p:blipFill>
        <p:spPr>
          <a:xfrm>
            <a:off x="179640" y="2108160"/>
            <a:ext cx="3987360" cy="4749480"/>
          </a:xfrm>
          <a:prstGeom prst="rect">
            <a:avLst/>
          </a:prstGeom>
        </p:spPr>
      </p:pic>
      <p:sp>
        <p:nvSpPr>
          <p:cNvPr id="188" name="CustomShape 2"/>
          <p:cNvSpPr/>
          <p:nvPr/>
        </p:nvSpPr>
        <p:spPr>
          <a:xfrm>
            <a:off x="0" y="764640"/>
            <a:ext cx="3436200" cy="25275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US" sz="4000" i="1">
                <a:solidFill>
                  <a:srgbClr val="000000"/>
                </a:solidFill>
                <a:latin typeface="Calibri"/>
              </a:rPr>
              <a:t>Praha Králíček-Libušínská vila</a:t>
            </a:r>
            <a:endParaRPr/>
          </a:p>
        </p:txBody>
      </p:sp>
      <p:pic>
        <p:nvPicPr>
          <p:cNvPr id="189" name="Obrázek 7"/>
          <p:cNvPicPr/>
          <p:nvPr/>
        </p:nvPicPr>
        <p:blipFill>
          <a:blip r:embed="rId4"/>
          <a:stretch>
            <a:fillRect/>
          </a:stretch>
        </p:blipFill>
        <p:spPr>
          <a:xfrm>
            <a:off x="4356000" y="260640"/>
            <a:ext cx="4608000" cy="4078080"/>
          </a:xfrm>
          <a:prstGeom prst="rect">
            <a:avLst/>
          </a:prstGeom>
        </p:spPr>
      </p:pic>
      <p:sp>
        <p:nvSpPr>
          <p:cNvPr id="190" name="CustomShape 3"/>
          <p:cNvSpPr/>
          <p:nvPr/>
        </p:nvSpPr>
        <p:spPr>
          <a:xfrm>
            <a:off x="4412880" y="4797000"/>
            <a:ext cx="4746960" cy="1309320"/>
          </a:xfrm>
          <a:prstGeom prst="rect">
            <a:avLst/>
          </a:prstGeom>
        </p:spPr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US" sz="4000" i="1">
                <a:solidFill>
                  <a:srgbClr val="000000"/>
                </a:solidFill>
                <a:latin typeface="Calibri"/>
              </a:rPr>
              <a:t>Radhošť Pustevny</a:t>
            </a:r>
            <a:endParaRPr/>
          </a:p>
          <a:p>
            <a:pPr>
              <a:lnSpc>
                <a:spcPct val="100000"/>
              </a:lnSpc>
            </a:pPr>
            <a:r>
              <a:rPr lang="en-US" sz="4000" i="1">
                <a:solidFill>
                  <a:srgbClr val="000000"/>
                </a:solidFill>
                <a:latin typeface="Calibri"/>
              </a:rPr>
              <a:t>arch. D. Jurkovič</a:t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TextShape 1"/>
          <p:cNvSpPr txBox="1"/>
          <p:nvPr/>
        </p:nvSpPr>
        <p:spPr>
          <a:xfrm>
            <a:off x="0" y="0"/>
            <a:ext cx="271440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 i="1">
                <a:solidFill>
                  <a:srgbClr val="000000"/>
                </a:solidFill>
                <a:latin typeface="Calibri"/>
              </a:rPr>
              <a:t>Secese</a:t>
            </a:r>
            <a:endParaRPr/>
          </a:p>
        </p:txBody>
      </p:sp>
      <p:pic>
        <p:nvPicPr>
          <p:cNvPr id="192" name="Obrázek 6"/>
          <p:cNvPicPr/>
          <p:nvPr/>
        </p:nvPicPr>
        <p:blipFill>
          <a:blip r:embed="rId3"/>
          <a:stretch>
            <a:fillRect/>
          </a:stretch>
        </p:blipFill>
        <p:spPr>
          <a:xfrm>
            <a:off x="1187640" y="1412640"/>
            <a:ext cx="4032000" cy="5370840"/>
          </a:xfrm>
          <a:prstGeom prst="rect">
            <a:avLst/>
          </a:prstGeom>
        </p:spPr>
      </p:pic>
      <p:sp>
        <p:nvSpPr>
          <p:cNvPr id="193" name="CustomShape 2"/>
          <p:cNvSpPr/>
          <p:nvPr/>
        </p:nvSpPr>
        <p:spPr>
          <a:xfrm>
            <a:off x="5796000" y="1700640"/>
            <a:ext cx="2808000" cy="31377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US" sz="4000" i="1">
                <a:solidFill>
                  <a:srgbClr val="000000"/>
                </a:solidFill>
                <a:latin typeface="Calibri"/>
              </a:rPr>
              <a:t>Hotel Evropa Praha Václavské náměstí</a:t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TextShape 1"/>
          <p:cNvSpPr txBox="1"/>
          <p:nvPr/>
        </p:nvSpPr>
        <p:spPr>
          <a:xfrm>
            <a:off x="457200" y="274680"/>
            <a:ext cx="461448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 i="1">
                <a:solidFill>
                  <a:srgbClr val="000000"/>
                </a:solidFill>
                <a:latin typeface="Calibri"/>
              </a:rPr>
              <a:t>Kubismus</a:t>
            </a:r>
            <a:endParaRPr/>
          </a:p>
        </p:txBody>
      </p:sp>
      <p:pic>
        <p:nvPicPr>
          <p:cNvPr id="195" name="Obrázek 2"/>
          <p:cNvPicPr/>
          <p:nvPr/>
        </p:nvPicPr>
        <p:blipFill>
          <a:blip r:embed="rId3"/>
          <a:stretch>
            <a:fillRect/>
          </a:stretch>
        </p:blipFill>
        <p:spPr>
          <a:xfrm>
            <a:off x="428760" y="2500200"/>
            <a:ext cx="4667040" cy="3500280"/>
          </a:xfrm>
          <a:prstGeom prst="rect">
            <a:avLst/>
          </a:prstGeom>
        </p:spPr>
      </p:pic>
      <p:pic>
        <p:nvPicPr>
          <p:cNvPr id="196" name="Obrázek 4"/>
          <p:cNvPicPr/>
          <p:nvPr/>
        </p:nvPicPr>
        <p:blipFill>
          <a:blip r:embed="rId4"/>
          <a:stretch>
            <a:fillRect/>
          </a:stretch>
        </p:blipFill>
        <p:spPr>
          <a:xfrm>
            <a:off x="5643720" y="785880"/>
            <a:ext cx="3071520" cy="537696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4800" b="1">
                <a:solidFill>
                  <a:srgbClr val="008000"/>
                </a:solidFill>
                <a:latin typeface="Calibri"/>
              </a:rPr>
              <a:t>Hudba</a:t>
            </a:r>
            <a:endParaRPr/>
          </a:p>
        </p:txBody>
      </p:sp>
      <p:sp>
        <p:nvSpPr>
          <p:cNvPr id="198" name="TextShape 2"/>
          <p:cNvSpPr txBox="1"/>
          <p:nvPr/>
        </p:nvSpPr>
        <p:spPr>
          <a:xfrm>
            <a:off x="0" y="1285920"/>
            <a:ext cx="9143640" cy="557172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 b="1">
                <a:solidFill>
                  <a:srgbClr val="0000FF"/>
                </a:solidFill>
                <a:latin typeface="Calibri"/>
              </a:rPr>
              <a:t>hudební drama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jako souborné vrcholné umění (sjednocuje poezii, hudbu, výtvarné umění, tanec)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 u="sng">
                <a:solidFill>
                  <a:srgbClr val="000000"/>
                </a:solidFill>
                <a:latin typeface="Calibri"/>
              </a:rPr>
              <a:t>Richard Wagner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– Tristan a Isolda …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 b="1">
                <a:solidFill>
                  <a:srgbClr val="0000FF"/>
                </a:solidFill>
                <a:latin typeface="Calibri"/>
              </a:rPr>
              <a:t>Opereta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– pobavení měšťanstva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 u="sng">
                <a:solidFill>
                  <a:srgbClr val="000000"/>
                </a:solidFill>
                <a:latin typeface="Calibri"/>
              </a:rPr>
              <a:t>Jacquese Offenbach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– díla pro kabarety</a:t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DÚ</a:t>
            </a:r>
            <a:endParaRPr/>
          </a:p>
        </p:txBody>
      </p:sp>
      <p:sp>
        <p:nvSpPr>
          <p:cNvPr id="200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800">
                <a:solidFill>
                  <a:srgbClr val="000000"/>
                </a:solidFill>
                <a:latin typeface="Calibri"/>
              </a:rPr>
              <a:t>Ústně odpovědi na 109/1,2,3,5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800">
                <a:solidFill>
                  <a:srgbClr val="000000"/>
                </a:solidFill>
                <a:latin typeface="Calibri"/>
              </a:rPr>
              <a:t>Písemně slovníček str. 109 + urbanismus str. 105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Zdroje:</a:t>
            </a:r>
            <a:endParaRPr/>
          </a:p>
        </p:txBody>
      </p:sp>
      <p:sp>
        <p:nvSpPr>
          <p:cNvPr id="202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200" dirty="0">
                <a:solidFill>
                  <a:srgbClr val="000000"/>
                </a:solidFill>
                <a:latin typeface="Calibri"/>
              </a:rPr>
              <a:t>http://www.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google.cz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/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imgres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?q=surrealismus+Dali+1936+1937+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lighted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+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giraffes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+01.jpg&amp;um=1&amp;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hl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cs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sa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=N&amp;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rlz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=1T4SUNC_csCZ373CZ376&amp;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biw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=1042&amp;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bih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=790&amp;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tbm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isch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tbnid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=dPOZuX00AFKRLM:&amp;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imgrefurl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=http://dali.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uffs.net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/isolat2/napsali/1989stepanek2.html&amp;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docid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=5wGpC1yPC-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sYbM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&amp;w=688&amp;h=939&amp;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ei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=vr1XTtvRK4PBswaXkrCjCw&amp;zoom=1&amp;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iact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rc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&amp;dur=204&amp;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page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=1&amp;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tbnh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=146&amp;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tbnw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=102&amp;start=0&amp;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ndsp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=19&amp;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ved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=1t:429,r:0,s:0&amp;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tx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=59&amp;ty=92</a:t>
            </a:r>
            <a:endParaRPr sz="120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200" dirty="0">
                <a:solidFill>
                  <a:srgbClr val="000000"/>
                </a:solidFill>
                <a:latin typeface="Calibri"/>
              </a:rPr>
              <a:t>http://www.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google.cz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/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imgres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?q=d%C5%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AFm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+u+%C4%8Dern%C3%A9+matky+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bo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%C5%BE%C3%AD&amp;um=1&amp;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hl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cs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sa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=N&amp;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rlz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=1T4SUNC_csCZ373CZ376&amp;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tbm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isch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tbnid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=3lPKzaotQbX-BM:&amp;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imgrefurl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http://zuzsar.blogspot.com/2010/11/kubismus.html&amp;docid=LD0pkGEAtP7RUM&amp;w=400&amp;h=300&amp;ei=Tr5XTon8KIiVswbQgvSOCw&amp;zoom=1&amp;iact=hc&amp;vpx=737&amp;vpy=361&amp;dur=62&amp;hovh=194&amp;hovw=259&amp;tx=152&amp;ty=129&amp;page=1&amp;tbnh=139&amp;tbnw=186&amp;start=0&amp;ndsp=19&amp;ved=1t:429,r:13,s:0&amp;biw=1042&amp;bih=829</a:t>
            </a:r>
            <a:endParaRPr sz="12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Zdroje:</a:t>
            </a:r>
            <a:endParaRPr/>
          </a:p>
        </p:txBody>
      </p:sp>
      <p:sp>
        <p:nvSpPr>
          <p:cNvPr id="204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http://www.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google.cz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/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search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?q=hotel+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evropa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+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praha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&amp;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hl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cs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&amp;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qscrl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=1&amp;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nord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=1&amp;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rlz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=1T4SUNC_csCZ373CZ376&amp;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biw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=1042&amp;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bih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=829&amp;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site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webhp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&amp;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prmd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ivnsm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&amp;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source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lnms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&amp;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tbm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isch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&amp;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ei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=kb5XTu-oG8TRsgb46I3eCg&amp;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sa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=X&amp;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oi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=mode_link&amp;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ct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=mode&amp;cd=2&amp;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sqi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=2&amp;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ved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=0CBkQ_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AUoAQ</a:t>
            </a:r>
            <a:endParaRPr sz="120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200" dirty="0">
                <a:solidFill>
                  <a:srgbClr val="000000"/>
                </a:solidFill>
                <a:latin typeface="Calibri"/>
              </a:rPr>
              <a:t>http://www.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google.cz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/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imgres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?q=kubismus+dum+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praha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hl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cs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sa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=X&amp;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rlz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=1T4SUNC_csCZ373CZ376&amp;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biw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=1042&amp;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bih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=790&amp;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tbm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isch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tbnid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=Za98_9ouBGHGHM:&amp;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imgrefurl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=http://www.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radio.cz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/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cz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/static/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vynalezci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/kubismus&amp;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docid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=cdEjskMB1J3E_M&amp;w=94&amp;h=180&amp;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ei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=Kb9XTrrNBoPEsgaSvpmICw&amp;zoom=1&amp;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iact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rc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&amp;dur=220&amp;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page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=4&amp;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tbnh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=144&amp;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tbnw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=75&amp;start=57&amp;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ndsp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=21&amp;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ved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=1t:429,r:18,s:57&amp;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tx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=36&amp;ty=78</a:t>
            </a:r>
            <a:endParaRPr sz="120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200" dirty="0">
                <a:solidFill>
                  <a:srgbClr val="000000"/>
                </a:solidFill>
                <a:latin typeface="Calibri"/>
              </a:rPr>
              <a:t>http://www.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google.cz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/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imgres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?q=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poku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%C5%A1en%C3%AD+sv.+anton%C3%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ADna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hl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cs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sa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=X&amp;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qscrl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=1&amp;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nord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=1&amp;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rlz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=1T4SUNC_csCZ373CZ376&amp;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biw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=1042&amp;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bih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=829&amp;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tbm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isch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tbnid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PiJU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-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xyy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_8OIqM:&amp;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imgrefurl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=http://www.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allposters.cz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/-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sp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/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Pokusheni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-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sv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-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Antonina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-cca-1946-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Plakaty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_i144092_.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htm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&amp;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docid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=Xnl8jRmtLrUU7M&amp;w=400&amp;h=299&amp;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ei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=xb9XTsXGPMaLswaO-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tytCw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&amp;zoom=1&amp;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iact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=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rc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&amp;dur=580&amp;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page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=2&amp;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tbnh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=153&amp;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tbnw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=231&amp;start=17&amp;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ndsp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=19&amp;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ved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=1t:429,r:0,s:17&amp;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tx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=107&amp;ty=99</a:t>
            </a:r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200" u="sng" dirty="0" smtClean="0">
                <a:solidFill>
                  <a:srgbClr val="0000FF"/>
                </a:solidFill>
                <a:latin typeface="Calibri"/>
                <a:hlinkClick r:id="rId3"/>
              </a:rPr>
              <a:t>http://www.</a:t>
            </a:r>
            <a:r>
              <a:rPr lang="cs-CZ" sz="1200" u="sng" dirty="0" err="1" smtClean="0">
                <a:solidFill>
                  <a:srgbClr val="0000FF"/>
                </a:solidFill>
                <a:latin typeface="Calibri"/>
                <a:hlinkClick r:id="rId3"/>
              </a:rPr>
              <a:t>artoffer.com</a:t>
            </a:r>
            <a:r>
              <a:rPr lang="cs-CZ" sz="1200" u="sng" dirty="0" smtClean="0">
                <a:solidFill>
                  <a:srgbClr val="0000FF"/>
                </a:solidFill>
                <a:latin typeface="Calibri"/>
                <a:hlinkClick r:id="rId3"/>
              </a:rPr>
              <a:t>/</a:t>
            </a:r>
            <a:r>
              <a:rPr lang="cs-CZ" sz="1200" u="sng" dirty="0" err="1" smtClean="0">
                <a:solidFill>
                  <a:srgbClr val="0000FF"/>
                </a:solidFill>
                <a:latin typeface="Calibri"/>
                <a:hlinkClick r:id="rId3"/>
              </a:rPr>
              <a:t>Rene</a:t>
            </a:r>
            <a:r>
              <a:rPr lang="cs-CZ" sz="1200" u="sng" dirty="0" smtClean="0">
                <a:solidFill>
                  <a:srgbClr val="0000FF"/>
                </a:solidFill>
                <a:latin typeface="Calibri"/>
                <a:hlinkClick r:id="rId3"/>
              </a:rPr>
              <a:t>/</a:t>
            </a:r>
            <a:r>
              <a:rPr lang="cs-CZ" sz="1200" u="sng" dirty="0" err="1" smtClean="0">
                <a:solidFill>
                  <a:srgbClr val="0000FF"/>
                </a:solidFill>
                <a:latin typeface="Calibri"/>
                <a:hlinkClick r:id="rId3"/>
              </a:rPr>
              <a:t>Bild</a:t>
            </a:r>
            <a:r>
              <a:rPr lang="cs-CZ" sz="1200" u="sng" dirty="0" smtClean="0">
                <a:solidFill>
                  <a:srgbClr val="0000FF"/>
                </a:solidFill>
                <a:latin typeface="Calibri"/>
                <a:hlinkClick r:id="rId3"/>
              </a:rPr>
              <a:t>-</a:t>
            </a:r>
            <a:r>
              <a:rPr lang="cs-CZ" sz="1200" u="sng" dirty="0" err="1" smtClean="0">
                <a:solidFill>
                  <a:srgbClr val="0000FF"/>
                </a:solidFill>
                <a:latin typeface="Calibri"/>
                <a:hlinkClick r:id="rId3"/>
              </a:rPr>
              <a:t>Grossansicht</a:t>
            </a:r>
            <a:r>
              <a:rPr lang="cs-CZ" sz="1200" u="sng" dirty="0" smtClean="0">
                <a:solidFill>
                  <a:srgbClr val="0000FF"/>
                </a:solidFill>
                <a:latin typeface="Calibri"/>
                <a:hlinkClick r:id="rId3"/>
              </a:rPr>
              <a:t>/?</a:t>
            </a:r>
            <a:r>
              <a:rPr lang="cs-CZ" sz="1200" u="sng" dirty="0" err="1" smtClean="0">
                <a:solidFill>
                  <a:srgbClr val="0000FF"/>
                </a:solidFill>
                <a:latin typeface="Calibri"/>
                <a:hlinkClick r:id="rId3"/>
              </a:rPr>
              <a:t>imagenr</a:t>
            </a:r>
            <a:r>
              <a:rPr lang="cs-CZ" sz="1200" u="sng" dirty="0" smtClean="0">
                <a:solidFill>
                  <a:srgbClr val="0000FF"/>
                </a:solidFill>
                <a:latin typeface="Calibri"/>
                <a:hlinkClick r:id="rId3"/>
              </a:rPr>
              <a:t>=116228</a:t>
            </a:r>
            <a:endParaRPr lang="cs-CZ" sz="1200" dirty="0" smtClean="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http://office.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microsoft.com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/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cs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-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cz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/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images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/</a:t>
            </a:r>
            <a:endParaRPr lang="cs-CZ" sz="1200" dirty="0" smtClean="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A otevřené galerie  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Openphoto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, 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Wikimedia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, Office Microsoft</a:t>
            </a:r>
            <a:endParaRPr lang="cs-CZ" sz="1200" dirty="0" smtClean="0"/>
          </a:p>
          <a:p>
            <a:pPr>
              <a:lnSpc>
                <a:spcPct val="100000"/>
              </a:lnSpc>
            </a:pPr>
            <a:endParaRPr lang="cs-CZ" sz="1200" dirty="0" smtClean="0"/>
          </a:p>
          <a:p>
            <a:pPr>
              <a:lnSpc>
                <a:spcPct val="100000"/>
              </a:lnSpc>
              <a:buFont typeface="Arial"/>
              <a:buChar char="•"/>
            </a:pPr>
            <a:endParaRPr sz="12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406</Words>
  <PresentationFormat>Předvádění na obrazovce (4:3)</PresentationFormat>
  <Paragraphs>79</Paragraphs>
  <Slides>21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21</vt:i4>
      </vt:variant>
    </vt:vector>
  </HeadingPairs>
  <TitlesOfParts>
    <vt:vector size="25" baseType="lpstr">
      <vt:lpstr>Office Theme</vt:lpstr>
      <vt:lpstr>Office Theme</vt:lpstr>
      <vt:lpstr>Office Theme</vt:lpstr>
      <vt:lpstr>Office Theme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Karel</cp:lastModifiedBy>
  <cp:revision>2</cp:revision>
  <dcterms:modified xsi:type="dcterms:W3CDTF">2013-10-05T09:06:23Z</dcterms:modified>
</cp:coreProperties>
</file>