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9"/>
  </p:notesMasterIdLst>
  <p:sldIdLst>
    <p:sldId id="256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781800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Click to edit the notes format</a:t>
            </a:r>
            <a:endParaRPr/>
          </a:p>
        </p:txBody>
      </p:sp>
      <p:sp>
        <p:nvSpPr>
          <p:cNvPr id="11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&lt;header&gt;</a:t>
            </a:r>
            <a:endParaRPr/>
          </a:p>
        </p:txBody>
      </p:sp>
      <p:sp>
        <p:nvSpPr>
          <p:cNvPr id="113" name="PlaceHolder 3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r>
              <a:rPr lang="en-US"/>
              <a:t>&lt;date/time&gt;</a:t>
            </a:r>
            <a:endParaRPr/>
          </a:p>
        </p:txBody>
      </p:sp>
      <p:sp>
        <p:nvSpPr>
          <p:cNvPr id="114" name="PlaceHolder 4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r>
              <a:rPr lang="en-US"/>
              <a:t>&lt;footer&gt;</a:t>
            </a:r>
            <a:endParaRPr/>
          </a:p>
        </p:txBody>
      </p:sp>
      <p:sp>
        <p:nvSpPr>
          <p:cNvPr id="115" name="PlaceHolder 5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pPr algn="r"/>
            <a:fld id="{F785AAD9-1976-4AC3-9242-BE617CAE84C3}" type="slidenum">
              <a:rPr lang="en-US"/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8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AEE34215-3BC5-42F0-8F19-5C3D45DF4D76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5A8A40C3-2123-4B21-8273-39171E479435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06F5B51F-6876-4427-BAAB-3ADE97F405D6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A1A9018C-547B-44A9-9EA2-6CDAE7DB920E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969AFD6B-12A8-4606-9E53-2897327D7CBF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Click to edit the title text formatKlepnutím lze upravit styl předlohy nadpisů.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1200">
                <a:solidFill>
                  <a:srgbClr val="8B8B8B"/>
                </a:solidFill>
                <a:latin typeface="Calibri"/>
              </a:rPr>
              <a:t>9/29/13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6D8CD90F-127A-477A-A1AF-C59BBEBDC9BF}" type="slidenum">
              <a:rPr lang="en-US" sz="1200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692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Click to edit the title text formatKlepnutím lze upravit styl předlohy nadpisů.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pPr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Sixth Outline Level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Seventh Outline LevelKlepnutím lze upravit styly předlohy textu.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Druhá úroveň</a:t>
            </a:r>
            <a:endParaRPr/>
          </a:p>
          <a:p>
            <a:pPr lvl="2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cs-CZ" sz="2400">
                <a:solidFill>
                  <a:srgbClr val="000000"/>
                </a:solidFill>
                <a:latin typeface="Calibri"/>
              </a:rPr>
              <a:t>Třetí úroveň</a:t>
            </a:r>
            <a:endParaRPr/>
          </a:p>
          <a:p>
            <a:pPr lvl="3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2000">
                <a:solidFill>
                  <a:srgbClr val="000000"/>
                </a:solidFill>
                <a:latin typeface="Calibri"/>
              </a:rPr>
              <a:t>Čtvrtá úroveň</a:t>
            </a:r>
            <a:endParaRPr/>
          </a:p>
          <a:p>
            <a:pPr lvl="4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cs-CZ" sz="2000">
                <a:solidFill>
                  <a:srgbClr val="000000"/>
                </a:solidFill>
                <a:latin typeface="Calibri"/>
              </a:rPr>
              <a:t>Pátá úroveň</a:t>
            </a:r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1200">
                <a:solidFill>
                  <a:srgbClr val="8B8B8B"/>
                </a:solidFill>
                <a:latin typeface="Calibri"/>
              </a:rPr>
              <a:t>9/29/13</a:t>
            </a:r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8C56BED3-D2E0-4A8F-8E40-7F3A6C906E30}" type="slidenum">
              <a:rPr lang="en-US" sz="1200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714240" y="135720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6000" b="1">
                <a:solidFill>
                  <a:srgbClr val="C00000"/>
                </a:solidFill>
                <a:latin typeface="Calibri"/>
              </a:rPr>
              <a:t>1. světová válka </a:t>
            </a:r>
            <a:endParaRPr/>
          </a:p>
        </p:txBody>
      </p:sp>
      <p:sp>
        <p:nvSpPr>
          <p:cNvPr id="117" name="TextShape 2"/>
          <p:cNvSpPr txBox="1"/>
          <p:nvPr/>
        </p:nvSpPr>
        <p:spPr>
          <a:xfrm>
            <a:off x="1357200" y="3143160"/>
            <a:ext cx="6400440" cy="175212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US" sz="5400" b="1">
                <a:solidFill>
                  <a:srgbClr val="8B8B8B"/>
                </a:solidFill>
                <a:latin typeface="Calibri"/>
              </a:rPr>
              <a:t>Rok 1915</a:t>
            </a:r>
            <a:endParaRPr/>
          </a:p>
          <a:p>
            <a:pPr algn="ctr">
              <a:lnSpc>
                <a:spcPct val="100000"/>
              </a:lnSpc>
            </a:pPr>
            <a:r>
              <a:rPr lang="en-US" sz="2400" b="1">
                <a:solidFill>
                  <a:srgbClr val="8B8B8B"/>
                </a:solidFill>
                <a:latin typeface="Calibri"/>
              </a:rPr>
              <a:t>Josef Petera</a:t>
            </a:r>
            <a:r>
              <a:rPr lang="en-US" sz="5400" b="1">
                <a:solidFill>
                  <a:srgbClr val="8B8B8B"/>
                </a:solidFill>
                <a:latin typeface="Calibri"/>
              </a:rPr>
              <a:t> </a:t>
            </a:r>
            <a:endParaRPr/>
          </a:p>
          <a:p>
            <a:pPr algn="ctr">
              <a:lnSpc>
                <a:spcPct val="100000"/>
              </a:lnSpc>
            </a:pPr>
            <a:r>
              <a:rPr lang="en-US" sz="5400" b="1">
                <a:solidFill>
                  <a:srgbClr val="8B8B8B"/>
                </a:solidFill>
                <a:latin typeface="Calibri"/>
              </a:rPr>
              <a:t>ZŠ Nový Hrádek</a:t>
            </a:r>
            <a:endParaRPr/>
          </a:p>
          <a:p>
            <a:pPr algn="ctr">
              <a:lnSpc>
                <a:spcPct val="100000"/>
              </a:lnSpc>
            </a:pPr>
            <a:r>
              <a:rPr lang="en-US" sz="5400" b="1">
                <a:solidFill>
                  <a:srgbClr val="8B8B8B"/>
                </a:solidFill>
                <a:latin typeface="Calibri"/>
              </a:rPr>
              <a:t>Dějepis - 8. ročník</a:t>
            </a:r>
            <a:endParaRPr/>
          </a:p>
        </p:txBody>
      </p:sp>
      <p:pic>
        <p:nvPicPr>
          <p:cNvPr id="118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1691640" y="5085360"/>
            <a:ext cx="6081480" cy="1485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 txBox="1"/>
          <p:nvPr/>
        </p:nvSpPr>
        <p:spPr>
          <a:xfrm>
            <a:off x="285840" y="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Bojiště  Evropy 1915</a:t>
            </a:r>
            <a:endParaRPr/>
          </a:p>
        </p:txBody>
      </p:sp>
      <p:sp>
        <p:nvSpPr>
          <p:cNvPr id="120" name="TextShape 2"/>
          <p:cNvSpPr txBox="1"/>
          <p:nvPr/>
        </p:nvSpPr>
        <p:spPr>
          <a:xfrm>
            <a:off x="0" y="1071720"/>
            <a:ext cx="9143640" cy="578592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008000"/>
                </a:solidFill>
                <a:latin typeface="Calibri"/>
              </a:rPr>
              <a:t>VÝCHOD 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– ofenzíva ÚM         zákopová válka 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17375E"/>
                </a:solidFill>
                <a:latin typeface="Calibri"/>
              </a:rPr>
              <a:t>ZÁPAD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– použití plynů (bez zásadního zvratu)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FF3300"/>
                </a:solidFill>
                <a:latin typeface="Calibri"/>
              </a:rPr>
              <a:t>JIH - 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Nová fronta – Itálie X R-U + ofenzíva ÚM na Balkáně 	     porážka Srbska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21" name="CustomShape 3"/>
          <p:cNvSpPr/>
          <p:nvPr/>
        </p:nvSpPr>
        <p:spPr>
          <a:xfrm>
            <a:off x="6084000" y="4869000"/>
            <a:ext cx="856800" cy="4996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 w="25560">
            <a:solidFill>
              <a:srgbClr val="3A5F8B"/>
            </a:solidFill>
            <a:round/>
          </a:ln>
        </p:spPr>
      </p:sp>
      <p:sp>
        <p:nvSpPr>
          <p:cNvPr id="122" name="CustomShape 4"/>
          <p:cNvSpPr/>
          <p:nvPr/>
        </p:nvSpPr>
        <p:spPr>
          <a:xfrm>
            <a:off x="5868000" y="1196640"/>
            <a:ext cx="928800" cy="4996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 w="25560">
            <a:solidFill>
              <a:srgbClr val="3A5F8B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>
                <a:solidFill>
                  <a:srgbClr val="FFFFFF"/>
                </a:solidFill>
                <a:latin typeface="Calibri"/>
              </a:rPr>
              <a:t>            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285840" y="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Bojiště  Evropy 1916</a:t>
            </a:r>
            <a:endParaRPr/>
          </a:p>
        </p:txBody>
      </p:sp>
      <p:sp>
        <p:nvSpPr>
          <p:cNvPr id="125" name="TextShape 2"/>
          <p:cNvSpPr txBox="1"/>
          <p:nvPr/>
        </p:nvSpPr>
        <p:spPr>
          <a:xfrm>
            <a:off x="0" y="1071720"/>
            <a:ext cx="9143640" cy="578592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008000"/>
                </a:solidFill>
                <a:latin typeface="Calibri"/>
              </a:rPr>
              <a:t>VÝCHOD 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– ofenzíva Ruska a Rumunska  X   R-U a Bulharsko        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17375E"/>
                </a:solidFill>
                <a:latin typeface="Calibri"/>
              </a:rPr>
              <a:t>ZÁPAD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– nejtěžší boje:       Verdun, 			Somma (poprvé tanky)	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26" name="Obrázek 6"/>
          <p:cNvPicPr/>
          <p:nvPr/>
        </p:nvPicPr>
        <p:blipFill>
          <a:blip r:embed="rId3"/>
          <a:stretch>
            <a:fillRect/>
          </a:stretch>
        </p:blipFill>
        <p:spPr>
          <a:xfrm>
            <a:off x="5724000" y="2709000"/>
            <a:ext cx="658440" cy="439560"/>
          </a:xfrm>
          <a:prstGeom prst="rect">
            <a:avLst/>
          </a:prstGeom>
        </p:spPr>
      </p:pic>
      <p:pic>
        <p:nvPicPr>
          <p:cNvPr id="127" name="Obrázek 7"/>
          <p:cNvPicPr/>
          <p:nvPr/>
        </p:nvPicPr>
        <p:blipFill>
          <a:blip r:embed="rId3"/>
          <a:stretch>
            <a:fillRect/>
          </a:stretch>
        </p:blipFill>
        <p:spPr>
          <a:xfrm>
            <a:off x="899640" y="3357000"/>
            <a:ext cx="658440" cy="4395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285840" y="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Bojiště  Evropy 1917</a:t>
            </a:r>
            <a:endParaRPr/>
          </a:p>
        </p:txBody>
      </p:sp>
      <p:sp>
        <p:nvSpPr>
          <p:cNvPr id="129" name="TextShape 2"/>
          <p:cNvSpPr txBox="1"/>
          <p:nvPr/>
        </p:nvSpPr>
        <p:spPr>
          <a:xfrm>
            <a:off x="0" y="1071720"/>
            <a:ext cx="9143640" cy="578592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008000"/>
                </a:solidFill>
                <a:latin typeface="Calibri"/>
              </a:rPr>
              <a:t>VÝCHOD 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– ofenzíva Ruska a Rumunska  X   R-U a Bulharsko        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 b="1">
                <a:solidFill>
                  <a:srgbClr val="17375E"/>
                </a:solidFill>
                <a:latin typeface="Calibri"/>
              </a:rPr>
              <a:t>ZÁPAD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– nejtěžší boje:       Verdun, 			Somma (poprvé tanky)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2 roky válečných útrap = růst sociálního napětí, vyčerpání nejvíce zemích ÚM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Vstup USA do války 		změna poměru sil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30" name="Obrázek 6"/>
          <p:cNvPicPr/>
          <p:nvPr/>
        </p:nvPicPr>
        <p:blipFill>
          <a:blip r:embed="rId3"/>
          <a:stretch>
            <a:fillRect/>
          </a:stretch>
        </p:blipFill>
        <p:spPr>
          <a:xfrm>
            <a:off x="5292000" y="2637000"/>
            <a:ext cx="658440" cy="439560"/>
          </a:xfrm>
          <a:prstGeom prst="rect">
            <a:avLst/>
          </a:prstGeom>
        </p:spPr>
      </p:pic>
      <p:pic>
        <p:nvPicPr>
          <p:cNvPr id="131" name="Obrázek 7"/>
          <p:cNvPicPr/>
          <p:nvPr/>
        </p:nvPicPr>
        <p:blipFill>
          <a:blip r:embed="rId3"/>
          <a:stretch>
            <a:fillRect/>
          </a:stretch>
        </p:blipFill>
        <p:spPr>
          <a:xfrm>
            <a:off x="1115640" y="3213000"/>
            <a:ext cx="658440" cy="439560"/>
          </a:xfrm>
          <a:prstGeom prst="rect">
            <a:avLst/>
          </a:prstGeom>
        </p:spPr>
      </p:pic>
      <p:sp>
        <p:nvSpPr>
          <p:cNvPr id="132" name="CustomShape 3"/>
          <p:cNvSpPr/>
          <p:nvPr/>
        </p:nvSpPr>
        <p:spPr>
          <a:xfrm>
            <a:off x="4572000" y="5301360"/>
            <a:ext cx="928800" cy="4996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 w="25560">
            <a:solidFill>
              <a:srgbClr val="3A5F8B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>
                <a:solidFill>
                  <a:srgbClr val="FFFFFF"/>
                </a:solidFill>
                <a:latin typeface="Calibri"/>
              </a:rPr>
              <a:t>            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
DÚ</a:t>
            </a:r>
            <a:endParaRPr/>
          </a:p>
        </p:txBody>
      </p:sp>
      <p:sp>
        <p:nvSpPr>
          <p:cNvPr id="134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Přečíst str. 118-120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Písemně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Naučit se průběh 1. sv. války podle zápisu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Zdroje:</a:t>
            </a:r>
            <a:endParaRPr/>
          </a:p>
        </p:txBody>
      </p:sp>
      <p:sp>
        <p:nvSpPr>
          <p:cNvPr id="136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http://www.youtube.com/watch?v=3I-VyjZk2a0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PresentationFormat>Předvádění na obrazovce (4:3)</PresentationFormat>
  <Paragraphs>30</Paragraphs>
  <Slides>6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Office Theme</vt:lpstr>
      <vt:lpstr>Office Theme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Karel</dc:creator>
  <cp:lastModifiedBy>Karel</cp:lastModifiedBy>
  <cp:revision>2</cp:revision>
  <dcterms:modified xsi:type="dcterms:W3CDTF">2013-10-04T19:41:59Z</dcterms:modified>
</cp:coreProperties>
</file>