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_rels/notesSlide8.xml.rels" ContentType="application/vnd.openxmlformats-package.relationships+xml"/>
  <Override PartName="/ppt/notesSlides/_rels/notesSlide3.xml.rels" ContentType="application/vnd.openxmlformats-package.relationships+xml"/>
  <Override PartName="/ppt/notesSlides/_rels/notesSlide2.xml.rels" ContentType="application/vnd.openxmlformats-package.relationships+xml"/>
  <Override PartName="/ppt/notesSlides/_rels/notesSlide1.xml.rels" ContentType="application/vnd.openxmlformats-package.relationships+xml"/>
  <Override PartName="/ppt/notesSlides/notesSlide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_rels/presentation.xml.rels" ContentType="application/vnd.openxmlformats-package.relationships+xml"/>
  <Override PartName="/ppt/media/image5.jpeg" ContentType="image/jpeg"/>
  <Override PartName="/ppt/media/image4.png" ContentType="image/png"/>
  <Override PartName="/ppt/media/image3.png" ContentType="image/png"/>
  <Override PartName="/ppt/media/image2.png" ContentType="image/png"/>
  <Override PartName="/ppt/media/image1.jpeg" ContentType="image/jpeg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/>
  <p:notesSz cx="6781800" cy="9926637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</p:spPr>
        <p:txBody>
          <a:bodyPr bIns="0" lIns="0" rIns="0" tIns="0" wrap="none"/>
          <a:p>
            <a:r>
              <a:rPr lang="en-US"/>
              <a:t>Click to edit the notes format</a:t>
            </a:r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</p:spPr>
        <p:txBody>
          <a:bodyPr bIns="0" lIns="0" rIns="0" tIns="0" wrap="none"/>
          <a:p>
            <a:r>
              <a:rPr lang="en-US"/>
              <a:t>&lt;header&gt;</a:t>
            </a:r>
            <a:endParaRPr/>
          </a:p>
        </p:txBody>
      </p:sp>
      <p:sp>
        <p:nvSpPr>
          <p:cNvPr id="76" name="PlaceHolder 3"/>
          <p:cNvSpPr>
            <a:spLocks noGrp="1"/>
          </p:cNvSpPr>
          <p:nvPr>
            <p:ph type="dt"/>
          </p:nvPr>
        </p:nvSpPr>
        <p:spPr>
          <a:xfrm>
            <a:off x="4399200" y="0"/>
            <a:ext cx="3372840" cy="50256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en-US"/>
              <a:t>&lt;date/time&gt;</a:t>
            </a:r>
            <a:endParaRPr/>
          </a:p>
        </p:txBody>
      </p:sp>
      <p:sp>
        <p:nvSpPr>
          <p:cNvPr id="77" name="PlaceHolder 4"/>
          <p:cNvSpPr>
            <a:spLocks noGrp="1"/>
          </p:cNvSpPr>
          <p:nvPr>
            <p:ph type="ftr"/>
          </p:nvPr>
        </p:nvSpPr>
        <p:spPr>
          <a:xfrm>
            <a:off x="0" y="9555480"/>
            <a:ext cx="3372840" cy="50256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en-US"/>
              <a:t>&lt;footer&gt;</a:t>
            </a:r>
            <a:endParaRPr/>
          </a:p>
        </p:txBody>
      </p:sp>
      <p:sp>
        <p:nvSpPr>
          <p:cNvPr id="78" name="PlaceHolder 5"/>
          <p:cNvSpPr>
            <a:spLocks noGrp="1"/>
          </p:cNvSpPr>
          <p:nvPr>
            <p:ph type="sldNum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49377113-A1C0-4C36-ABDE-89D56F7B23FF}" type="slidenum">
              <a:rPr lang="en-US"/>
              <a:t>&lt;number&gt;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00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4DC880B8-2BE7-4A51-A2BD-28C405AF5F91}" type="slidenum">
              <a:rPr lang="en-US" sz="1200">
                <a:solidFill>
                  <a:srgbClr val="000000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02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387A6D30-5007-4DB2-8AB7-6F5A304EB681}" type="slidenum">
              <a:rPr lang="en-US" sz="1200">
                <a:solidFill>
                  <a:srgbClr val="000000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04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EC4B906F-9848-478B-9051-DA1A35D83467}" type="slidenum">
              <a:rPr lang="en-US" sz="1200">
                <a:solidFill>
                  <a:srgbClr val="000000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06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110D4F14-C8C4-406A-90D7-918DB55B98A5}" type="slidenum">
              <a:rPr lang="en-US" sz="1200">
                <a:solidFill>
                  <a:srgbClr val="000000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85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85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352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3520" y="16002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Click to edit the title text formatKlepnutím lze upravit styl předlohy nadpisů.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en-US" sz="1200">
                <a:solidFill>
                  <a:srgbClr val="8b8b8b"/>
                </a:solidFill>
                <a:latin typeface="Calibri"/>
              </a:rPr>
              <a:t>9/29/13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3F867212-B80C-44B6-9AD6-A60C8C403FDF}" type="slidenum">
              <a:rPr lang="en-US" sz="1200">
                <a:solidFill>
                  <a:srgbClr val="8b8b8b"/>
                </a:solidFill>
                <a:latin typeface="Calibri"/>
              </a:rPr>
              <a:t>&lt;number&gt;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692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cs-CZ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cs-CZ"/>
              <a:t>Seventh Outline Level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Click to edit the title text formatKlepnutím lze upravit styl předlohy nadpisů.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buSzPct val="2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Sixth Outline Level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Seventh Outline LevelKlepnutím lze upravit styly předlohy textu.</a:t>
            </a:r>
            <a:endParaRPr/>
          </a:p>
          <a:p>
            <a:pPr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2800">
                <a:solidFill>
                  <a:srgbClr val="000000"/>
                </a:solidFill>
                <a:latin typeface="Calibri"/>
              </a:rPr>
              <a:t>Druhá úroveň</a:t>
            </a:r>
            <a:endParaRPr/>
          </a:p>
          <a:p>
            <a:pPr lvl="2">
              <a:lnSpc>
                <a:spcPct val="100000"/>
              </a:lnSpc>
              <a:buSzPct val="25000"/>
              <a:buFont typeface="StarSymbol"/>
              <a:buChar char=""/>
            </a:pPr>
            <a:r>
              <a:rPr lang="cs-CZ" sz="2400">
                <a:solidFill>
                  <a:srgbClr val="000000"/>
                </a:solidFill>
                <a:latin typeface="Calibri"/>
              </a:rPr>
              <a:t>Třetí úroveň</a:t>
            </a:r>
            <a:endParaRPr/>
          </a:p>
          <a:p>
            <a:pPr lvl="3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2000">
                <a:solidFill>
                  <a:srgbClr val="000000"/>
                </a:solidFill>
                <a:latin typeface="Calibri"/>
              </a:rPr>
              <a:t>Čtvrtá úroveň</a:t>
            </a:r>
            <a:endParaRPr/>
          </a:p>
          <a:p>
            <a:pPr lvl="4">
              <a:lnSpc>
                <a:spcPct val="100000"/>
              </a:lnSpc>
              <a:buSzPct val="25000"/>
              <a:buFont typeface="StarSymbol"/>
              <a:buChar char=""/>
            </a:pPr>
            <a:r>
              <a:rPr lang="cs-CZ" sz="2000">
                <a:solidFill>
                  <a:srgbClr val="000000"/>
                </a:solidFill>
                <a:latin typeface="Calibri"/>
              </a:rPr>
              <a:t>Pátá úroveň</a:t>
            </a:r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en-US" sz="1200">
                <a:solidFill>
                  <a:srgbClr val="8b8b8b"/>
                </a:solidFill>
                <a:latin typeface="Calibri"/>
              </a:rPr>
              <a:t>9/29/13</a:t>
            </a:r>
            <a:endParaRPr/>
          </a:p>
        </p:txBody>
      </p:sp>
      <p:sp>
        <p:nvSpPr>
          <p:cNvPr id="40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41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075A262A-D656-4F31-AFE2-699A71EDDFD1}" type="slidenum">
              <a:rPr lang="en-US" sz="1200">
                <a:solidFill>
                  <a:srgbClr val="8b8b8b"/>
                </a:solidFill>
                <a:latin typeface="Calibri"/>
              </a:rPr>
              <a:t>&lt;number&gt;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Shape 1"/>
          <p:cNvSpPr txBox="1"/>
          <p:nvPr/>
        </p:nvSpPr>
        <p:spPr>
          <a:xfrm>
            <a:off x="467640" y="2493000"/>
            <a:ext cx="8229240" cy="1583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cs-CZ" sz="6000">
                <a:solidFill>
                  <a:srgbClr val="c00000"/>
                </a:solidFill>
                <a:latin typeface="Calibri"/>
              </a:rPr>
              <a:t>Starověký Řím</a:t>
            </a:r>
            <a:r>
              <a:rPr b="1" lang="cs-CZ" sz="6000">
                <a:solidFill>
                  <a:srgbClr val="c00000"/>
                </a:solidFill>
                <a:latin typeface="Calibri"/>
              </a:rPr>
              <a:t>
</a:t>
            </a:r>
            <a:r>
              <a:rPr b="1" lang="cs-CZ" sz="6000">
                <a:solidFill>
                  <a:srgbClr val="c00000"/>
                </a:solidFill>
                <a:latin typeface="Calibri"/>
              </a:rPr>
              <a:t>REPUBLIKA</a:t>
            </a:r>
            <a:r>
              <a:rPr b="1" lang="cs-CZ" sz="6000">
                <a:solidFill>
                  <a:srgbClr val="c00000"/>
                </a:solidFill>
                <a:latin typeface="Calibri"/>
              </a:rPr>
              <a:t>
</a:t>
            </a:r>
            <a:r>
              <a:rPr b="1" lang="cs-CZ" sz="2600">
                <a:solidFill>
                  <a:srgbClr val="c00000"/>
                </a:solidFill>
                <a:latin typeface="Calibri"/>
              </a:rPr>
              <a:t>Josef Petera</a:t>
            </a:r>
            <a:r>
              <a:rPr b="1" lang="cs-CZ" sz="2600">
                <a:solidFill>
                  <a:srgbClr val="c00000"/>
                </a:solidFill>
                <a:latin typeface="Calibri"/>
              </a:rPr>
              <a:t>
</a:t>
            </a:r>
            <a:r>
              <a:rPr b="1" lang="cs-CZ" sz="2600">
                <a:solidFill>
                  <a:srgbClr val="c00000"/>
                </a:solidFill>
                <a:latin typeface="Calibri"/>
              </a:rPr>
              <a:t>ZŠ Nový Hrádek</a:t>
            </a:r>
            <a:r>
              <a:rPr b="1" lang="cs-CZ" sz="2600">
                <a:solidFill>
                  <a:srgbClr val="c00000"/>
                </a:solidFill>
                <a:latin typeface="Calibri"/>
              </a:rPr>
              <a:t>
</a:t>
            </a:r>
            <a:r>
              <a:rPr b="1" lang="cs-CZ" sz="2600">
                <a:solidFill>
                  <a:srgbClr val="c00000"/>
                </a:solidFill>
                <a:latin typeface="Calibri"/>
              </a:rPr>
              <a:t>Dějepis - 6. ročník</a:t>
            </a:r>
            <a:endParaRPr/>
          </a:p>
        </p:txBody>
      </p:sp>
      <p:pic>
        <p:nvPicPr>
          <p:cNvPr descr="" id="80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1691640" y="5085360"/>
            <a:ext cx="6081480" cy="1485720"/>
          </a:xfrm>
          <a:prstGeom prst="rect">
            <a:avLst/>
          </a:prstGeom>
        </p:spPr>
      </p:pic>
    </p:spTree>
  </p:cSld>
  <p:timing>
    <p:tnLst>
      <p:par>
        <p:cTn dur="indefinite" id="1" nodeType="tmRoot" restart="never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Shape 1"/>
          <p:cNvSpPr txBox="1"/>
          <p:nvPr/>
        </p:nvSpPr>
        <p:spPr>
          <a:xfrm>
            <a:off x="285840" y="0"/>
            <a:ext cx="8229240" cy="1844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cs-CZ" sz="4400">
                <a:solidFill>
                  <a:srgbClr val="ff3300"/>
                </a:solidFill>
                <a:latin typeface="Calibri"/>
              </a:rPr>
              <a:t>Raná římská republika</a:t>
            </a:r>
            <a:r>
              <a:rPr b="1" lang="cs-CZ" sz="4400">
                <a:solidFill>
                  <a:srgbClr val="ff3300"/>
                </a:solidFill>
                <a:latin typeface="Calibri"/>
              </a:rPr>
              <a:t>
</a:t>
            </a:r>
            <a:r>
              <a:rPr b="1" lang="cs-CZ" sz="4400">
                <a:solidFill>
                  <a:srgbClr val="ff3300"/>
                </a:solidFill>
                <a:latin typeface="Calibri"/>
              </a:rPr>
              <a:t>510 – 265 př. n. l.</a:t>
            </a:r>
            <a:endParaRPr/>
          </a:p>
        </p:txBody>
      </p:sp>
      <p:sp>
        <p:nvSpPr>
          <p:cNvPr id="82" name="TextShape 2"/>
          <p:cNvSpPr txBox="1"/>
          <p:nvPr/>
        </p:nvSpPr>
        <p:spPr>
          <a:xfrm>
            <a:off x="0" y="2637000"/>
            <a:ext cx="9143640" cy="422064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buFont typeface="Arial"/>
              <a:buChar char="•"/>
            </a:pPr>
            <a:r>
              <a:rPr b="1" lang="cs-CZ" sz="4400">
                <a:solidFill>
                  <a:srgbClr val="008000"/>
                </a:solidFill>
                <a:latin typeface="Calibri"/>
              </a:rPr>
              <a:t>Vyhnání Etrusků </a:t>
            </a:r>
            <a:endParaRPr/>
          </a:p>
          <a:p>
            <a:pPr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400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4000">
                <a:solidFill>
                  <a:srgbClr val="000000"/>
                </a:solidFill>
                <a:latin typeface="Calibri"/>
              </a:rPr>
              <a:t>510 př. n. l.</a:t>
            </a:r>
            <a:endParaRPr/>
          </a:p>
          <a:p>
            <a:pPr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400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4000">
                <a:solidFill>
                  <a:srgbClr val="000000"/>
                </a:solidFill>
                <a:latin typeface="Calibri"/>
              </a:rPr>
              <a:t>místo králů = 2 konzulové (na 1 rok)   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Shape 1"/>
          <p:cNvSpPr txBox="1"/>
          <p:nvPr/>
        </p:nvSpPr>
        <p:spPr>
          <a:xfrm>
            <a:off x="285840" y="0"/>
            <a:ext cx="8229240" cy="148428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Republika (res publica = veřejná záležitost)</a:t>
            </a:r>
            <a:endParaRPr/>
          </a:p>
        </p:txBody>
      </p:sp>
      <p:sp>
        <p:nvSpPr>
          <p:cNvPr id="84" name="TextShape 2"/>
          <p:cNvSpPr txBox="1"/>
          <p:nvPr/>
        </p:nvSpPr>
        <p:spPr>
          <a:xfrm>
            <a:off x="0" y="1845000"/>
            <a:ext cx="9143640" cy="501264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ff3300"/>
                </a:solidFill>
                <a:latin typeface="Calibri"/>
              </a:rPr>
              <a:t>Sněmy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 (setninový, tributní …) volí:</a:t>
            </a:r>
            <a:endParaRPr/>
          </a:p>
          <a:p>
            <a:pPr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360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3600">
                <a:solidFill>
                  <a:srgbClr val="000000"/>
                </a:solidFill>
                <a:latin typeface="Calibri"/>
              </a:rPr>
              <a:t>úředníky (výkon úřadu - bezplatný )</a:t>
            </a:r>
            <a:endParaRPr/>
          </a:p>
          <a:p>
            <a:pPr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360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3600">
                <a:solidFill>
                  <a:srgbClr val="000000"/>
                </a:solidFill>
                <a:latin typeface="Calibri"/>
              </a:rPr>
              <a:t>cenzory – sestavují senát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000">
                <a:solidFill>
                  <a:srgbClr val="ff3300"/>
                </a:solidFill>
                <a:latin typeface="Calibri"/>
              </a:rPr>
              <a:t>Senát</a:t>
            </a:r>
            <a:r>
              <a:rPr lang="cs-CZ" sz="4000">
                <a:solidFill>
                  <a:srgbClr val="000000"/>
                </a:solidFill>
                <a:latin typeface="Calibri"/>
              </a:rPr>
              <a:t> – dohled nad úředníky i konzuly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000">
                <a:solidFill>
                  <a:srgbClr val="00b050"/>
                </a:solidFill>
                <a:latin typeface="Calibri"/>
              </a:rPr>
              <a:t>2 konzulové </a:t>
            </a:r>
            <a:r>
              <a:rPr lang="cs-CZ" sz="4000">
                <a:solidFill>
                  <a:srgbClr val="000000"/>
                </a:solidFill>
                <a:latin typeface="Calibri"/>
              </a:rPr>
              <a:t>nebo (ve válce) </a:t>
            </a:r>
            <a:r>
              <a:rPr lang="cs-CZ" sz="4000">
                <a:solidFill>
                  <a:srgbClr val="00b050"/>
                </a:solidFill>
                <a:latin typeface="Calibri"/>
              </a:rPr>
              <a:t>1 diktátor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cs-CZ" sz="4400">
                <a:solidFill>
                  <a:srgbClr val="7030a0"/>
                </a:solidFill>
                <a:latin typeface="Calibri"/>
              </a:rPr>
              <a:t>Spor plebejů a patricijů</a:t>
            </a:r>
            <a:endParaRPr/>
          </a:p>
        </p:txBody>
      </p:sp>
      <p:sp>
        <p:nvSpPr>
          <p:cNvPr id="86" name="TextShape 2"/>
          <p:cNvSpPr txBox="1"/>
          <p:nvPr/>
        </p:nvSpPr>
        <p:spPr>
          <a:xfrm>
            <a:off x="457200" y="1600200"/>
            <a:ext cx="8229240" cy="525744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494 př. n. l. – odchod plebejů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	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	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	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zřízení </a:t>
            </a:r>
            <a:r>
              <a:rPr lang="cs-CZ" sz="4400">
                <a:solidFill>
                  <a:srgbClr val="ff0000"/>
                </a:solidFill>
                <a:latin typeface="Calibri"/>
              </a:rPr>
              <a:t>lidového shromáždění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 a </a:t>
            </a:r>
            <a:r>
              <a:rPr b="1" lang="cs-CZ" sz="4400">
                <a:solidFill>
                  <a:srgbClr val="ff0000"/>
                </a:solidFill>
                <a:latin typeface="Calibri"/>
              </a:rPr>
              <a:t>tribuna lidu 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(právo veta v senátu)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449 př. n. l. – zákony 12 desek 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Zrovnoprávnění plebejů a patricijů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87" name="Obrázek 3"/>
          <p:cNvPicPr/>
          <p:nvPr/>
        </p:nvPicPr>
        <p:blipFill>
          <a:blip r:embed="rId1"/>
          <a:stretch>
            <a:fillRect/>
          </a:stretch>
        </p:blipFill>
        <p:spPr>
          <a:xfrm>
            <a:off x="683640" y="2349000"/>
            <a:ext cx="1223640" cy="705600"/>
          </a:xfrm>
          <a:prstGeom prst="rect">
            <a:avLst/>
          </a:prstGeom>
        </p:spPr>
      </p:pic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5400" u="sng">
                <a:solidFill>
                  <a:srgbClr val="000000"/>
                </a:solidFill>
                <a:latin typeface="Calibri"/>
              </a:rPr>
              <a:t>Rozmach republiky</a:t>
            </a:r>
            <a:endParaRPr/>
          </a:p>
        </p:txBody>
      </p:sp>
      <p:sp>
        <p:nvSpPr>
          <p:cNvPr id="89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Porážka Etrusků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Střet s Kelty (Galy) – Řím vydrancován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Návrat Římanů a nový rozmach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	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    v pol. 3. stol. př. n. l. ovládl celý Apeninský poloostrov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90" name="Obrázek 3"/>
          <p:cNvPicPr/>
          <p:nvPr/>
        </p:nvPicPr>
        <p:blipFill>
          <a:blip r:embed="rId1"/>
          <a:stretch>
            <a:fillRect/>
          </a:stretch>
        </p:blipFill>
        <p:spPr>
          <a:xfrm>
            <a:off x="539640" y="4653000"/>
            <a:ext cx="1223640" cy="705600"/>
          </a:xfrm>
          <a:prstGeom prst="rect">
            <a:avLst/>
          </a:prstGeom>
        </p:spPr>
      </p:pic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7 pahorků Říma - Kapitol</a:t>
            </a:r>
            <a:endParaRPr/>
          </a:p>
        </p:txBody>
      </p:sp>
      <p:pic>
        <p:nvPicPr>
          <p:cNvPr descr="" id="92" name="Obrázek 4"/>
          <p:cNvPicPr/>
          <p:nvPr/>
        </p:nvPicPr>
        <p:blipFill>
          <a:blip r:embed="rId1"/>
          <a:stretch>
            <a:fillRect/>
          </a:stretch>
        </p:blipFill>
        <p:spPr>
          <a:xfrm>
            <a:off x="1691640" y="1412640"/>
            <a:ext cx="5466960" cy="4647960"/>
          </a:xfrm>
          <a:prstGeom prst="rect">
            <a:avLst/>
          </a:prstGeom>
        </p:spPr>
      </p:pic>
    </p:spTree>
  </p:cSld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7 pahorků Říma - Kapitol</a:t>
            </a:r>
            <a:endParaRPr/>
          </a:p>
        </p:txBody>
      </p:sp>
      <p:pic>
        <p:nvPicPr>
          <p:cNvPr descr="" id="94" name="Obrázek 5"/>
          <p:cNvPicPr/>
          <p:nvPr/>
        </p:nvPicPr>
        <p:blipFill>
          <a:blip r:embed="rId1"/>
          <a:stretch>
            <a:fillRect/>
          </a:stretch>
        </p:blipFill>
        <p:spPr>
          <a:xfrm>
            <a:off x="2089080" y="1568520"/>
            <a:ext cx="4965480" cy="3720600"/>
          </a:xfrm>
          <a:prstGeom prst="rect">
            <a:avLst/>
          </a:prstGeom>
        </p:spPr>
      </p:pic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
</a:t>
            </a:r>
            <a:r>
              <a:rPr lang="cs-CZ" sz="4400">
                <a:solidFill>
                  <a:srgbClr val="000000"/>
                </a:solidFill>
                <a:latin typeface="Calibri"/>
              </a:rPr>
              <a:t>DÚ</a:t>
            </a:r>
            <a:endParaRPr/>
          </a:p>
        </p:txBody>
      </p:sp>
      <p:sp>
        <p:nvSpPr>
          <p:cNvPr id="96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Přečíst str. 110 – 111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4400">
                <a:solidFill>
                  <a:srgbClr val="000000"/>
                </a:solidFill>
                <a:latin typeface="Calibri"/>
              </a:rPr>
              <a:t>Písemně 112/5</a:t>
            </a:r>
            <a:endParaRPr/>
          </a:p>
        </p:txBody>
      </p:sp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cs-CZ" sz="4400">
                <a:solidFill>
                  <a:srgbClr val="000000"/>
                </a:solidFill>
                <a:latin typeface="Calibri"/>
              </a:rPr>
              <a:t>Zdroje:</a:t>
            </a:r>
            <a:endParaRPr/>
          </a:p>
        </p:txBody>
      </p:sp>
      <p:sp>
        <p:nvSpPr>
          <p:cNvPr id="98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http://upload.wikimedia.org/wikipedia/commons/7/79/Roma_Ante_condita.png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cs-CZ" sz="3200">
                <a:solidFill>
                  <a:srgbClr val="000000"/>
                </a:solidFill>
                <a:latin typeface="Calibri"/>
              </a:rPr>
              <a:t>http://mishell.bloguje.cz/868771-italie.php</a:t>
            </a:r>
            <a:endParaRPr/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