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notesSlides/notesSlide8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_rels/notesSlide8.xml.rels" ContentType="application/vnd.openxmlformats-package.relationships+xml"/>
  <Override PartName="/ppt/notesSlides/_rels/notesSlide7.xml.rels" ContentType="application/vnd.openxmlformats-package.relationships+xml"/>
  <Override PartName="/ppt/notesSlides/_rels/notesSlide6.xml.rels" ContentType="application/vnd.openxmlformats-package.relationships+xml"/>
  <Override PartName="/ppt/notesSlides/_rels/notesSlide4.xml.rels" ContentType="application/vnd.openxmlformats-package.relationships+xml"/>
  <Override PartName="/ppt/notesSlides/_rels/notesSlide3.xml.rels" ContentType="application/vnd.openxmlformats-package.relationships+xml"/>
  <Override PartName="/ppt/notesSlides/_rels/notesSlide2.xml.rels" ContentType="application/vnd.openxmlformats-package.relationships+xml"/>
  <Override PartName="/ppt/notesSlides/_rels/notesSlide1.xml.rels" ContentType="application/vnd.openxmlformats-package.relationships+xml"/>
  <Override PartName="/ppt/notesSlides/notesSlide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_rels/presentation.xml.rels" ContentType="application/vnd.openxmlformats-package.relationships+xml"/>
  <Override PartName="/ppt/media/image2.jpeg" ContentType="image/jpeg"/>
  <Override PartName="/ppt/media/image1.jpeg" ContentType="image/jpeg"/>
  <Override PartName="/ppt/slideLayouts/_rels/slideLayout34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11.xml.rels" ContentType="application/vnd.openxmlformats-package.relationships+xml"/>
  <Override PartName="/ppt/slideLayouts/slideLayout3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slides/_rels/slide9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9.xml" ContentType="application/vnd.openxmlformats-officedocument.presentationml.slide+xml"/>
  <Override PartName="/ppt/slides/slide8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Masters/slideMaster3.xml" ContentType="application/vnd.openxmlformats-officedocument.presentationml.slideMaster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presentation.xml" ContentType="application/vnd.openxmlformats-officedocument.presentationml.presentation.main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  <p:sldMasterId id="2147483674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9144000" cy="6858000"/>
  <p:notesSz cx="6781800" cy="9926637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4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bIns="0" lIns="0" rIns="0" tIns="0" wrap="none"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112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bIns="0" lIns="0" rIns="0" tIns="0" wrap="none"/>
          <a:p>
            <a:r>
              <a:rPr lang="en-US"/>
              <a:t>&lt;header&gt;</a:t>
            </a:r>
            <a:endParaRPr/>
          </a:p>
        </p:txBody>
      </p:sp>
      <p:sp>
        <p:nvSpPr>
          <p:cNvPr id="113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bIns="0" lIns="0" rIns="0" tIns="0" wrap="none"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114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anchor="b" bIns="0" lIns="0" rIns="0" tIns="0" wrap="none"/>
          <a:p>
            <a:r>
              <a:rPr lang="en-US"/>
              <a:t>&lt;footer&gt;</a:t>
            </a:r>
            <a:endParaRPr/>
          </a:p>
        </p:txBody>
      </p:sp>
      <p:sp>
        <p:nvSpPr>
          <p:cNvPr id="115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anchor="b" bIns="0" lIns="0" rIns="0" tIns="0" wrap="none"/>
          <a:p>
            <a:pPr algn="r"/>
            <a:fld id="{84F76D52-EA3D-4A02-A92A-A16DFCF09D3B}" type="slidenum">
              <a:rPr lang="en-US"/>
              <a:t>&lt;number&gt;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
</Relationships>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
</Relationships>
</file>

<file path=ppt/notesSlides/_rels/notesSlide7.xml.rels><?xml version="1.0" encoding="UTF-8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
</Relationships>
</file>

<file path=ppt/notesSlides/_rels/notesSlide8.xml.rels><?xml version="1.0" encoding="UTF-8"?>
<Relationships xmlns="http://schemas.openxmlformats.org/package/2006/relationships"><Relationship Id="rId1" Type="http://schemas.openxmlformats.org/officeDocument/2006/relationships/slide" Target="../slides/slide8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5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3518A349-BF8E-4234-A1E2-8BA6974FFFA6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7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608E5347-189B-496C-8239-DF78ECA1E41E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9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29125132-0CF7-4184-8EDA-13C9380E607B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51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E22C37E6-CE5E-49AD-AE03-CF1A698D6DF1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5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091153E8-A791-4BB0-84D0-2A0C09A29899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55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43176E3D-CAD4-479D-9C4F-D50535D57CEF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57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6FCB7F16-A602-4CF0-916A-C1A665F163A5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0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0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0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1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9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5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6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7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1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8CE3D9FA-DB24-43BD-8C19-5DFE59DA34AA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40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41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6D64CED9-EDE2-4747-B0AC-71C28EBEC220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77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74946C24-CC33-4FD4-951F-35AF0305EA52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  <p:sp>
        <p:nvSpPr>
          <p:cNvPr id="78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8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TextShape 1"/>
          <p:cNvSpPr txBox="1"/>
          <p:nvPr/>
        </p:nvSpPr>
        <p:spPr>
          <a:xfrm>
            <a:off x="714240" y="1357200"/>
            <a:ext cx="7772040" cy="14695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6000">
                <a:solidFill>
                  <a:srgbClr val="c00000"/>
                </a:solidFill>
                <a:latin typeface="Calibri"/>
              </a:rPr>
              <a:t>1. světová válka </a:t>
            </a:r>
            <a:endParaRPr/>
          </a:p>
        </p:txBody>
      </p:sp>
      <p:sp>
        <p:nvSpPr>
          <p:cNvPr id="117" name="TextShape 2"/>
          <p:cNvSpPr txBox="1"/>
          <p:nvPr/>
        </p:nvSpPr>
        <p:spPr>
          <a:xfrm>
            <a:off x="1357200" y="3143160"/>
            <a:ext cx="6400440" cy="1752120"/>
          </a:xfrm>
          <a:prstGeom prst="rect">
            <a:avLst/>
          </a:prstGeom>
        </p:spPr>
        <p:txBody>
          <a:bodyPr/>
          <a:p>
            <a:pPr algn="ctr">
              <a:lnSpc>
                <a:spcPct val="100000"/>
              </a:lnSpc>
            </a:pPr>
            <a:r>
              <a:rPr b="1" lang="en-US" sz="5400">
                <a:solidFill>
                  <a:srgbClr val="8b8b8b"/>
                </a:solidFill>
                <a:latin typeface="Calibri"/>
              </a:rPr>
              <a:t>Rok 1914 </a:t>
            </a:r>
            <a:endParaRPr/>
          </a:p>
          <a:p>
            <a:pPr algn="ctr">
              <a:lnSpc>
                <a:spcPct val="100000"/>
              </a:lnSpc>
            </a:pPr>
            <a:r>
              <a:rPr b="1" lang="en-US" sz="2000">
                <a:solidFill>
                  <a:srgbClr val="8b8b8b"/>
                </a:solidFill>
                <a:latin typeface="Calibri"/>
              </a:rPr>
              <a:t>Josef Petera</a:t>
            </a:r>
            <a:endParaRPr/>
          </a:p>
          <a:p>
            <a:pPr algn="ctr">
              <a:lnSpc>
                <a:spcPct val="100000"/>
              </a:lnSpc>
            </a:pPr>
            <a:r>
              <a:rPr b="1" lang="en-US" sz="2000">
                <a:solidFill>
                  <a:srgbClr val="8b8b8b"/>
                </a:solidFill>
                <a:latin typeface="Calibri"/>
              </a:rPr>
              <a:t>ZŠ Nový Hrádek</a:t>
            </a:r>
            <a:endParaRPr/>
          </a:p>
          <a:p>
            <a:pPr algn="ctr">
              <a:lnSpc>
                <a:spcPct val="100000"/>
              </a:lnSpc>
            </a:pPr>
            <a:r>
              <a:rPr b="1" lang="en-US" sz="2000">
                <a:solidFill>
                  <a:srgbClr val="8b8b8b"/>
                </a:solidFill>
                <a:latin typeface="Calibri"/>
              </a:rPr>
              <a:t>Dějepis - 8. ročník</a:t>
            </a:r>
            <a:endParaRPr/>
          </a:p>
        </p:txBody>
      </p:sp>
      <p:pic>
        <p:nvPicPr>
          <p:cNvPr descr="" id="118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691640" y="5085360"/>
            <a:ext cx="6081480" cy="1485720"/>
          </a:xfrm>
          <a:prstGeom prst="rect">
            <a:avLst/>
          </a:prstGeom>
        </p:spPr>
      </p:pic>
    </p:spTree>
  </p:cSld>
  <p:timing>
    <p:tnLst>
      <p:par>
        <p:cTn dur="indefinite" id="1" nodeType="tmRoot" restart="never">
          <p:childTnLst>
            <p:seq>
              <p:cTn id="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TextShape 1"/>
          <p:cNvSpPr txBox="1"/>
          <p:nvPr/>
        </p:nvSpPr>
        <p:spPr>
          <a:xfrm>
            <a:off x="428760" y="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4800">
                <a:solidFill>
                  <a:srgbClr val="cc3300"/>
                </a:solidFill>
                <a:latin typeface="Calibri"/>
              </a:rPr>
              <a:t>Vstup Evropy do války</a:t>
            </a:r>
            <a:endParaRPr/>
          </a:p>
        </p:txBody>
      </p:sp>
      <p:sp>
        <p:nvSpPr>
          <p:cNvPr id="120" name="TextShape 2"/>
          <p:cNvSpPr txBox="1"/>
          <p:nvPr/>
        </p:nvSpPr>
        <p:spPr>
          <a:xfrm>
            <a:off x="0" y="1071720"/>
            <a:ext cx="9143640" cy="578592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28. července 1914 – </a:t>
            </a:r>
            <a:r>
              <a:rPr lang="cs-CZ" sz="4400">
                <a:solidFill>
                  <a:srgbClr val="ff0000"/>
                </a:solidFill>
                <a:latin typeface="Calibri"/>
              </a:rPr>
              <a:t>RaU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   </a:t>
            </a:r>
            <a:r>
              <a:rPr lang="cs-CZ" sz="4400">
                <a:solidFill>
                  <a:srgbClr val="ff0000"/>
                </a:solidFill>
                <a:latin typeface="Calibri"/>
              </a:rPr>
              <a:t>Srbsku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Mobilizace Ruska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ff0000"/>
                </a:solidFill>
                <a:latin typeface="Calibri"/>
              </a:rPr>
              <a:t>Německo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vyhl. válku </a:t>
            </a:r>
            <a:r>
              <a:rPr lang="cs-CZ" sz="4400">
                <a:solidFill>
                  <a:srgbClr val="ff0000"/>
                </a:solidFill>
                <a:latin typeface="Calibri"/>
              </a:rPr>
              <a:t>Rusku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(1. srpen)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Německo – pokus o „</a:t>
            </a:r>
            <a:r>
              <a:rPr lang="cs-CZ" sz="4400">
                <a:solidFill>
                  <a:srgbClr val="d60093"/>
                </a:solidFill>
                <a:latin typeface="Calibri"/>
              </a:rPr>
              <a:t>bleskovou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“ válku na západě (přes Lucembursko, Belgii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ff0000"/>
                </a:solidFill>
                <a:latin typeface="Calibri"/>
              </a:rPr>
              <a:t>Fr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– 3. srpen)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</a:t>
            </a:r>
            <a:r>
              <a:rPr lang="cs-CZ" sz="4400">
                <a:solidFill>
                  <a:srgbClr val="ff0000"/>
                </a:solidFill>
                <a:latin typeface="Calibri"/>
              </a:rPr>
              <a:t>VB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válku Ně (4. 8. – neutral. Belg., závazky -Dohoda)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Ra-U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     Rusku (6.8.) ….</a:t>
            </a:r>
            <a:endParaRPr/>
          </a:p>
        </p:txBody>
      </p:sp>
      <p:sp>
        <p:nvSpPr>
          <p:cNvPr id="121" name="CustomShape 3"/>
          <p:cNvSpPr/>
          <p:nvPr/>
        </p:nvSpPr>
        <p:spPr>
          <a:xfrm>
            <a:off x="6072120" y="114300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  <p:sp>
        <p:nvSpPr>
          <p:cNvPr id="122" name="CustomShape 4"/>
          <p:cNvSpPr/>
          <p:nvPr/>
        </p:nvSpPr>
        <p:spPr>
          <a:xfrm>
            <a:off x="4500720" y="192888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  <p:sp>
        <p:nvSpPr>
          <p:cNvPr id="123" name="CustomShape 5"/>
          <p:cNvSpPr/>
          <p:nvPr/>
        </p:nvSpPr>
        <p:spPr>
          <a:xfrm>
            <a:off x="899640" y="458100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  <p:sp>
        <p:nvSpPr>
          <p:cNvPr id="124" name="CustomShape 6"/>
          <p:cNvSpPr/>
          <p:nvPr/>
        </p:nvSpPr>
        <p:spPr>
          <a:xfrm>
            <a:off x="4716000" y="458100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  <p:sp>
        <p:nvSpPr>
          <p:cNvPr id="125" name="CustomShape 7"/>
          <p:cNvSpPr/>
          <p:nvPr/>
        </p:nvSpPr>
        <p:spPr>
          <a:xfrm>
            <a:off x="1619640" y="594936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extShape 1"/>
          <p:cNvSpPr txBox="1"/>
          <p:nvPr/>
        </p:nvSpPr>
        <p:spPr>
          <a:xfrm>
            <a:off x="642960" y="0"/>
            <a:ext cx="7772040" cy="98028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5400">
                <a:solidFill>
                  <a:srgbClr val="0070c0"/>
                </a:solidFill>
                <a:latin typeface="Calibri"/>
              </a:rPr>
              <a:t>1914</a:t>
            </a:r>
            <a:endParaRPr/>
          </a:p>
        </p:txBody>
      </p:sp>
      <p:sp>
        <p:nvSpPr>
          <p:cNvPr id="127" name="TextShape 2"/>
          <p:cNvSpPr txBox="1"/>
          <p:nvPr/>
        </p:nvSpPr>
        <p:spPr>
          <a:xfrm>
            <a:off x="142920" y="836640"/>
            <a:ext cx="9000720" cy="6021000"/>
          </a:xfrm>
          <a:prstGeom prst="rect">
            <a:avLst/>
          </a:prstGeom>
        </p:spPr>
        <p:txBody>
          <a:bodyPr/>
          <a:p>
            <a:pPr algn="ctr">
              <a:lnSpc>
                <a:spcPct val="100000"/>
              </a:lnSpc>
            </a:pPr>
            <a:r>
              <a:rPr lang="en-US" sz="4000">
                <a:solidFill>
                  <a:srgbClr val="660033"/>
                </a:solidFill>
                <a:latin typeface="Calibri"/>
              </a:rPr>
              <a:t>Trojspolek (Dvojspolek= ústř. mocn.: Ra-U, Ně  + Itálie)</a:t>
            </a:r>
            <a:endParaRPr/>
          </a:p>
          <a:p>
            <a:pPr algn="ctr">
              <a:lnSpc>
                <a:spcPct val="100000"/>
              </a:lnSpc>
            </a:pPr>
            <a:r>
              <a:rPr lang="en-US" sz="4000">
                <a:solidFill>
                  <a:srgbClr val="660033"/>
                </a:solidFill>
                <a:latin typeface="Calibri"/>
              </a:rPr>
              <a:t>X</a:t>
            </a:r>
            <a:endParaRPr/>
          </a:p>
          <a:p>
            <a:pPr algn="ctr">
              <a:lnSpc>
                <a:spcPct val="100000"/>
              </a:lnSpc>
            </a:pPr>
            <a:r>
              <a:rPr lang="en-US" sz="4000">
                <a:solidFill>
                  <a:srgbClr val="660033"/>
                </a:solidFill>
                <a:latin typeface="Calibri"/>
              </a:rPr>
              <a:t>Dohoda (VB, Fr, Rusko)</a:t>
            </a:r>
            <a:endParaRPr/>
          </a:p>
          <a:p>
            <a:pPr algn="ctr">
              <a:lnSpc>
                <a:spcPct val="100000"/>
              </a:lnSpc>
            </a:pPr>
            <a:r>
              <a:rPr b="1" lang="en-US" sz="4000">
                <a:solidFill>
                  <a:srgbClr val="660033"/>
                </a:solidFill>
                <a:latin typeface="Calibri"/>
              </a:rPr>
              <a:t>+ postupně další: </a:t>
            </a:r>
            <a:endParaRPr/>
          </a:p>
          <a:p>
            <a:pPr algn="ctr">
              <a:lnSpc>
                <a:spcPct val="100000"/>
              </a:lnSpc>
            </a:pPr>
            <a:r>
              <a:rPr lang="en-US" sz="4000">
                <a:solidFill>
                  <a:srgbClr val="660033"/>
                </a:solidFill>
                <a:latin typeface="Calibri"/>
              </a:rPr>
              <a:t>Dvojspolek +Turecko </a:t>
            </a:r>
            <a:r>
              <a:rPr lang="en-US" sz="4000">
                <a:solidFill>
                  <a:srgbClr val="660033"/>
                </a:solidFill>
                <a:latin typeface="Calibri"/>
              </a:rPr>
              <a:t>	</a:t>
            </a:r>
            <a:r>
              <a:rPr lang="en-US" sz="4000">
                <a:solidFill>
                  <a:srgbClr val="660033"/>
                </a:solidFill>
                <a:latin typeface="Calibri"/>
              </a:rPr>
              <a:t>      = nový Trojspolek (Ra-U, Ně, Turecko </a:t>
            </a:r>
            <a:endParaRPr/>
          </a:p>
          <a:p>
            <a:pPr algn="ctr">
              <a:lnSpc>
                <a:spcPct val="100000"/>
              </a:lnSpc>
            </a:pPr>
            <a:r>
              <a:rPr lang="en-US" sz="4000">
                <a:solidFill>
                  <a:srgbClr val="660033"/>
                </a:solidFill>
                <a:latin typeface="Calibri"/>
              </a:rPr>
              <a:t>x </a:t>
            </a:r>
            <a:endParaRPr/>
          </a:p>
          <a:p>
            <a:pPr algn="ctr">
              <a:lnSpc>
                <a:spcPct val="100000"/>
              </a:lnSpc>
            </a:pPr>
            <a:r>
              <a:rPr lang="en-US" sz="4000">
                <a:solidFill>
                  <a:srgbClr val="660033"/>
                </a:solidFill>
                <a:latin typeface="Calibri"/>
              </a:rPr>
              <a:t>Dohoda + Belgie, Černá Hora, Japonsko …)</a:t>
            </a:r>
            <a:endParaRPr/>
          </a:p>
          <a:p>
            <a:pPr algn="ctr">
              <a:lnSpc>
                <a:spcPct val="100000"/>
              </a:lnSpc>
            </a:pPr>
            <a:r>
              <a:rPr b="1" lang="en-US" sz="4000" u="sng">
                <a:solidFill>
                  <a:srgbClr val="cc0099"/>
                </a:solidFill>
                <a:latin typeface="Calibri"/>
              </a:rPr>
              <a:t>válčí 38 států světa</a:t>
            </a:r>
            <a:endParaRPr/>
          </a:p>
          <a:p>
            <a:pPr>
              <a:lnSpc>
                <a:spcPct val="100000"/>
              </a:lnSpc>
            </a:pPr>
            <a:r>
              <a:rPr b="1" lang="en-US" sz="1700" u="sng">
                <a:solidFill>
                  <a:srgbClr val="cc0099"/>
                </a:solidFill>
                <a:latin typeface="Calibri"/>
              </a:rPr>
              <a:t>video</a:t>
            </a:r>
            <a:endParaRPr/>
          </a:p>
          <a:p>
            <a:pPr algn="ctr">
              <a:lnSpc>
                <a:spcPct val="100000"/>
              </a:lnSpc>
            </a:pPr>
            <a:endParaRPr/>
          </a:p>
        </p:txBody>
      </p:sp>
      <p:sp>
        <p:nvSpPr>
          <p:cNvPr id="128" name="CustomShape 3"/>
          <p:cNvSpPr/>
          <p:nvPr/>
        </p:nvSpPr>
        <p:spPr>
          <a:xfrm>
            <a:off x="1691640" y="594936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  <p:sp>
        <p:nvSpPr>
          <p:cNvPr id="129" name="CustomShape 4"/>
          <p:cNvSpPr/>
          <p:nvPr/>
        </p:nvSpPr>
        <p:spPr>
          <a:xfrm>
            <a:off x="4500000" y="350100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extShape 1"/>
          <p:cNvSpPr txBox="1"/>
          <p:nvPr/>
        </p:nvSpPr>
        <p:spPr>
          <a:xfrm>
            <a:off x="285840" y="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Bojiště  Evropy 1914</a:t>
            </a:r>
            <a:endParaRPr/>
          </a:p>
        </p:txBody>
      </p:sp>
      <p:sp>
        <p:nvSpPr>
          <p:cNvPr id="131" name="TextShape 2"/>
          <p:cNvSpPr txBox="1"/>
          <p:nvPr/>
        </p:nvSpPr>
        <p:spPr>
          <a:xfrm>
            <a:off x="0" y="1071720"/>
            <a:ext cx="9143640" cy="578592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b="1" lang="cs-CZ" sz="4400">
                <a:solidFill>
                  <a:srgbClr val="008000"/>
                </a:solidFill>
                <a:latin typeface="Calibri"/>
              </a:rPr>
              <a:t>VÝCHOD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– zpočátku úspěch Rusů, zastaveni Ně - Hindenburgem (posily ze Z); Ra-U – Halič 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ústup rak.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b="1" lang="cs-CZ" sz="4400">
                <a:solidFill>
                  <a:srgbClr val="17375e"/>
                </a:solidFill>
                <a:latin typeface="Calibri"/>
              </a:rPr>
              <a:t>ZÁPAD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-  </a:t>
            </a:r>
            <a:r>
              <a:rPr lang="cs-CZ" sz="4400" u="sng">
                <a:solidFill>
                  <a:srgbClr val="000000"/>
                </a:solidFill>
                <a:latin typeface="Calibri"/>
              </a:rPr>
              <a:t>blesková válka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vázne (odpor Belgie, pomoc VB  )          řeka Marna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 u="sng">
                <a:solidFill>
                  <a:srgbClr val="000000"/>
                </a:solidFill>
                <a:latin typeface="Calibri"/>
              </a:rPr>
              <a:t>zákopová válka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b="1" lang="cs-CZ" sz="4400">
                <a:solidFill>
                  <a:srgbClr val="ff3300"/>
                </a:solidFill>
                <a:latin typeface="Calibri"/>
              </a:rPr>
              <a:t>JIH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–Ra-U vytlačeno ze Srbska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132" name="CustomShape 3"/>
          <p:cNvSpPr/>
          <p:nvPr/>
        </p:nvSpPr>
        <p:spPr>
          <a:xfrm>
            <a:off x="857160" y="471492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  <p:pic>
        <p:nvPicPr>
          <p:cNvPr descr="" id="133" name="Obrázek 8"/>
          <p:cNvPicPr/>
          <p:nvPr/>
        </p:nvPicPr>
        <p:blipFill>
          <a:blip r:embed="rId1"/>
          <a:stretch>
            <a:fillRect/>
          </a:stretch>
        </p:blipFill>
        <p:spPr>
          <a:xfrm>
            <a:off x="5072040" y="4071960"/>
            <a:ext cx="658440" cy="439560"/>
          </a:xfrm>
          <a:prstGeom prst="rect">
            <a:avLst/>
          </a:prstGeom>
        </p:spPr>
      </p:pic>
      <p:sp>
        <p:nvSpPr>
          <p:cNvPr id="134" name="CustomShape 4"/>
          <p:cNvSpPr/>
          <p:nvPr/>
        </p:nvSpPr>
        <p:spPr>
          <a:xfrm>
            <a:off x="4643280" y="257184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Video ukázka – hrůzy války</a:t>
            </a:r>
            <a:endParaRPr/>
          </a:p>
        </p:txBody>
      </p:sp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TextShape 1"/>
          <p:cNvSpPr txBox="1"/>
          <p:nvPr/>
        </p:nvSpPr>
        <p:spPr>
          <a:xfrm>
            <a:off x="428760" y="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Zákopová válka</a:t>
            </a:r>
            <a:endParaRPr/>
          </a:p>
        </p:txBody>
      </p:sp>
      <p:sp>
        <p:nvSpPr>
          <p:cNvPr id="137" name="TextShape 2"/>
          <p:cNvSpPr txBox="1"/>
          <p:nvPr/>
        </p:nvSpPr>
        <p:spPr>
          <a:xfrm>
            <a:off x="0" y="1214280"/>
            <a:ext cx="8686440" cy="542880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Žádná strana nemá sílu prorazit; síla obrany převyšuje možnosti útoku 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Překážky, opevnění (zátarasy, dráty, labyrinty zákopů, tunely, beton. bunkry),  minová pole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Děla, minomety – přehradná palba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Kulomety</a:t>
            </a:r>
            <a:endParaRPr/>
          </a:p>
        </p:txBody>
      </p:sp>
    </p:spTree>
  </p:cSld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TextShape 1"/>
          <p:cNvSpPr txBox="1"/>
          <p:nvPr/>
        </p:nvSpPr>
        <p:spPr>
          <a:xfrm>
            <a:off x="357120" y="500040"/>
            <a:ext cx="8372160" cy="516852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Pokus prolomit obranu – hledání nových zbraní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tanky, otravné plyny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139" name="CustomShape 2"/>
          <p:cNvSpPr/>
          <p:nvPr/>
        </p:nvSpPr>
        <p:spPr>
          <a:xfrm>
            <a:off x="1143000" y="207180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
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DÚ</a:t>
            </a:r>
            <a:endParaRPr/>
          </a:p>
        </p:txBody>
      </p:sp>
      <p:sp>
        <p:nvSpPr>
          <p:cNvPr id="141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Přečíst str. 117-118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Písemně slovníček 121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Naučit se začátek 1. sv. války podle zápisu</a:t>
            </a:r>
            <a:endParaRPr/>
          </a:p>
        </p:txBody>
      </p:sp>
    </p:spTree>
  </p:cSld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Zdroje:</a:t>
            </a:r>
            <a:endParaRPr/>
          </a:p>
        </p:txBody>
      </p:sp>
      <p:sp>
        <p:nvSpPr>
          <p:cNvPr id="143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http://www.youtube.com/watch?v=3I-VyjZk2a0</a:t>
            </a:r>
            <a:endParaRPr/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