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5" r:id="rId2"/>
    <p:sldId id="256" r:id="rId3"/>
    <p:sldId id="292" r:id="rId4"/>
    <p:sldId id="264" r:id="rId5"/>
    <p:sldId id="266" r:id="rId6"/>
    <p:sldId id="293" r:id="rId7"/>
    <p:sldId id="260" r:id="rId8"/>
    <p:sldId id="262" r:id="rId9"/>
    <p:sldId id="259" r:id="rId10"/>
    <p:sldId id="263" r:id="rId11"/>
    <p:sldId id="265" r:id="rId12"/>
    <p:sldId id="258" r:id="rId13"/>
    <p:sldId id="261" r:id="rId14"/>
    <p:sldId id="257" r:id="rId15"/>
    <p:sldId id="29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291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 i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C8DD65-B9CA-4022-8B25-62EFE69262CE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c/Beaver_pho34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0/06/Red_Deer_Stag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4/45/Talpa_europaea_MHNT_Tete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f/ff/Martes_martes_crop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e/e3/Mustela_nivalis_-British_Wildlife_Centre-4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d/d0/Vulpes_vulpes_standing_in_snow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2/27/Ondatra_zibethicus_FWS.jpg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f/f0/Wild_Boar_Habbitat_3.jpg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5/5d/Capreolus_capreolus_(Marek_Szczepanek).jp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6/60/Ilder.jpg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3/33/01-sfel-08-009a_-_crop.jpg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331640" y="4509120"/>
            <a:ext cx="6264275" cy="1872207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	Mgr. Světlana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08 Živočichové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- savci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říjen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ovéPole 16"/>
          <p:cNvSpPr txBox="1"/>
          <p:nvPr/>
        </p:nvSpPr>
        <p:spPr>
          <a:xfrm>
            <a:off x="1403648" y="4005064"/>
            <a:ext cx="64084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9" name="Obrázek 8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1196752"/>
            <a:ext cx="6172200" cy="1102274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Živočichové na Břeclavsku - Savci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2276872"/>
            <a:ext cx="6172200" cy="158417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Encyklopedický seznam a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popis živočichů</a:t>
            </a:r>
          </a:p>
          <a:p>
            <a:r>
              <a:rPr lang="cs-CZ">
                <a:solidFill>
                  <a:schemeClr val="accent1">
                    <a:lumMod val="75000"/>
                  </a:schemeClr>
                </a:solidFill>
              </a:rPr>
              <a:t>Karty je možno vytisknout a používat jako doplňkový materiál při výuce.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Seznam živočichů - savci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Bobr evropský</a:t>
            </a:r>
          </a:p>
          <a:p>
            <a:r>
              <a:rPr lang="cs-CZ" dirty="0" smtClean="0"/>
              <a:t>Jelen lesní</a:t>
            </a:r>
          </a:p>
          <a:p>
            <a:r>
              <a:rPr lang="cs-CZ" dirty="0" smtClean="0"/>
              <a:t>Krtek obecný</a:t>
            </a:r>
          </a:p>
          <a:p>
            <a:r>
              <a:rPr lang="cs-CZ" dirty="0" smtClean="0"/>
              <a:t>Kuna lesní</a:t>
            </a:r>
          </a:p>
          <a:p>
            <a:r>
              <a:rPr lang="cs-CZ" dirty="0" smtClean="0"/>
              <a:t>Lasice kolčava</a:t>
            </a:r>
          </a:p>
          <a:p>
            <a:r>
              <a:rPr lang="cs-CZ" dirty="0" smtClean="0"/>
              <a:t>Liška obecná</a:t>
            </a:r>
          </a:p>
          <a:p>
            <a:r>
              <a:rPr lang="cs-CZ" dirty="0" smtClean="0"/>
              <a:t>Ondatra pižmová</a:t>
            </a:r>
          </a:p>
          <a:p>
            <a:r>
              <a:rPr lang="cs-CZ" dirty="0" smtClean="0"/>
              <a:t>Prase divoké</a:t>
            </a:r>
          </a:p>
          <a:p>
            <a:r>
              <a:rPr lang="cs-CZ" dirty="0" smtClean="0"/>
              <a:t>Srnec obecný</a:t>
            </a:r>
          </a:p>
          <a:p>
            <a:r>
              <a:rPr lang="cs-CZ" dirty="0" smtClean="0"/>
              <a:t>Tchoř tmavý</a:t>
            </a:r>
          </a:p>
          <a:p>
            <a:r>
              <a:rPr lang="cs-CZ" dirty="0" smtClean="0"/>
              <a:t>Zajíc polní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Bobr evropský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692696"/>
            <a:ext cx="3657600" cy="616530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řád: hlodavci</a:t>
            </a:r>
          </a:p>
          <a:p>
            <a:r>
              <a:rPr lang="cs-CZ" dirty="0" smtClean="0"/>
              <a:t>délka: 0,83 - 1m </a:t>
            </a:r>
          </a:p>
          <a:p>
            <a:r>
              <a:rPr lang="cs-CZ" dirty="0" smtClean="0"/>
              <a:t>hmotnost: 23 - 35 kg</a:t>
            </a:r>
          </a:p>
          <a:p>
            <a:r>
              <a:rPr lang="cs-CZ" dirty="0" smtClean="0"/>
              <a:t>charakteristika: Bobr evropský se dobře přizpůsobil k životu ve vodě. Na nohou má plovací blány, ocas má zploštělý a šupinatý, uši a nozdry se pod vodou uzavírají  chlopněmi a pysky se  sevřou vzadu za řezáky, které pak mohou dobře sloužit i pod vodou k ohlodávání a ke kousání. Bobr se živí listy, větévkami a kůrou pobřežních stromů a vodními rostlinami. Ohlodává a poráží nízké stromy. Větve a kmeny používá ke stavbě hradů a hrází. Samice vrhá 3 - 4 mláďata, která jsou hned po narození plně osrstěná. Bobr může zůstat potopený až 20 minut.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643446"/>
            <a:ext cx="36724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http://upload.wikimedia.org/wikipedia/commons/c/cc/Beaver_pho34.jpg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59176"/>
            <a:ext cx="3657600" cy="284994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Jelen lesní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70784" y="1340768"/>
            <a:ext cx="3657600" cy="4572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řád: sudokopytníci</a:t>
            </a:r>
          </a:p>
          <a:p>
            <a:r>
              <a:rPr lang="cs-CZ" dirty="0" smtClean="0"/>
              <a:t>délka: 1,2 - 2m</a:t>
            </a:r>
          </a:p>
          <a:p>
            <a:r>
              <a:rPr lang="cs-CZ" dirty="0" smtClean="0"/>
              <a:t>hmotnost: 65 - 190 kg</a:t>
            </a:r>
          </a:p>
          <a:p>
            <a:r>
              <a:rPr lang="cs-CZ" dirty="0" smtClean="0"/>
              <a:t>charakteristika: Jelen lesní (též obecný) je vysoce přizpůsobivý vůči prostředí i potravě. Je mnohde chován pro své maso, kůži a lýčí. Samice - laně se zdržují ve stádech vedených dominantní samicí a samci tvoří samostatné samčí tlupy vyjma podzimní říje. Zde, na jihu Moravy žijí jeleni v </a:t>
            </a:r>
            <a:r>
              <a:rPr lang="cs-CZ" dirty="0" smtClean="0"/>
              <a:t>oborách</a:t>
            </a:r>
            <a:r>
              <a:rPr lang="cs-CZ" dirty="0" smtClean="0"/>
              <a:t> </a:t>
            </a:r>
            <a:r>
              <a:rPr lang="cs-CZ" dirty="0" smtClean="0"/>
              <a:t>(jelen</a:t>
            </a:r>
            <a:r>
              <a:rPr lang="cs-CZ" dirty="0" smtClean="0"/>
              <a:t>, laň, kolouch</a:t>
            </a:r>
            <a:r>
              <a:rPr lang="cs-CZ" dirty="0" smtClean="0"/>
              <a:t>).</a:t>
            </a: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500570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http://upload.wikimedia.org/wikipedia/commons/0/06/Red_Deer_Stag.jpg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55292"/>
            <a:ext cx="3657600" cy="24378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476672"/>
            <a:ext cx="3902152" cy="63813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řád: hmyzožravci</a:t>
            </a:r>
          </a:p>
          <a:p>
            <a:r>
              <a:rPr lang="cs-CZ" dirty="0" smtClean="0"/>
              <a:t>charakteristika: Krtek obecný</a:t>
            </a:r>
            <a:r>
              <a:rPr lang="en-US" dirty="0" smtClean="0"/>
              <a:t> je </a:t>
            </a:r>
            <a:r>
              <a:rPr lang="en-US" dirty="0" err="1" smtClean="0"/>
              <a:t>menší</a:t>
            </a:r>
            <a:r>
              <a:rPr lang="en-US" dirty="0" smtClean="0"/>
              <a:t>, </a:t>
            </a:r>
            <a:r>
              <a:rPr lang="en-US" dirty="0" err="1" smtClean="0"/>
              <a:t>černý</a:t>
            </a:r>
            <a:r>
              <a:rPr lang="en-US" dirty="0" smtClean="0"/>
              <a:t> h</a:t>
            </a:r>
            <a:r>
              <a:rPr lang="cs-CZ" dirty="0" err="1" smtClean="0"/>
              <a:t>myzožravec</a:t>
            </a:r>
            <a:r>
              <a:rPr lang="en-US" dirty="0" smtClean="0"/>
              <a:t>, </a:t>
            </a:r>
            <a:r>
              <a:rPr lang="en-US" dirty="0" err="1" smtClean="0"/>
              <a:t>vyskytující</a:t>
            </a:r>
            <a:r>
              <a:rPr lang="en-US" dirty="0" smtClean="0"/>
              <a:t> se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polích</a:t>
            </a:r>
            <a:r>
              <a:rPr lang="en-US" dirty="0" smtClean="0"/>
              <a:t>, </a:t>
            </a:r>
            <a:r>
              <a:rPr lang="en-US" dirty="0" err="1" smtClean="0"/>
              <a:t>loukách</a:t>
            </a:r>
            <a:r>
              <a:rPr lang="en-US" dirty="0" smtClean="0"/>
              <a:t>, v </a:t>
            </a:r>
            <a:r>
              <a:rPr lang="en-US" dirty="0" err="1" smtClean="0"/>
              <a:t>parcích</a:t>
            </a:r>
            <a:r>
              <a:rPr lang="en-US" dirty="0" smtClean="0"/>
              <a:t> a </a:t>
            </a:r>
            <a:r>
              <a:rPr lang="en-US" dirty="0" err="1" smtClean="0"/>
              <a:t>zahradách</a:t>
            </a:r>
            <a:r>
              <a:rPr lang="en-US" dirty="0" smtClean="0"/>
              <a:t>. </a:t>
            </a:r>
            <a:r>
              <a:rPr lang="en-US" dirty="0" err="1" smtClean="0"/>
              <a:t>Žije</a:t>
            </a:r>
            <a:r>
              <a:rPr lang="en-US" dirty="0" smtClean="0"/>
              <a:t> </a:t>
            </a:r>
            <a:r>
              <a:rPr lang="en-US" dirty="0" err="1" smtClean="0"/>
              <a:t>několik</a:t>
            </a:r>
            <a:r>
              <a:rPr lang="en-US" dirty="0" smtClean="0"/>
              <a:t> </a:t>
            </a:r>
            <a:r>
              <a:rPr lang="en-US" dirty="0" err="1" smtClean="0"/>
              <a:t>decimetrů</a:t>
            </a:r>
            <a:r>
              <a:rPr lang="en-US" dirty="0" smtClean="0"/>
              <a:t> pod </a:t>
            </a:r>
            <a:r>
              <a:rPr lang="en-US" dirty="0" err="1" smtClean="0"/>
              <a:t>zemí</a:t>
            </a:r>
            <a:r>
              <a:rPr lang="en-US" dirty="0" smtClean="0"/>
              <a:t>. </a:t>
            </a:r>
            <a:r>
              <a:rPr lang="en-US" dirty="0" err="1" smtClean="0"/>
              <a:t>Buduje</a:t>
            </a:r>
            <a:r>
              <a:rPr lang="en-US" dirty="0" smtClean="0"/>
              <a:t> </a:t>
            </a:r>
            <a:r>
              <a:rPr lang="en-US" dirty="0" err="1" smtClean="0"/>
              <a:t>chodby</a:t>
            </a:r>
            <a:r>
              <a:rPr lang="en-US" dirty="0" smtClean="0"/>
              <a:t> - </a:t>
            </a:r>
            <a:r>
              <a:rPr lang="en-US" dirty="0" err="1" smtClean="0"/>
              <a:t>jednak</a:t>
            </a:r>
            <a:r>
              <a:rPr lang="en-US" dirty="0" smtClean="0"/>
              <a:t> </a:t>
            </a:r>
            <a:r>
              <a:rPr lang="en-US" dirty="0" err="1" smtClean="0"/>
              <a:t>obytné</a:t>
            </a:r>
            <a:r>
              <a:rPr lang="en-US" dirty="0" smtClean="0"/>
              <a:t>, ale </a:t>
            </a:r>
            <a:r>
              <a:rPr lang="en-US" dirty="0" err="1" smtClean="0"/>
              <a:t>také</a:t>
            </a:r>
            <a:r>
              <a:rPr lang="en-US" dirty="0" smtClean="0"/>
              <a:t> </a:t>
            </a:r>
            <a:r>
              <a:rPr lang="en-US" dirty="0" err="1" smtClean="0"/>
              <a:t>okružní</a:t>
            </a:r>
            <a:r>
              <a:rPr lang="en-US" dirty="0" smtClean="0"/>
              <a:t>,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kterých</a:t>
            </a:r>
            <a:r>
              <a:rPr lang="en-US" dirty="0" smtClean="0"/>
              <a:t> </a:t>
            </a:r>
            <a:r>
              <a:rPr lang="en-US" dirty="0" err="1" smtClean="0"/>
              <a:t>loví</a:t>
            </a:r>
            <a:r>
              <a:rPr lang="en-US" dirty="0" smtClean="0"/>
              <a:t> </a:t>
            </a:r>
            <a:r>
              <a:rPr lang="en-US" dirty="0" err="1" smtClean="0"/>
              <a:t>potravu</a:t>
            </a:r>
            <a:r>
              <a:rPr lang="en-US" dirty="0" smtClean="0"/>
              <a:t>. </a:t>
            </a:r>
            <a:r>
              <a:rPr lang="en-US" dirty="0" err="1" smtClean="0"/>
              <a:t>Přitom</a:t>
            </a:r>
            <a:r>
              <a:rPr lang="en-US" dirty="0" smtClean="0"/>
              <a:t> </a:t>
            </a:r>
            <a:r>
              <a:rPr lang="en-US" dirty="0" err="1" smtClean="0"/>
              <a:t>tvoří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povrchu</a:t>
            </a:r>
            <a:r>
              <a:rPr lang="en-US" dirty="0" smtClean="0"/>
              <a:t> </a:t>
            </a:r>
            <a:r>
              <a:rPr lang="en-US" dirty="0" err="1" smtClean="0"/>
              <a:t>typické</a:t>
            </a:r>
            <a:r>
              <a:rPr lang="en-US" dirty="0" smtClean="0"/>
              <a:t> </a:t>
            </a:r>
            <a:r>
              <a:rPr lang="en-US" dirty="0" err="1" smtClean="0"/>
              <a:t>hliněné</a:t>
            </a:r>
            <a:r>
              <a:rPr lang="en-US" dirty="0" smtClean="0"/>
              <a:t> </a:t>
            </a:r>
            <a:r>
              <a:rPr lang="en-US" dirty="0" err="1" smtClean="0"/>
              <a:t>hromádky</a:t>
            </a:r>
            <a:r>
              <a:rPr lang="en-US" dirty="0" smtClean="0"/>
              <a:t> </a:t>
            </a:r>
            <a:r>
              <a:rPr lang="en-US" dirty="0" err="1" smtClean="0"/>
              <a:t>zvané</a:t>
            </a:r>
            <a:r>
              <a:rPr lang="en-US" dirty="0" smtClean="0"/>
              <a:t> </a:t>
            </a:r>
            <a:r>
              <a:rPr lang="cs-CZ" dirty="0" smtClean="0"/>
              <a:t>krtinec. </a:t>
            </a:r>
            <a:r>
              <a:rPr lang="en-US" dirty="0" err="1" smtClean="0"/>
              <a:t>Krtek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válcovité</a:t>
            </a:r>
            <a:r>
              <a:rPr lang="en-US" dirty="0" smtClean="0"/>
              <a:t> </a:t>
            </a:r>
            <a:r>
              <a:rPr lang="en-US" dirty="0" err="1" smtClean="0"/>
              <a:t>tělo</a:t>
            </a:r>
            <a:r>
              <a:rPr lang="en-US" dirty="0" smtClean="0"/>
              <a:t>, </a:t>
            </a:r>
            <a:r>
              <a:rPr lang="en-US" dirty="0" err="1" smtClean="0"/>
              <a:t>okolo</a:t>
            </a:r>
            <a:r>
              <a:rPr lang="en-US" dirty="0" smtClean="0"/>
              <a:t> 12 cm </a:t>
            </a:r>
            <a:r>
              <a:rPr lang="en-US" dirty="0" err="1" smtClean="0"/>
              <a:t>dlouhé</a:t>
            </a:r>
            <a:r>
              <a:rPr lang="en-US" dirty="0" smtClean="0"/>
              <a:t>. </a:t>
            </a:r>
            <a:r>
              <a:rPr lang="en-US" dirty="0" err="1" smtClean="0"/>
              <a:t>Samice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obvykle</a:t>
            </a:r>
            <a:r>
              <a:rPr lang="en-US" dirty="0" smtClean="0"/>
              <a:t> </a:t>
            </a:r>
            <a:r>
              <a:rPr lang="en-US" dirty="0" err="1" smtClean="0"/>
              <a:t>menší</a:t>
            </a:r>
            <a:r>
              <a:rPr lang="en-US" dirty="0" smtClean="0"/>
              <a:t>. </a:t>
            </a:r>
            <a:r>
              <a:rPr lang="en-US" dirty="0" err="1" smtClean="0"/>
              <a:t>Oči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malé</a:t>
            </a:r>
            <a:r>
              <a:rPr lang="en-US" dirty="0" smtClean="0"/>
              <a:t> a </a:t>
            </a:r>
            <a:r>
              <a:rPr lang="en-US" dirty="0" err="1" smtClean="0"/>
              <a:t>skryté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chlupy</a:t>
            </a:r>
            <a:r>
              <a:rPr lang="en-US" dirty="0" smtClean="0"/>
              <a:t>. </a:t>
            </a:r>
            <a:r>
              <a:rPr lang="en-US" dirty="0" err="1" smtClean="0"/>
              <a:t>Uši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jen</a:t>
            </a:r>
            <a:r>
              <a:rPr lang="en-US" dirty="0" smtClean="0"/>
              <a:t> </a:t>
            </a:r>
            <a:r>
              <a:rPr lang="en-US" dirty="0" err="1" smtClean="0"/>
              <a:t>malými</a:t>
            </a:r>
            <a:r>
              <a:rPr lang="en-US" dirty="0" smtClean="0"/>
              <a:t> </a:t>
            </a:r>
            <a:r>
              <a:rPr lang="en-US" dirty="0" err="1" smtClean="0"/>
              <a:t>výstupky</a:t>
            </a:r>
            <a:r>
              <a:rPr lang="en-US" dirty="0" smtClean="0"/>
              <a:t> v </a:t>
            </a:r>
            <a:r>
              <a:rPr lang="en-US" dirty="0" err="1" smtClean="0"/>
              <a:t>kůži</a:t>
            </a:r>
            <a:r>
              <a:rPr lang="en-US" dirty="0" smtClean="0"/>
              <a:t>. </a:t>
            </a:r>
            <a:r>
              <a:rPr lang="en-US" dirty="0" err="1" smtClean="0"/>
              <a:t>Srst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obvykle</a:t>
            </a:r>
            <a:r>
              <a:rPr lang="en-US" dirty="0" smtClean="0"/>
              <a:t> </a:t>
            </a:r>
            <a:r>
              <a:rPr lang="en-US" dirty="0" err="1" smtClean="0"/>
              <a:t>tmavě</a:t>
            </a:r>
            <a:r>
              <a:rPr lang="en-US" dirty="0" smtClean="0"/>
              <a:t> </a:t>
            </a:r>
            <a:r>
              <a:rPr lang="en-US" dirty="0" err="1" smtClean="0"/>
              <a:t>hnědou</a:t>
            </a:r>
            <a:r>
              <a:rPr lang="en-US" dirty="0" smtClean="0"/>
              <a:t>, ale </a:t>
            </a:r>
            <a:r>
              <a:rPr lang="en-US" dirty="0" err="1" smtClean="0"/>
              <a:t>protože</a:t>
            </a:r>
            <a:r>
              <a:rPr lang="en-US" dirty="0" smtClean="0"/>
              <a:t> </a:t>
            </a:r>
            <a:r>
              <a:rPr lang="en-US" dirty="0" err="1" smtClean="0"/>
              <a:t>díky</a:t>
            </a:r>
            <a:r>
              <a:rPr lang="en-US" dirty="0" smtClean="0"/>
              <a:t> </a:t>
            </a:r>
            <a:r>
              <a:rPr lang="en-US" dirty="0" err="1" smtClean="0"/>
              <a:t>životu</a:t>
            </a:r>
            <a:r>
              <a:rPr lang="en-US" dirty="0" smtClean="0"/>
              <a:t> pod </a:t>
            </a:r>
            <a:r>
              <a:rPr lang="en-US" dirty="0" err="1" smtClean="0"/>
              <a:t>zemí</a:t>
            </a:r>
            <a:r>
              <a:rPr lang="en-US" dirty="0" smtClean="0"/>
              <a:t> </a:t>
            </a:r>
            <a:r>
              <a:rPr lang="en-US" dirty="0" err="1" smtClean="0"/>
              <a:t>nejsou</a:t>
            </a:r>
            <a:r>
              <a:rPr lang="en-US" dirty="0" smtClean="0"/>
              <a:t> </a:t>
            </a:r>
            <a:r>
              <a:rPr lang="en-US" dirty="0" err="1" smtClean="0"/>
              <a:t>ani</a:t>
            </a:r>
            <a:r>
              <a:rPr lang="en-US" dirty="0" smtClean="0"/>
              <a:t> </a:t>
            </a:r>
            <a:r>
              <a:rPr lang="en-US" dirty="0" err="1" smtClean="0"/>
              <a:t>jiné</a:t>
            </a:r>
            <a:r>
              <a:rPr lang="en-US" dirty="0" smtClean="0"/>
              <a:t> </a:t>
            </a:r>
            <a:r>
              <a:rPr lang="en-US" dirty="0" err="1" smtClean="0"/>
              <a:t>barvy</a:t>
            </a:r>
            <a:r>
              <a:rPr lang="en-US" dirty="0" smtClean="0"/>
              <a:t> </a:t>
            </a:r>
            <a:r>
              <a:rPr lang="en-US" dirty="0" err="1" smtClean="0"/>
              <a:t>znevýhodněny</a:t>
            </a:r>
            <a:r>
              <a:rPr lang="en-US" dirty="0" smtClean="0"/>
              <a:t>, </a:t>
            </a:r>
            <a:r>
              <a:rPr lang="en-US" dirty="0" err="1" smtClean="0"/>
              <a:t>vyskytuje</a:t>
            </a:r>
            <a:r>
              <a:rPr lang="en-US" dirty="0" smtClean="0"/>
              <a:t> se </a:t>
            </a:r>
            <a:r>
              <a:rPr lang="en-US" dirty="0" err="1" smtClean="0"/>
              <a:t>celá</a:t>
            </a:r>
            <a:r>
              <a:rPr lang="en-US" dirty="0" smtClean="0"/>
              <a:t> </a:t>
            </a:r>
            <a:r>
              <a:rPr lang="en-US" dirty="0" err="1" smtClean="0"/>
              <a:t>řada</a:t>
            </a:r>
            <a:r>
              <a:rPr lang="en-US" dirty="0" smtClean="0"/>
              <a:t> </a:t>
            </a:r>
            <a:r>
              <a:rPr lang="en-US" dirty="0" err="1" smtClean="0"/>
              <a:t>odstínů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err="1" smtClean="0"/>
              <a:t>Krtek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přední</a:t>
            </a:r>
            <a:r>
              <a:rPr lang="en-US" dirty="0" smtClean="0"/>
              <a:t> </a:t>
            </a:r>
            <a:r>
              <a:rPr lang="en-US" dirty="0" err="1" smtClean="0"/>
              <a:t>tlapky</a:t>
            </a:r>
            <a:r>
              <a:rPr lang="en-US" dirty="0" smtClean="0"/>
              <a:t> </a:t>
            </a:r>
            <a:r>
              <a:rPr lang="en-US" dirty="0" err="1" smtClean="0"/>
              <a:t>dobře</a:t>
            </a:r>
            <a:r>
              <a:rPr lang="en-US" dirty="0" smtClean="0"/>
              <a:t> </a:t>
            </a:r>
            <a:r>
              <a:rPr lang="en-US" dirty="0" err="1" smtClean="0"/>
              <a:t>uzpůsobené</a:t>
            </a:r>
            <a:r>
              <a:rPr lang="en-US" dirty="0" smtClean="0"/>
              <a:t> k </a:t>
            </a:r>
            <a:r>
              <a:rPr lang="en-US" dirty="0" err="1" smtClean="0"/>
              <a:t>hrabání</a:t>
            </a:r>
            <a:r>
              <a:rPr lang="en-US" dirty="0" smtClean="0"/>
              <a:t>;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svalnaté</a:t>
            </a:r>
            <a:r>
              <a:rPr lang="en-US" dirty="0" smtClean="0"/>
              <a:t>, </a:t>
            </a:r>
            <a:r>
              <a:rPr lang="en-US" dirty="0" err="1" smtClean="0"/>
              <a:t>vyvrácené</a:t>
            </a:r>
            <a:r>
              <a:rPr lang="en-US" dirty="0" smtClean="0"/>
              <a:t> a s </a:t>
            </a:r>
            <a:r>
              <a:rPr lang="en-US" dirty="0" err="1" smtClean="0"/>
              <a:t>velkými</a:t>
            </a:r>
            <a:r>
              <a:rPr lang="en-US" dirty="0" smtClean="0"/>
              <a:t> </a:t>
            </a:r>
            <a:r>
              <a:rPr lang="en-US" dirty="0" err="1" smtClean="0"/>
              <a:t>drápky</a:t>
            </a:r>
            <a:r>
              <a:rPr lang="en-US" dirty="0" smtClean="0"/>
              <a:t>. Na </a:t>
            </a:r>
            <a:r>
              <a:rPr lang="en-US" dirty="0" err="1" smtClean="0"/>
              <a:t>předních</a:t>
            </a:r>
            <a:r>
              <a:rPr lang="en-US" dirty="0" smtClean="0"/>
              <a:t> </a:t>
            </a:r>
            <a:r>
              <a:rPr lang="en-US" dirty="0" err="1" smtClean="0"/>
              <a:t>tlapkách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10 „</a:t>
            </a:r>
            <a:r>
              <a:rPr lang="en-US" dirty="0" err="1" smtClean="0"/>
              <a:t>prstů</a:t>
            </a:r>
            <a:r>
              <a:rPr lang="en-US" dirty="0" smtClean="0"/>
              <a:t>“. </a:t>
            </a:r>
            <a:r>
              <a:rPr lang="en-US" dirty="0" err="1" smtClean="0"/>
              <a:t>Zadní</a:t>
            </a:r>
            <a:r>
              <a:rPr lang="en-US" dirty="0" smtClean="0"/>
              <a:t> </a:t>
            </a:r>
            <a:r>
              <a:rPr lang="en-US" dirty="0" err="1" smtClean="0"/>
              <a:t>nohy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menší</a:t>
            </a:r>
            <a:r>
              <a:rPr lang="en-US" dirty="0" smtClean="0"/>
              <a:t>, </a:t>
            </a:r>
            <a:r>
              <a:rPr lang="en-US" dirty="0" err="1" smtClean="0"/>
              <a:t>ocas</a:t>
            </a:r>
            <a:r>
              <a:rPr lang="en-US" dirty="0" smtClean="0"/>
              <a:t> </a:t>
            </a:r>
            <a:r>
              <a:rPr lang="en-US" dirty="0" err="1" smtClean="0"/>
              <a:t>jen</a:t>
            </a:r>
            <a:r>
              <a:rPr lang="en-US" dirty="0" smtClean="0"/>
              <a:t> 2 </a:t>
            </a:r>
            <a:r>
              <a:rPr lang="en-US" dirty="0" err="1" smtClean="0"/>
              <a:t>až</a:t>
            </a:r>
            <a:r>
              <a:rPr lang="en-US" dirty="0" smtClean="0"/>
              <a:t> 4 cm </a:t>
            </a:r>
            <a:r>
              <a:rPr lang="en-US" dirty="0" err="1" smtClean="0"/>
              <a:t>dlouhý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err="1" smtClean="0"/>
              <a:t>Dožívá</a:t>
            </a:r>
            <a:r>
              <a:rPr lang="en-US" dirty="0" smtClean="0"/>
              <a:t> se 2 </a:t>
            </a:r>
            <a:r>
              <a:rPr lang="en-US" dirty="0" err="1" smtClean="0"/>
              <a:t>až</a:t>
            </a:r>
            <a:r>
              <a:rPr lang="en-US" dirty="0" smtClean="0"/>
              <a:t> 5 let</a:t>
            </a:r>
            <a:r>
              <a:rPr lang="cs-CZ" dirty="0" smtClean="0"/>
              <a:t>. </a:t>
            </a:r>
            <a:r>
              <a:rPr lang="en-US" dirty="0" err="1" smtClean="0"/>
              <a:t>Živí</a:t>
            </a:r>
            <a:r>
              <a:rPr lang="en-US" dirty="0" smtClean="0"/>
              <a:t> se </a:t>
            </a:r>
            <a:r>
              <a:rPr lang="en-US" dirty="0" err="1" smtClean="0"/>
              <a:t>převážně</a:t>
            </a:r>
            <a:r>
              <a:rPr lang="en-US" dirty="0" smtClean="0"/>
              <a:t> b</a:t>
            </a:r>
            <a:r>
              <a:rPr lang="cs-CZ" dirty="0" err="1" smtClean="0"/>
              <a:t>ezobratlými</a:t>
            </a:r>
            <a:r>
              <a:rPr lang="cs-CZ" dirty="0" smtClean="0"/>
              <a:t> živočichy</a:t>
            </a:r>
            <a:r>
              <a:rPr lang="en-US" dirty="0" smtClean="0"/>
              <a:t>, </a:t>
            </a:r>
            <a:r>
              <a:rPr lang="en-US" dirty="0" err="1" smtClean="0"/>
              <a:t>které</a:t>
            </a:r>
            <a:r>
              <a:rPr lang="en-US" dirty="0" smtClean="0"/>
              <a:t> </a:t>
            </a:r>
            <a:r>
              <a:rPr lang="en-US" dirty="0" err="1" smtClean="0"/>
              <a:t>vyhledává</a:t>
            </a:r>
            <a:r>
              <a:rPr lang="en-US" dirty="0" smtClean="0"/>
              <a:t> </a:t>
            </a:r>
            <a:r>
              <a:rPr lang="en-US" dirty="0" err="1" smtClean="0"/>
              <a:t>pomocí</a:t>
            </a:r>
            <a:r>
              <a:rPr lang="en-US" dirty="0" smtClean="0"/>
              <a:t> </a:t>
            </a:r>
            <a:r>
              <a:rPr lang="en-US" dirty="0" err="1" smtClean="0"/>
              <a:t>sluchu</a:t>
            </a:r>
            <a:r>
              <a:rPr lang="en-US" dirty="0" smtClean="0"/>
              <a:t> a </a:t>
            </a:r>
            <a:r>
              <a:rPr lang="en-US" dirty="0" err="1" smtClean="0"/>
              <a:t>čichu</a:t>
            </a:r>
            <a:r>
              <a:rPr lang="en-US" dirty="0" smtClean="0"/>
              <a:t> a </a:t>
            </a:r>
            <a:r>
              <a:rPr lang="en-US" dirty="0" err="1" smtClean="0"/>
              <a:t>vyhrabává</a:t>
            </a:r>
            <a:r>
              <a:rPr lang="en-US" dirty="0" smtClean="0"/>
              <a:t> je </a:t>
            </a:r>
            <a:r>
              <a:rPr lang="en-US" dirty="0" err="1" smtClean="0"/>
              <a:t>ostrým</a:t>
            </a:r>
            <a:r>
              <a:rPr lang="en-US" dirty="0" smtClean="0"/>
              <a:t> </a:t>
            </a:r>
            <a:r>
              <a:rPr lang="en-US" dirty="0" err="1" smtClean="0"/>
              <a:t>čumáčkem</a:t>
            </a:r>
            <a:r>
              <a:rPr lang="en-US" dirty="0" smtClean="0"/>
              <a:t>. </a:t>
            </a:r>
            <a:r>
              <a:rPr lang="en-US" dirty="0" err="1" smtClean="0"/>
              <a:t>Mezi</a:t>
            </a:r>
            <a:r>
              <a:rPr lang="en-US" dirty="0" smtClean="0"/>
              <a:t> </a:t>
            </a:r>
            <a:r>
              <a:rPr lang="en-US" dirty="0" err="1" smtClean="0"/>
              <a:t>jeho</a:t>
            </a:r>
            <a:r>
              <a:rPr lang="en-US" dirty="0" smtClean="0"/>
              <a:t> </a:t>
            </a:r>
            <a:r>
              <a:rPr lang="en-US" dirty="0" err="1" smtClean="0"/>
              <a:t>potravu</a:t>
            </a:r>
            <a:r>
              <a:rPr lang="en-US" dirty="0" smtClean="0"/>
              <a:t> </a:t>
            </a:r>
            <a:r>
              <a:rPr lang="en-US" dirty="0" err="1" smtClean="0"/>
              <a:t>patří</a:t>
            </a:r>
            <a:r>
              <a:rPr lang="en-US" dirty="0" smtClean="0"/>
              <a:t> </a:t>
            </a:r>
            <a:r>
              <a:rPr lang="en-US" dirty="0" err="1" smtClean="0"/>
              <a:t>například</a:t>
            </a:r>
            <a:r>
              <a:rPr lang="en-US" dirty="0" smtClean="0"/>
              <a:t> h</a:t>
            </a:r>
            <a:r>
              <a:rPr lang="cs-CZ" dirty="0" err="1" smtClean="0"/>
              <a:t>myz</a:t>
            </a:r>
            <a:r>
              <a:rPr lang="en-US" dirty="0" smtClean="0"/>
              <a:t> a </a:t>
            </a:r>
            <a:r>
              <a:rPr lang="en-US" dirty="0" err="1" smtClean="0"/>
              <a:t>jeho</a:t>
            </a:r>
            <a:r>
              <a:rPr lang="en-US" dirty="0" smtClean="0"/>
              <a:t> </a:t>
            </a:r>
            <a:r>
              <a:rPr lang="en-US" dirty="0" err="1" smtClean="0"/>
              <a:t>larvy</a:t>
            </a:r>
            <a:r>
              <a:rPr lang="en-US" dirty="0" smtClean="0"/>
              <a:t>, j</a:t>
            </a:r>
            <a:r>
              <a:rPr lang="cs-CZ" dirty="0" err="1" smtClean="0"/>
              <a:t>eštěrky</a:t>
            </a:r>
            <a:r>
              <a:rPr lang="en-US" dirty="0" smtClean="0"/>
              <a:t>, ale </a:t>
            </a:r>
            <a:r>
              <a:rPr lang="en-US" dirty="0" err="1" smtClean="0"/>
              <a:t>dokonce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ž</a:t>
            </a:r>
            <a:r>
              <a:rPr lang="cs-CZ" dirty="0" err="1" smtClean="0"/>
              <a:t>áby</a:t>
            </a:r>
            <a:r>
              <a:rPr lang="cs-CZ" dirty="0" smtClean="0"/>
              <a:t> a myši.Žížaly</a:t>
            </a:r>
            <a:r>
              <a:rPr lang="en-US" dirty="0" smtClean="0"/>
              <a:t> </a:t>
            </a:r>
            <a:r>
              <a:rPr lang="en-US" dirty="0" err="1" smtClean="0"/>
              <a:t>ochromuje</a:t>
            </a:r>
            <a:r>
              <a:rPr lang="en-US" dirty="0" smtClean="0"/>
              <a:t> </a:t>
            </a:r>
            <a:r>
              <a:rPr lang="en-US" dirty="0" err="1" smtClean="0"/>
              <a:t>kousnutím</a:t>
            </a:r>
            <a:r>
              <a:rPr lang="en-US" dirty="0" smtClean="0"/>
              <a:t> do </a:t>
            </a:r>
            <a:r>
              <a:rPr lang="en-US" dirty="0" err="1" smtClean="0"/>
              <a:t>nervového</a:t>
            </a:r>
            <a:r>
              <a:rPr lang="en-US" dirty="0" smtClean="0"/>
              <a:t> </a:t>
            </a:r>
            <a:r>
              <a:rPr lang="en-US" dirty="0" err="1" smtClean="0"/>
              <a:t>centra</a:t>
            </a:r>
            <a:r>
              <a:rPr lang="en-US" dirty="0" smtClean="0"/>
              <a:t> a </a:t>
            </a:r>
            <a:r>
              <a:rPr lang="en-US" dirty="0" err="1" smtClean="0"/>
              <a:t>skladuje</a:t>
            </a:r>
            <a:r>
              <a:rPr lang="en-US" dirty="0" smtClean="0"/>
              <a:t> je </a:t>
            </a:r>
            <a:r>
              <a:rPr lang="en-US" dirty="0" err="1" smtClean="0"/>
              <a:t>jako</a:t>
            </a:r>
            <a:r>
              <a:rPr lang="en-US" dirty="0" smtClean="0"/>
              <a:t> </a:t>
            </a:r>
            <a:r>
              <a:rPr lang="en-US" dirty="0" err="1" smtClean="0"/>
              <a:t>zásoby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horší</a:t>
            </a:r>
            <a:r>
              <a:rPr lang="en-US" dirty="0" smtClean="0"/>
              <a:t> </a:t>
            </a:r>
            <a:r>
              <a:rPr lang="en-US" dirty="0" err="1" smtClean="0"/>
              <a:t>časy</a:t>
            </a:r>
            <a:r>
              <a:rPr lang="en-US" dirty="0" smtClean="0"/>
              <a:t>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738" y="4429132"/>
            <a:ext cx="3786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hlinkClick r:id="rId2"/>
              </a:rPr>
              <a:t>http://upload.wikimedia.org/wikipedia/commons/4/45/Talpa_europaea_MHNT_Tete.jpg</a:t>
            </a:r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700808"/>
            <a:ext cx="3657600" cy="25312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Kuna lesní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42792" y="764704"/>
            <a:ext cx="3657600" cy="58109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řád: šelmy</a:t>
            </a:r>
          </a:p>
          <a:p>
            <a:r>
              <a:rPr lang="cs-CZ" dirty="0" smtClean="0"/>
              <a:t>délka: 40 - 55cm</a:t>
            </a:r>
          </a:p>
          <a:p>
            <a:r>
              <a:rPr lang="cs-CZ" dirty="0" smtClean="0"/>
              <a:t>hmotnost: 0,9 - 2 kg</a:t>
            </a:r>
          </a:p>
          <a:p>
            <a:r>
              <a:rPr lang="cs-CZ" dirty="0" smtClean="0"/>
              <a:t>charakteristika: Kuna lesní se způsobem pohybu podobá skoro kočce. Má ostré drápy, šplhá dobře na stromy a hnízdo má ve stromové dutině nebo ve starém hnízdě veverky. Má dlouhé štíhlé tělo, srst kaštanově hnědé barvy s velkou krémovou náprsenkou. Huňatý ocas používá k udržování rovnováhy. Je mimořádně hbitá, loví malé ptáky, hlodavce, ale i hmyz a nepohrdne ovocem.</a:t>
            </a: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509120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http://upload.wikimedia.org/wikipedia/commons/f/ff/Martes_martes_crop.jpg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772816"/>
            <a:ext cx="3657600" cy="2438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Lasice kolčava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42792" y="1117848"/>
            <a:ext cx="3657600" cy="547950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řád: šelmy</a:t>
            </a:r>
          </a:p>
          <a:p>
            <a:r>
              <a:rPr lang="cs-CZ" dirty="0" smtClean="0"/>
              <a:t>délka: 16,5 - 24cm</a:t>
            </a:r>
          </a:p>
          <a:p>
            <a:r>
              <a:rPr lang="cs-CZ" dirty="0" smtClean="0"/>
              <a:t>hmotnost: 35 - 250 g</a:t>
            </a:r>
          </a:p>
          <a:p>
            <a:r>
              <a:rPr lang="cs-CZ" dirty="0" smtClean="0"/>
              <a:t>charakteristika: Lasice je jedna z nejmenších a nejrozšířenějších lasicovitých šelem.Má malou, zploštělou hlavu, jen nepatrně menší než krk, to jí umožňuje vlézat do nor myší. Také se živí hraboši, jinými malými hlodavci a ptáky. Žije samotářsky a buduje si několik hnízd, vystlaných trávou a srstí z kořisti nebo ptačími pery, ve škvírách, mezi kořeny nebo v nějaké opuštěné noře.Samice vrhá      1 - 7 mláďat a pečuje o ně 9 - 12 týdnů.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7158" y="4929198"/>
            <a:ext cx="3857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http://upload.wikimedia.org/wikipedia/commons/e/e3/Mustela_nivalis_-British_Wildlife_Centre-4.jpg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28800"/>
            <a:ext cx="3657600" cy="312510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42792" y="1268760"/>
            <a:ext cx="3657600" cy="4572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řád: šelmy</a:t>
            </a:r>
          </a:p>
          <a:p>
            <a:r>
              <a:rPr lang="cs-CZ" dirty="0" smtClean="0"/>
              <a:t>délka: 58 - 90 cm</a:t>
            </a:r>
          </a:p>
          <a:p>
            <a:r>
              <a:rPr lang="cs-CZ" dirty="0" smtClean="0"/>
              <a:t>hmotnost: 3  - 11 kg</a:t>
            </a:r>
          </a:p>
          <a:p>
            <a:r>
              <a:rPr lang="cs-CZ" dirty="0" smtClean="0"/>
              <a:t>charakteristika: Liška je aktivní ve dne i v noci. Je velmi přizpůsobivá </a:t>
            </a:r>
            <a:r>
              <a:rPr lang="cs-CZ" dirty="0" smtClean="0"/>
              <a:t>prostředí, </a:t>
            </a:r>
            <a:r>
              <a:rPr lang="cs-CZ" dirty="0" smtClean="0"/>
              <a:t>ve kterém se </a:t>
            </a:r>
            <a:r>
              <a:rPr lang="cs-CZ" dirty="0" err="1" smtClean="0"/>
              <a:t>nacház</a:t>
            </a:r>
            <a:r>
              <a:rPr lang="cs-CZ" dirty="0" smtClean="0"/>
              <a:t>,í </a:t>
            </a:r>
            <a:r>
              <a:rPr lang="cs-CZ" dirty="0" smtClean="0"/>
              <a:t>i potravě. Doupě má na skrytém místě, například v rozšířené králičí noře, v dutině mezi balvany nebo kořeny. Základní sociální jednotka je samice a samec. Samice vrhá až 12 mláďat. Oba rodiče pečují o mláďata a krmí je ještě po odstavení od mateřského mléka.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4365104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http://upload.wikimedia.org/wikipedia/commons/d/d0/Vulpes_vulpes_standing_in_snow.jpg</a:t>
            </a:r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01995"/>
            <a:ext cx="3657600" cy="2491101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Ondatra pižmová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42792" y="836712"/>
            <a:ext cx="3657600" cy="573325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řád: hlodavci</a:t>
            </a:r>
          </a:p>
          <a:p>
            <a:r>
              <a:rPr lang="cs-CZ" dirty="0" smtClean="0"/>
              <a:t>délka: 25 - 35 cm</a:t>
            </a:r>
          </a:p>
          <a:p>
            <a:r>
              <a:rPr lang="cs-CZ" dirty="0" smtClean="0"/>
              <a:t>hmotnost: 0,6 - 2 kg</a:t>
            </a:r>
          </a:p>
          <a:p>
            <a:r>
              <a:rPr lang="cs-CZ" dirty="0" smtClean="0"/>
              <a:t>charakteristika: Ondatra obvykle žije ve skupinách do 10 členů, vyhrabává v březích nory nebo staví obydlí podobná bořím hradům z bahna, rostlinných stébel a větviček. Živí se rákosím a jinými vodními rostlinami, příležitostně loví žáby, ryby a měkkýše, hlavně škeble. Samice staví hnízdo v suché komoře pod zemí nebo na plošině uvnitř hradu, kde vrhá 1 - 3 mláďata. Ondatra je výborný plavec. Má k plavání dobře uzpůsobené zadní nohy - mají mezi prsty malé blány. Její ocas je dlouhý, lysý a bočně zploštělý, takže slouží jako kormidlo.</a:t>
            </a: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09120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http://upload.wikimedia.org/wikipedia/commons/2/27/Ondatra_zibethicus_FWS.jpg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348880"/>
            <a:ext cx="3456384" cy="190640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908720"/>
            <a:ext cx="3657600" cy="576064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řád: sudokopytníci</a:t>
            </a:r>
          </a:p>
          <a:p>
            <a:r>
              <a:rPr lang="cs-CZ" dirty="0" smtClean="0"/>
              <a:t>délka: 0,9 - 1,8 m</a:t>
            </a:r>
          </a:p>
          <a:p>
            <a:r>
              <a:rPr lang="cs-CZ" dirty="0" smtClean="0"/>
              <a:t>hmotnost: až 200 kg</a:t>
            </a:r>
          </a:p>
          <a:p>
            <a:r>
              <a:rPr lang="cs-CZ" dirty="0" smtClean="0"/>
              <a:t>charakteristika: Prase divoké je jedním z nejrozšířenějších suchozemských savců na světě. Prase divoké je předkem prasete domácího. Prase dovede rychle běhat, plavat a požírá skoro jakoukoli možnou potravu. Samci žijí osamoceně. Samice velice důsledně ochraňují mláďata a mohou se sdružovat do skupin o 20 i více členech. Malá selata prasete divokého jsou typicky světle hnědá se světlejšími podélnými pruhy na hřbetě i bocích těla. Toto zbarvení jim umožňuje krytí v hnízdě z trávy, mechu a listí. Bachyně mívá obvykle 4 - 6 selat.</a:t>
            </a:r>
          </a:p>
          <a:p>
            <a:endParaRPr lang="cs-CZ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725144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http://upload.wikimedia.org/wikipedia/commons/f/f0/Wild_Boar_Habbitat_3.jpg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073949"/>
            <a:ext cx="3657600" cy="23631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792" y="274638"/>
            <a:ext cx="7467600" cy="1143000"/>
          </a:xfrm>
        </p:spPr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340768"/>
            <a:ext cx="365760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řád: sudokopytníci</a:t>
            </a:r>
          </a:p>
          <a:p>
            <a:r>
              <a:rPr lang="cs-CZ" dirty="0" smtClean="0"/>
              <a:t>délka: 1 - </a:t>
            </a:r>
            <a:r>
              <a:rPr lang="cs-CZ" dirty="0" err="1" smtClean="0"/>
              <a:t>1</a:t>
            </a:r>
            <a:r>
              <a:rPr lang="cs-CZ" dirty="0" smtClean="0"/>
              <a:t>,3 m</a:t>
            </a:r>
          </a:p>
          <a:p>
            <a:r>
              <a:rPr lang="cs-CZ" dirty="0" smtClean="0"/>
              <a:t>hmotnost: 20 - 30 kg</a:t>
            </a:r>
          </a:p>
          <a:p>
            <a:r>
              <a:rPr lang="cs-CZ" dirty="0" smtClean="0"/>
              <a:t>charakteristika: Srnec obecný má černý pruh na čenichu, bradu bílou v různém rozsahu a na hrdle bílé skvrny. Bílý obřitek (zrcátko), který může při poplašení </a:t>
            </a:r>
            <a:r>
              <a:rPr lang="cs-CZ" dirty="0" smtClean="0"/>
              <a:t>vztyčit, </a:t>
            </a:r>
            <a:r>
              <a:rPr lang="cs-CZ" dirty="0" smtClean="0"/>
              <a:t>má srdcovitý tvar u samice a ledvinovitý u samce. Vyspělý samec má hrbolaté parůžky. (srnec, srna, srnče)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293096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http://upload.wikimedia.org/wikipedia/commons/5/5d/Capreolus_capreolus_%28Marek_Szczepanek%29.jpg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3918" y="1844824"/>
            <a:ext cx="3414026" cy="22322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7467600" cy="1143000"/>
          </a:xfrm>
        </p:spPr>
        <p:txBody>
          <a:bodyPr/>
          <a:lstStyle/>
          <a:p>
            <a:r>
              <a:rPr lang="cs-CZ" dirty="0" smtClean="0"/>
              <a:t>Tchoř tmavý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196752"/>
            <a:ext cx="36576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řád: šelmy</a:t>
            </a:r>
          </a:p>
          <a:p>
            <a:r>
              <a:rPr lang="cs-CZ" dirty="0" smtClean="0"/>
              <a:t>délka: 35 - 51 cm</a:t>
            </a:r>
          </a:p>
          <a:p>
            <a:r>
              <a:rPr lang="cs-CZ" dirty="0" smtClean="0"/>
              <a:t>hmotnost: 0,7 - 1, 5 kg</a:t>
            </a:r>
          </a:p>
          <a:p>
            <a:r>
              <a:rPr lang="cs-CZ" dirty="0" smtClean="0"/>
              <a:t>charakteristika: Tchoř tmavý je považován za předka domácí fretky. Má dlouhé žlutohnědé až černé pestíky, krémovou podsadu a škrabošku přes obličej. Dobře běhá, šplhá i plave. V případě nebezpečí vypouští velmi pronikavě páchnoucí sekret z řitních žláz.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4714884"/>
            <a:ext cx="37119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http://upload.wikimedia.org/wikipedia/commons/6/60/Ilder.jpg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190202"/>
            <a:ext cx="3657600" cy="2318918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Zajíc polní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442792" y="1268760"/>
            <a:ext cx="365760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Řád: </a:t>
            </a:r>
            <a:r>
              <a:rPr lang="cs-CZ" dirty="0" err="1" smtClean="0"/>
              <a:t>zajícovci</a:t>
            </a:r>
            <a:endParaRPr lang="cs-CZ" dirty="0" smtClean="0"/>
          </a:p>
          <a:p>
            <a:r>
              <a:rPr lang="cs-CZ" dirty="0" smtClean="0"/>
              <a:t>délka: 48 - 70 cm</a:t>
            </a:r>
          </a:p>
          <a:p>
            <a:r>
              <a:rPr lang="cs-CZ" dirty="0" smtClean="0"/>
              <a:t>hmotnost: 2,5 - 7 kg</a:t>
            </a:r>
          </a:p>
          <a:p>
            <a:r>
              <a:rPr lang="cs-CZ" dirty="0" smtClean="0"/>
              <a:t>charakteristika: Zajíc polní má nápadný ocas, černý nahoře a bílý dole. Uši jsou šedé. Živí se trávou, bylinami, kůrou. Je aktivní v noci, žije samotářsky, jen v zimě se zajíci sdružují do párů nebo skupin. Ve vrhu bývá 1 - 10 mláďat, jsou odchovávána v mělké dolině v zemi.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157192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http://upload.wikimedia.org/wikipedia/commons/3/33/01-sfel-08-009a_-_crop.jpg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700808"/>
            <a:ext cx="3657600" cy="335448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smtClean="0"/>
              <a:t>Webové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6758006" cy="5400600"/>
          </a:xfrm>
        </p:spPr>
        <p:txBody>
          <a:bodyPr/>
          <a:lstStyle/>
          <a:p>
            <a:r>
              <a:rPr lang="cs-CZ" sz="2000" dirty="0" smtClean="0"/>
              <a:t>ŠÁRA</a:t>
            </a:r>
            <a:r>
              <a:rPr lang="cs-CZ" sz="2000" dirty="0"/>
              <a:t>, Lubomír a David ŠÁRA. </a:t>
            </a:r>
            <a:r>
              <a:rPr lang="cs-CZ" sz="2000" i="1" dirty="0"/>
              <a:t>Přírodní společenství</a:t>
            </a:r>
            <a:r>
              <a:rPr lang="cs-CZ" sz="2000" dirty="0"/>
              <a:t>: </a:t>
            </a:r>
            <a:r>
              <a:rPr lang="cs-CZ" sz="2000" i="1" dirty="0"/>
              <a:t>Svět našich živočichů a rostlin</a:t>
            </a:r>
            <a:r>
              <a:rPr lang="cs-CZ" sz="2000" dirty="0"/>
              <a:t> [CD-ROM]. Praha: firma </a:t>
            </a:r>
            <a:r>
              <a:rPr lang="cs-CZ" sz="2000" dirty="0" err="1"/>
              <a:t>Pachner</a:t>
            </a:r>
            <a:r>
              <a:rPr lang="cs-CZ" sz="2000" dirty="0"/>
              <a:t>, 2002 [cit. 2012-03-28]. Dostupné z: Přírodní společenství/</a:t>
            </a:r>
            <a:r>
              <a:rPr lang="cs-CZ" sz="2000" dirty="0" err="1"/>
              <a:t>Images</a:t>
            </a:r>
            <a:endParaRPr lang="cs-CZ" sz="2000" dirty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408</TotalTime>
  <Words>1233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Anotace Živočichové na Břeclavsku - Savci</vt:lpstr>
      <vt:lpstr>Seznam živočichů - savci</vt:lpstr>
      <vt:lpstr>Bobr evropský</vt:lpstr>
      <vt:lpstr>Jelen lesní</vt:lpstr>
      <vt:lpstr>Krtek obecný</vt:lpstr>
      <vt:lpstr>Kuna lesní</vt:lpstr>
      <vt:lpstr>Lasice kolčava</vt:lpstr>
      <vt:lpstr>Liška obecná</vt:lpstr>
      <vt:lpstr>Ondatra pižmová</vt:lpstr>
      <vt:lpstr>Prase divoké</vt:lpstr>
      <vt:lpstr>Srnec obecný</vt:lpstr>
      <vt:lpstr>Tchoř tmavý</vt:lpstr>
      <vt:lpstr>Zajíc polní</vt:lpstr>
      <vt:lpstr>Webové odkazy</vt:lpstr>
    </vt:vector>
  </TitlesOfParts>
  <Company>zš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na Břeclavsku</dc:title>
  <dc:creator>z-07751</dc:creator>
  <cp:lastModifiedBy>Dum</cp:lastModifiedBy>
  <cp:revision>87</cp:revision>
  <dcterms:created xsi:type="dcterms:W3CDTF">2011-06-28T06:42:56Z</dcterms:created>
  <dcterms:modified xsi:type="dcterms:W3CDTF">2013-09-29T16:33:24Z</dcterms:modified>
</cp:coreProperties>
</file>