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84" r:id="rId14"/>
    <p:sldId id="283" r:id="rId15"/>
    <p:sldId id="271" r:id="rId16"/>
    <p:sldId id="272" r:id="rId17"/>
    <p:sldId id="273" r:id="rId18"/>
    <p:sldId id="274" r:id="rId19"/>
    <p:sldId id="275" r:id="rId20"/>
    <p:sldId id="278" r:id="rId21"/>
    <p:sldId id="279" r:id="rId22"/>
    <p:sldId id="280" r:id="rId23"/>
    <p:sldId id="281" r:id="rId24"/>
    <p:sldId id="282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178" y="-10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F09B2-0A33-4C8A-9668-F806BB2542E5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F3CC2-56EB-47FE-B14D-FB773A1D1B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866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30</a:t>
            </a:r>
            <a:r>
              <a:rPr lang="cs-CZ" baseline="0" dirty="0" smtClean="0"/>
              <a:t> sekund se dívejte na</a:t>
            </a:r>
            <a:r>
              <a:rPr lang="cs-CZ" dirty="0" smtClean="0"/>
              <a:t> uvedená</a:t>
            </a:r>
            <a:r>
              <a:rPr lang="cs-CZ" baseline="0" dirty="0" smtClean="0"/>
              <a:t> </a:t>
            </a:r>
            <a:r>
              <a:rPr lang="cs-CZ" dirty="0" smtClean="0"/>
              <a:t>PSČ a názvy měst.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7581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Doplňte k PSČ  název města. (čas </a:t>
            </a:r>
            <a:r>
              <a:rPr lang="cs-CZ" baseline="0" dirty="0" smtClean="0"/>
              <a:t>n</a:t>
            </a:r>
            <a:r>
              <a:rPr lang="cs-CZ" dirty="0" smtClean="0"/>
              <a:t>a zapsání -</a:t>
            </a:r>
            <a:r>
              <a:rPr lang="cs-CZ" baseline="0" dirty="0" smtClean="0"/>
              <a:t>  stačí </a:t>
            </a:r>
            <a:r>
              <a:rPr lang="cs-CZ" dirty="0" smtClean="0"/>
              <a:t>15 sekund)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904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Pokuste se za 30 sekund zapamatovat čtyři</a:t>
            </a:r>
            <a:r>
              <a:rPr lang="cs-CZ" baseline="0" dirty="0" smtClean="0"/>
              <a:t> řetězce písmen.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311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(čas na zapsání</a:t>
            </a:r>
            <a:r>
              <a:rPr lang="cs-CZ" baseline="0" dirty="0" smtClean="0"/>
              <a:t> -</a:t>
            </a:r>
            <a:r>
              <a:rPr lang="cs-CZ" dirty="0" smtClean="0"/>
              <a:t>  stačí</a:t>
            </a:r>
            <a:r>
              <a:rPr lang="cs-CZ" baseline="0" dirty="0" smtClean="0"/>
              <a:t> </a:t>
            </a:r>
            <a:r>
              <a:rPr lang="cs-CZ" dirty="0" smtClean="0"/>
              <a:t>30 sekund)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659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Během</a:t>
            </a:r>
            <a:r>
              <a:rPr lang="cs-CZ" baseline="0" dirty="0" smtClean="0"/>
              <a:t> </a:t>
            </a:r>
            <a:r>
              <a:rPr lang="cs-CZ" dirty="0" smtClean="0"/>
              <a:t>30 sekund se</a:t>
            </a:r>
            <a:r>
              <a:rPr lang="cs-CZ" baseline="0" dirty="0" smtClean="0"/>
              <a:t> snažte zapamatovat</a:t>
            </a:r>
            <a:r>
              <a:rPr lang="cs-CZ" dirty="0" smtClean="0"/>
              <a:t> číslice a jejich uspořádání.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001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Doplňte chybějící čísla. (čas na zapsání - 5 sekund)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909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Během 30 sekund se snažte zapamatovat písmena</a:t>
            </a:r>
            <a:r>
              <a:rPr lang="cs-CZ" baseline="0" dirty="0" smtClean="0"/>
              <a:t> </a:t>
            </a:r>
            <a:r>
              <a:rPr lang="cs-CZ" dirty="0" smtClean="0"/>
              <a:t>a jejich uspořádání.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4171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Odpovězte na otázky.</a:t>
            </a:r>
            <a:r>
              <a:rPr lang="cs-CZ" baseline="0" dirty="0" smtClean="0"/>
              <a:t> (čas na zapsání -  asi 1 minuta)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4323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 minutu si pozorně prohlížejte obrázek.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1735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Odpovězte na otázky. (čas</a:t>
            </a:r>
            <a:r>
              <a:rPr lang="cs-CZ" baseline="0" dirty="0" smtClean="0"/>
              <a:t> </a:t>
            </a:r>
            <a:r>
              <a:rPr lang="cs-CZ" dirty="0" smtClean="0"/>
              <a:t>na zapsání – 30 sekund)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4585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Alfréd má mimořádně náročný den. Dívejte se 1 minutu do jeho diáře a snažte se zapamatovat co nejvíce záznamů.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3145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Odpovězte na otázky. (čas na zapsání – 30 sekund)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1960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MAX 4 body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7581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MAX 12</a:t>
            </a:r>
            <a:r>
              <a:rPr lang="cs-CZ" baseline="0" dirty="0" smtClean="0"/>
              <a:t> bodů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3117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MAX 5 bodů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0017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4323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MAX</a:t>
            </a:r>
            <a:r>
              <a:rPr lang="cs-CZ" baseline="0" dirty="0" smtClean="0"/>
              <a:t> 6 bodů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7689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4585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MAX</a:t>
            </a:r>
            <a:r>
              <a:rPr lang="cs-CZ" baseline="0" dirty="0" smtClean="0"/>
              <a:t> 6 bodů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4585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MAX 7 bodů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1960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1F3CC2-56EB-47FE-B14D-FB773A1D1B08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314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CAF40A4-0D8C-4C4A-9B1D-708F93D33C71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361C1BB-3CA0-4C6D-8F62-D01104BD9F7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824251"/>
              </p:ext>
            </p:extLst>
          </p:nvPr>
        </p:nvGraphicFramePr>
        <p:xfrm>
          <a:off x="1259633" y="1268761"/>
          <a:ext cx="6552728" cy="4212929"/>
        </p:xfrm>
        <a:graphic>
          <a:graphicData uri="http://schemas.openxmlformats.org/drawingml/2006/table">
            <a:tbl>
              <a:tblPr/>
              <a:tblGrid>
                <a:gridCol w="1868884"/>
                <a:gridCol w="4683844"/>
              </a:tblGrid>
              <a:tr h="3280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        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CZ.1.07/1.5.00/34.0029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0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materiálu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VY_32_INOVACE_16-15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24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České Budějovice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0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Mgr. Dana Mužíková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0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celek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Společenskovědní vzdělávání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95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2.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06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19. 9.  2013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483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Tato prezentace obsahuje cvičení a slouží  k praktickému vyzkoušení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paměti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žáků.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349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Učitel se žáky prochází jednotlivé úkoly. Žáci si zapisují  své odpovědi 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sešitu. Doporučení  času je uvedeno na jednotlivých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slidech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 Správné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řešení úkolů  je v  závěru prezentace. Následuje sečtení bodů  (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maximum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 40) a vyhodnocení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8063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3" marB="45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82335"/>
            <a:ext cx="6156176" cy="1268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25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468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>
          <a:xfrm>
            <a:off x="0" y="1628800"/>
            <a:ext cx="4644008" cy="403244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Paměť </a:t>
            </a:r>
            <a:br>
              <a:rPr lang="cs-CZ" sz="4400" b="1" dirty="0" smtClean="0"/>
            </a:br>
            <a:r>
              <a:rPr lang="cs-CZ" sz="4400" b="1" dirty="0" smtClean="0"/>
              <a:t>a  přijímání informací</a:t>
            </a:r>
            <a:br>
              <a:rPr lang="cs-CZ" sz="4400" b="1" dirty="0" smtClean="0"/>
            </a:br>
            <a:r>
              <a:rPr lang="cs-CZ" sz="4400" b="1" dirty="0"/>
              <a:t> </a:t>
            </a:r>
            <a:r>
              <a:rPr lang="cs-CZ" sz="4400" b="1" dirty="0" smtClean="0"/>
              <a:t>        </a:t>
            </a:r>
            <a:endParaRPr lang="cs-CZ" sz="44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type="pic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87" r="9787"/>
          <a:stretch>
            <a:fillRect/>
          </a:stretch>
        </p:blipFill>
        <p:spPr bwMode="auto">
          <a:xfrm>
            <a:off x="4788024" y="1556792"/>
            <a:ext cx="4032448" cy="4967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371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404665"/>
            <a:ext cx="7315200" cy="1800199"/>
          </a:xfrm>
        </p:spPr>
        <p:txBody>
          <a:bodyPr/>
          <a:lstStyle/>
          <a:p>
            <a:pPr algn="ctr"/>
            <a:r>
              <a:rPr lang="cs-CZ" b="1" dirty="0" smtClean="0"/>
              <a:t>Poštovní směrovací čísla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 a  69393  </a:t>
            </a:r>
            <a:r>
              <a:rPr lang="cs-CZ" sz="4400" b="1" dirty="0" err="1" smtClean="0"/>
              <a:t>Čábuze</a:t>
            </a:r>
            <a:endParaRPr lang="cs-CZ" sz="4400" b="1" dirty="0" smtClean="0"/>
          </a:p>
          <a:p>
            <a:r>
              <a:rPr lang="cs-CZ" sz="4400" b="1" dirty="0" smtClean="0"/>
              <a:t> b  36434  Polště</a:t>
            </a:r>
          </a:p>
          <a:p>
            <a:r>
              <a:rPr lang="cs-CZ" sz="4400" b="1" dirty="0" smtClean="0"/>
              <a:t> c  65478  Zábrdí</a:t>
            </a:r>
          </a:p>
          <a:p>
            <a:r>
              <a:rPr lang="cs-CZ" sz="4400" b="1" dirty="0" smtClean="0"/>
              <a:t> d  17249  </a:t>
            </a:r>
            <a:r>
              <a:rPr lang="cs-CZ" sz="4400" b="1" dirty="0" err="1" smtClean="0"/>
              <a:t>Třítim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769535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300" advClick="0" advTm="30000"/>
    </mc:Choice>
    <mc:Fallback xmlns="">
      <p:transition advClick="0" advTm="3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732157"/>
          </a:xfrm>
        </p:spPr>
        <p:txBody>
          <a:bodyPr/>
          <a:lstStyle/>
          <a:p>
            <a:pPr algn="ctr"/>
            <a:r>
              <a:rPr lang="cs-CZ" b="1" dirty="0"/>
              <a:t>Poštovní směrovací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 a  69393  ____________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b  36434  ____________</a:t>
            </a:r>
            <a:endParaRPr lang="cs-CZ" sz="4400" b="1" dirty="0"/>
          </a:p>
          <a:p>
            <a:r>
              <a:rPr lang="cs-CZ" sz="4400" b="1" dirty="0"/>
              <a:t> c  </a:t>
            </a:r>
            <a:r>
              <a:rPr lang="cs-CZ" sz="4400" b="1" dirty="0" smtClean="0"/>
              <a:t>65478  ____________</a:t>
            </a:r>
            <a:endParaRPr lang="cs-CZ" sz="4400" b="1" dirty="0"/>
          </a:p>
          <a:p>
            <a:r>
              <a:rPr lang="cs-CZ" sz="4400" b="1" dirty="0"/>
              <a:t> d  </a:t>
            </a:r>
            <a:r>
              <a:rPr lang="cs-CZ" sz="4400" b="1" dirty="0" smtClean="0"/>
              <a:t>17249  ____________</a:t>
            </a:r>
            <a:endParaRPr lang="cs-CZ" sz="4400" b="1" dirty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8131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9"/>
            <a:ext cx="7315200" cy="1080119"/>
          </a:xfrm>
        </p:spPr>
        <p:txBody>
          <a:bodyPr/>
          <a:lstStyle/>
          <a:p>
            <a:pPr algn="ctr"/>
            <a:r>
              <a:rPr lang="cs-CZ" b="1" dirty="0" smtClean="0"/>
              <a:t>Řetězec písmen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916831"/>
            <a:ext cx="7884368" cy="4824537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  SGURRL</a:t>
            </a:r>
          </a:p>
          <a:p>
            <a:pPr marL="45720" indent="0">
              <a:buNone/>
            </a:pPr>
            <a:r>
              <a:rPr lang="cs-CZ" sz="2200" b="1" dirty="0" smtClean="0"/>
              <a:t>           </a:t>
            </a:r>
            <a:endParaRPr lang="cs-CZ" b="1" dirty="0" smtClean="0"/>
          </a:p>
          <a:p>
            <a:r>
              <a:rPr lang="cs-CZ" sz="4400" b="1" dirty="0" smtClean="0"/>
              <a:t>  PWQJWP</a:t>
            </a:r>
          </a:p>
          <a:p>
            <a:endParaRPr lang="cs-CZ" b="1" dirty="0" smtClean="0"/>
          </a:p>
          <a:p>
            <a:r>
              <a:rPr lang="cs-CZ" sz="4400" b="1" dirty="0" smtClean="0"/>
              <a:t>  MFKTIN</a:t>
            </a:r>
          </a:p>
          <a:p>
            <a:endParaRPr lang="cs-CZ" b="1" dirty="0" smtClean="0"/>
          </a:p>
          <a:p>
            <a:r>
              <a:rPr lang="cs-CZ" sz="4400" b="1" dirty="0" smtClean="0"/>
              <a:t>  LHMMLH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38434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3"/>
            <a:ext cx="7315200" cy="1152128"/>
          </a:xfrm>
        </p:spPr>
        <p:txBody>
          <a:bodyPr>
            <a:normAutofit/>
          </a:bodyPr>
          <a:lstStyle/>
          <a:p>
            <a:pPr algn="ctr"/>
            <a:r>
              <a:rPr lang="cs-CZ" b="1" dirty="0"/>
              <a:t>Řetězec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844824"/>
            <a:ext cx="7725544" cy="5157193"/>
          </a:xfrm>
        </p:spPr>
        <p:txBody>
          <a:bodyPr>
            <a:noAutofit/>
          </a:bodyPr>
          <a:lstStyle/>
          <a:p>
            <a:r>
              <a:rPr lang="cs-CZ" sz="4400" b="1" dirty="0"/>
              <a:t> </a:t>
            </a:r>
            <a:r>
              <a:rPr lang="cs-CZ" sz="4400" b="1" dirty="0" smtClean="0"/>
              <a:t> SG_ _RL</a:t>
            </a:r>
            <a:endParaRPr lang="cs-CZ" sz="4400" b="1" dirty="0"/>
          </a:p>
          <a:p>
            <a:pPr marL="45720" indent="0">
              <a:buNone/>
            </a:pPr>
            <a:r>
              <a:rPr lang="cs-CZ" b="1" dirty="0"/>
              <a:t>     </a:t>
            </a:r>
          </a:p>
          <a:p>
            <a:r>
              <a:rPr lang="cs-CZ" sz="4400" b="1" dirty="0"/>
              <a:t> </a:t>
            </a:r>
            <a:r>
              <a:rPr lang="cs-CZ" sz="4400" b="1" dirty="0" smtClean="0"/>
              <a:t> P_ _JW_</a:t>
            </a:r>
            <a:endParaRPr lang="cs-CZ" sz="4400" b="1" dirty="0"/>
          </a:p>
          <a:p>
            <a:endParaRPr lang="cs-CZ" b="1" dirty="0"/>
          </a:p>
          <a:p>
            <a:r>
              <a:rPr lang="cs-CZ" sz="4400" b="1" dirty="0" smtClean="0"/>
              <a:t>  MFK_ _ _</a:t>
            </a:r>
            <a:endParaRPr lang="cs-CZ" sz="4400" b="1" dirty="0"/>
          </a:p>
          <a:p>
            <a:endParaRPr lang="cs-CZ" b="1" dirty="0"/>
          </a:p>
          <a:p>
            <a:r>
              <a:rPr lang="cs-CZ" sz="4400" b="1" dirty="0" smtClean="0"/>
              <a:t>  </a:t>
            </a:r>
            <a:r>
              <a:rPr lang="cs-CZ" sz="4400" b="1" dirty="0"/>
              <a:t>L</a:t>
            </a:r>
            <a:r>
              <a:rPr lang="cs-CZ" sz="4400" b="1" dirty="0" smtClean="0"/>
              <a:t>_ _ _ _H</a:t>
            </a:r>
            <a:endParaRPr lang="cs-CZ" sz="4400" b="1" dirty="0"/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0826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1"/>
            <a:ext cx="7315200" cy="122413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Číselná mřížka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712047"/>
              </p:ext>
            </p:extLst>
          </p:nvPr>
        </p:nvGraphicFramePr>
        <p:xfrm>
          <a:off x="2339752" y="1988840"/>
          <a:ext cx="4320000" cy="432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000"/>
                <a:gridCol w="1440000"/>
                <a:gridCol w="1440000"/>
              </a:tblGrid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0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3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5</a:t>
                      </a:r>
                      <a:endParaRPr lang="cs-CZ" sz="4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4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7</a:t>
                      </a:r>
                      <a:endParaRPr lang="cs-CZ" sz="44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9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97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1"/>
            <a:ext cx="7315200" cy="1368151"/>
          </a:xfrm>
        </p:spPr>
        <p:txBody>
          <a:bodyPr/>
          <a:lstStyle/>
          <a:p>
            <a:pPr algn="ctr"/>
            <a:r>
              <a:rPr lang="cs-CZ" b="1" dirty="0"/>
              <a:t>Číselná mřížka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066467"/>
              </p:ext>
            </p:extLst>
          </p:nvPr>
        </p:nvGraphicFramePr>
        <p:xfrm>
          <a:off x="2339752" y="2060848"/>
          <a:ext cx="4320000" cy="432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000"/>
                <a:gridCol w="1440000"/>
                <a:gridCol w="1440000"/>
              </a:tblGrid>
              <a:tr h="144000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719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1"/>
            <a:ext cx="7315200" cy="136815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Mřížka s písmeny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7401469"/>
              </p:ext>
            </p:extLst>
          </p:nvPr>
        </p:nvGraphicFramePr>
        <p:xfrm>
          <a:off x="2267744" y="2060848"/>
          <a:ext cx="4368165" cy="432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000"/>
                <a:gridCol w="1440000"/>
                <a:gridCol w="1488165"/>
              </a:tblGrid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Q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4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395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00"/>
    </mc:Choice>
    <mc:Fallback xmlns="">
      <p:transition spd="slow" advTm="3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315200" cy="1154097"/>
          </a:xfrm>
        </p:spPr>
        <p:txBody>
          <a:bodyPr/>
          <a:lstStyle/>
          <a:p>
            <a:pPr algn="ctr"/>
            <a:r>
              <a:rPr lang="cs-CZ" b="1" dirty="0"/>
              <a:t>Mřížka s písmeny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1772816"/>
            <a:ext cx="9721080" cy="5085183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3600" b="1" dirty="0" smtClean="0"/>
              <a:t>1 Vyskytuje se v mřížce některé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písmeno  dvakrát? Pokud ano, které ?</a:t>
            </a:r>
          </a:p>
          <a:p>
            <a:r>
              <a:rPr lang="cs-CZ" sz="3600" b="1" dirty="0" smtClean="0"/>
              <a:t>2 Které písmeno je na konci třetí řádky?</a:t>
            </a:r>
          </a:p>
          <a:p>
            <a:r>
              <a:rPr lang="cs-CZ" sz="3600" b="1" dirty="0" smtClean="0"/>
              <a:t>3 Kolik je v mřížce souhlásek?</a:t>
            </a:r>
          </a:p>
          <a:p>
            <a:r>
              <a:rPr lang="cs-CZ" sz="3600" b="1" dirty="0" smtClean="0"/>
              <a:t>4 Které písmeno je nad </a:t>
            </a:r>
            <a:r>
              <a:rPr lang="cs-CZ" sz="3600" b="1" dirty="0"/>
              <a:t>Q</a:t>
            </a:r>
            <a:r>
              <a:rPr lang="cs-CZ" sz="3600" b="1" dirty="0" smtClean="0"/>
              <a:t>?</a:t>
            </a:r>
          </a:p>
          <a:p>
            <a:r>
              <a:rPr lang="cs-CZ" sz="3600" b="1" dirty="0" smtClean="0"/>
              <a:t>5 Vyskytuje se v mřížce písmeno C?</a:t>
            </a:r>
          </a:p>
          <a:p>
            <a:pPr marL="45720" indent="0">
              <a:buNone/>
            </a:pPr>
            <a:r>
              <a:rPr lang="cs-CZ" sz="3600" b="1" dirty="0" smtClean="0"/>
              <a:t>     Pokud ano, kde?</a:t>
            </a:r>
          </a:p>
          <a:p>
            <a:r>
              <a:rPr lang="cs-CZ" sz="3600" b="1" dirty="0" smtClean="0"/>
              <a:t>6 Které samohlásky jsou v mřížce?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700302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315200" cy="1224137"/>
          </a:xfrm>
        </p:spPr>
        <p:txBody>
          <a:bodyPr/>
          <a:lstStyle/>
          <a:p>
            <a:pPr algn="ctr"/>
            <a:r>
              <a:rPr lang="cs-CZ" b="1" dirty="0" smtClean="0"/>
              <a:t>Fotbal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2060848"/>
            <a:ext cx="4752528" cy="43924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1923" y="1794637"/>
            <a:ext cx="5196381" cy="4802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9356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315200" cy="1224137"/>
          </a:xfrm>
        </p:spPr>
        <p:txBody>
          <a:bodyPr/>
          <a:lstStyle/>
          <a:p>
            <a:pPr algn="ctr"/>
            <a:r>
              <a:rPr lang="cs-CZ" b="1" dirty="0" smtClean="0"/>
              <a:t>Fotbal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396536" cy="5157191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 </a:t>
            </a:r>
            <a:r>
              <a:rPr lang="cs-CZ" sz="3600" b="1" dirty="0" smtClean="0"/>
              <a:t>1 Kolik je na obrázku hráčů?</a:t>
            </a:r>
          </a:p>
          <a:p>
            <a:r>
              <a:rPr lang="cs-CZ" sz="3600" b="1" dirty="0" smtClean="0"/>
              <a:t> 2 Je rozhodčí tmavo- nebo světlovlasý?</a:t>
            </a:r>
          </a:p>
          <a:p>
            <a:r>
              <a:rPr lang="cs-CZ" sz="3600" b="1" dirty="0" smtClean="0"/>
              <a:t> 3 </a:t>
            </a:r>
            <a:r>
              <a:rPr lang="cs-CZ" sz="3600" b="1" dirty="0"/>
              <a:t>Kde je míč?</a:t>
            </a:r>
          </a:p>
          <a:p>
            <a:r>
              <a:rPr lang="cs-CZ" sz="3600" b="1" dirty="0" smtClean="0"/>
              <a:t> 4 </a:t>
            </a:r>
            <a:r>
              <a:rPr lang="cs-CZ" sz="3600" b="1" dirty="0"/>
              <a:t>Kolik je na obrázku </a:t>
            </a:r>
            <a:r>
              <a:rPr lang="cs-CZ" sz="3600" b="1" dirty="0" smtClean="0"/>
              <a:t>diváků?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5 Je sloup s osvětlením nalevo,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uprostřed nebo napravo?</a:t>
            </a:r>
          </a:p>
          <a:p>
            <a:pPr>
              <a:spcBef>
                <a:spcPts val="0"/>
              </a:spcBef>
            </a:pPr>
            <a:r>
              <a:rPr lang="cs-CZ" sz="3600" b="1" dirty="0"/>
              <a:t> </a:t>
            </a:r>
            <a:r>
              <a:rPr lang="cs-CZ" sz="3600" b="1" dirty="0" smtClean="0"/>
              <a:t>6 Jakou barvu mají podkolenky hráče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 smtClean="0"/>
              <a:t>      vpředu?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750662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"/>
            <a:ext cx="7315200" cy="764704"/>
          </a:xfrm>
        </p:spPr>
        <p:txBody>
          <a:bodyPr/>
          <a:lstStyle/>
          <a:p>
            <a:pPr algn="ctr"/>
            <a:r>
              <a:rPr lang="cs-CZ" b="1" dirty="0" smtClean="0"/>
              <a:t>Termíny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404664"/>
            <a:ext cx="9577064" cy="6453336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endParaRPr lang="cs-CZ" sz="3600" b="1" dirty="0" smtClean="0"/>
          </a:p>
          <a:p>
            <a:r>
              <a:rPr lang="cs-CZ" sz="3600" b="1" dirty="0" smtClean="0"/>
              <a:t>6:30     vstát, osprchovat se</a:t>
            </a:r>
          </a:p>
          <a:p>
            <a:r>
              <a:rPr lang="cs-CZ" sz="3600" b="1" dirty="0" smtClean="0"/>
              <a:t>7:00     snídaně, pak jízda do práce</a:t>
            </a:r>
          </a:p>
          <a:p>
            <a:r>
              <a:rPr lang="cs-CZ" sz="3600" b="1" dirty="0" smtClean="0"/>
              <a:t>8:15     pracovní porada </a:t>
            </a:r>
          </a:p>
          <a:p>
            <a:r>
              <a:rPr lang="cs-CZ" sz="3600" b="1" dirty="0" smtClean="0"/>
              <a:t>10:00   zatelefonovat Petrovi</a:t>
            </a:r>
          </a:p>
          <a:p>
            <a:r>
              <a:rPr lang="cs-CZ" sz="3600" b="1" dirty="0" smtClean="0"/>
              <a:t>12:15   oběd</a:t>
            </a:r>
          </a:p>
          <a:p>
            <a:r>
              <a:rPr lang="cs-CZ" sz="3600" b="1" dirty="0" smtClean="0"/>
              <a:t>13:00   instalace grafického softwaru do tabletu</a:t>
            </a:r>
          </a:p>
          <a:p>
            <a:r>
              <a:rPr lang="cs-CZ" sz="3600" b="1" dirty="0" smtClean="0"/>
              <a:t>13:30   jízda na letiště pracovním autem</a:t>
            </a:r>
          </a:p>
          <a:p>
            <a:r>
              <a:rPr lang="cs-CZ" sz="3600" b="1" dirty="0" smtClean="0"/>
              <a:t>14:15   registrace u přepážky 16B</a:t>
            </a:r>
          </a:p>
          <a:p>
            <a:r>
              <a:rPr lang="cs-CZ" sz="3600" b="1" dirty="0" smtClean="0"/>
              <a:t>16:15   odlet do Londýna</a:t>
            </a:r>
          </a:p>
          <a:p>
            <a:r>
              <a:rPr lang="cs-CZ" sz="3600" b="1" dirty="0" smtClean="0"/>
              <a:t>17:00   prostudovat si realitní informace v novinách</a:t>
            </a:r>
          </a:p>
          <a:p>
            <a:r>
              <a:rPr lang="cs-CZ" sz="3600" b="1" dirty="0" smtClean="0"/>
              <a:t>18:00   přílet do Londýna, taxi do hotelu</a:t>
            </a:r>
          </a:p>
          <a:p>
            <a:r>
              <a:rPr lang="cs-CZ" sz="3600" b="1" dirty="0" smtClean="0"/>
              <a:t>19:00   </a:t>
            </a:r>
            <a:r>
              <a:rPr lang="cs-CZ" sz="3600" b="1" dirty="0" err="1" smtClean="0"/>
              <a:t>skype</a:t>
            </a:r>
            <a:r>
              <a:rPr lang="cs-CZ" sz="3600" b="1" dirty="0" smtClean="0"/>
              <a:t> s manželkou</a:t>
            </a:r>
            <a:r>
              <a:rPr lang="cs-CZ" sz="3600" b="1" dirty="0"/>
              <a:t>,</a:t>
            </a:r>
            <a:r>
              <a:rPr lang="cs-CZ" sz="3600" b="1" dirty="0" smtClean="0"/>
              <a:t> převléknout se</a:t>
            </a:r>
          </a:p>
          <a:p>
            <a:r>
              <a:rPr lang="cs-CZ" sz="3600" b="1" dirty="0" smtClean="0"/>
              <a:t>20:00   večeře s Brianem v restauraci „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Lion“</a:t>
            </a:r>
          </a:p>
          <a:p>
            <a:r>
              <a:rPr lang="cs-CZ" sz="3600" b="1" dirty="0" smtClean="0"/>
              <a:t>22:00   návrat do hotelu, TV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224355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315200" cy="908721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Termíny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836713"/>
            <a:ext cx="9433048" cy="602128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3600" b="1" dirty="0" smtClean="0"/>
              <a:t> 1 Kdy chce Alfréd </a:t>
            </a:r>
            <a:r>
              <a:rPr lang="cs-CZ" sz="3600" b="1" dirty="0" err="1" smtClean="0"/>
              <a:t>skypovat</a:t>
            </a:r>
            <a:r>
              <a:rPr lang="cs-CZ" sz="3600" b="1" dirty="0" smtClean="0"/>
              <a:t> s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manželkou?</a:t>
            </a:r>
          </a:p>
          <a:p>
            <a:r>
              <a:rPr lang="cs-CZ" sz="3600" b="1" dirty="0" smtClean="0"/>
              <a:t> 2 Kde bude ve 13:30?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3 Jak se jmenuje jeho anglický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obchodní partner?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4 U které přepážky se musí Alfréd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 smtClean="0"/>
              <a:t>      zaregistrovat?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5 Co a kdy musí udělat na svém tabletu?</a:t>
            </a:r>
          </a:p>
          <a:p>
            <a:r>
              <a:rPr lang="cs-CZ" sz="3600" b="1" dirty="0" smtClean="0"/>
              <a:t> 6 Co ho zajímá v novinách?</a:t>
            </a:r>
          </a:p>
          <a:p>
            <a:r>
              <a:rPr lang="cs-CZ" sz="3600" b="1" dirty="0" smtClean="0"/>
              <a:t> 7 Jak se dostane z letiště do hotelu?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4150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-99391"/>
            <a:ext cx="7315200" cy="23762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Řešení:</a:t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Poštovní směrovací čísla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 a  69393  </a:t>
            </a:r>
            <a:r>
              <a:rPr lang="cs-CZ" sz="4400" b="1" dirty="0" err="1" smtClean="0">
                <a:solidFill>
                  <a:srgbClr val="00B050"/>
                </a:solidFill>
              </a:rPr>
              <a:t>Čábuze</a:t>
            </a:r>
            <a:endParaRPr lang="cs-CZ" sz="4400" b="1" dirty="0" smtClean="0">
              <a:solidFill>
                <a:srgbClr val="00B050"/>
              </a:solidFill>
            </a:endParaRPr>
          </a:p>
          <a:p>
            <a:r>
              <a:rPr lang="cs-CZ" sz="4400" b="1" dirty="0" smtClean="0"/>
              <a:t> b  36434  </a:t>
            </a:r>
            <a:r>
              <a:rPr lang="cs-CZ" sz="4400" b="1" dirty="0" smtClean="0">
                <a:solidFill>
                  <a:srgbClr val="00B050"/>
                </a:solidFill>
              </a:rPr>
              <a:t>Polště</a:t>
            </a:r>
          </a:p>
          <a:p>
            <a:r>
              <a:rPr lang="cs-CZ" sz="4400" b="1" dirty="0" smtClean="0"/>
              <a:t> c  65478  </a:t>
            </a:r>
            <a:r>
              <a:rPr lang="cs-CZ" sz="4400" b="1" dirty="0" smtClean="0">
                <a:solidFill>
                  <a:srgbClr val="00B050"/>
                </a:solidFill>
              </a:rPr>
              <a:t>Zábrdí</a:t>
            </a:r>
          </a:p>
          <a:p>
            <a:r>
              <a:rPr lang="cs-CZ" sz="4400" b="1" dirty="0" smtClean="0"/>
              <a:t> d  17249  </a:t>
            </a:r>
            <a:r>
              <a:rPr lang="cs-CZ" sz="4400" b="1" dirty="0" err="1" smtClean="0">
                <a:solidFill>
                  <a:srgbClr val="00B050"/>
                </a:solidFill>
              </a:rPr>
              <a:t>Třítim</a:t>
            </a:r>
            <a:endParaRPr lang="cs-CZ" sz="4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410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300" advClick="0" advTm="30000"/>
    </mc:Choice>
    <mc:Fallback xmlns="">
      <p:transition advClick="0" advTm="3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9"/>
            <a:ext cx="7315200" cy="1080119"/>
          </a:xfrm>
        </p:spPr>
        <p:txBody>
          <a:bodyPr/>
          <a:lstStyle/>
          <a:p>
            <a:pPr algn="ctr"/>
            <a:r>
              <a:rPr lang="cs-CZ" b="1" dirty="0" smtClean="0"/>
              <a:t>Řetězec písmen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916831"/>
            <a:ext cx="7884368" cy="4824537"/>
          </a:xfrm>
        </p:spPr>
        <p:txBody>
          <a:bodyPr>
            <a:normAutofit/>
          </a:bodyPr>
          <a:lstStyle/>
          <a:p>
            <a:r>
              <a:rPr lang="cs-CZ" sz="4400" b="1" dirty="0" smtClean="0"/>
              <a:t>  SG</a:t>
            </a:r>
            <a:r>
              <a:rPr lang="cs-CZ" sz="4400" b="1" dirty="0" smtClean="0">
                <a:solidFill>
                  <a:srgbClr val="00B050"/>
                </a:solidFill>
              </a:rPr>
              <a:t>U</a:t>
            </a:r>
            <a:r>
              <a:rPr lang="cs-CZ" sz="4400" b="1" dirty="0">
                <a:solidFill>
                  <a:srgbClr val="00B050"/>
                </a:solidFill>
              </a:rPr>
              <a:t>R</a:t>
            </a:r>
            <a:r>
              <a:rPr lang="cs-CZ" sz="4400" b="1" dirty="0" smtClean="0"/>
              <a:t>RL</a:t>
            </a:r>
          </a:p>
          <a:p>
            <a:pPr marL="45720" indent="0">
              <a:buNone/>
            </a:pPr>
            <a:r>
              <a:rPr lang="cs-CZ" sz="2200" b="1" dirty="0" smtClean="0"/>
              <a:t>           </a:t>
            </a:r>
            <a:endParaRPr lang="cs-CZ" b="1" dirty="0" smtClean="0"/>
          </a:p>
          <a:p>
            <a:r>
              <a:rPr lang="cs-CZ" sz="4400" b="1" dirty="0" smtClean="0"/>
              <a:t>  P</a:t>
            </a:r>
            <a:r>
              <a:rPr lang="cs-CZ" sz="4400" b="1" dirty="0" smtClean="0">
                <a:solidFill>
                  <a:srgbClr val="00B050"/>
                </a:solidFill>
              </a:rPr>
              <a:t>WQ</a:t>
            </a:r>
            <a:r>
              <a:rPr lang="cs-CZ" sz="4400" b="1" dirty="0" smtClean="0"/>
              <a:t>JW</a:t>
            </a:r>
            <a:r>
              <a:rPr lang="cs-CZ" sz="4400" b="1" dirty="0" smtClean="0">
                <a:solidFill>
                  <a:srgbClr val="00B050"/>
                </a:solidFill>
              </a:rPr>
              <a:t>P</a:t>
            </a:r>
          </a:p>
          <a:p>
            <a:endParaRPr lang="cs-CZ" b="1" dirty="0" smtClean="0"/>
          </a:p>
          <a:p>
            <a:r>
              <a:rPr lang="cs-CZ" sz="4400" b="1" dirty="0" smtClean="0"/>
              <a:t>  MFK</a:t>
            </a:r>
            <a:r>
              <a:rPr lang="cs-CZ" sz="4400" b="1" dirty="0" smtClean="0">
                <a:solidFill>
                  <a:srgbClr val="00B050"/>
                </a:solidFill>
              </a:rPr>
              <a:t>TIN</a:t>
            </a:r>
          </a:p>
          <a:p>
            <a:endParaRPr lang="cs-CZ" b="1" dirty="0" smtClean="0"/>
          </a:p>
          <a:p>
            <a:r>
              <a:rPr lang="cs-CZ" sz="4400" b="1" dirty="0" smtClean="0"/>
              <a:t>  L</a:t>
            </a:r>
            <a:r>
              <a:rPr lang="cs-CZ" sz="4400" b="1" dirty="0" smtClean="0">
                <a:solidFill>
                  <a:srgbClr val="00B050"/>
                </a:solidFill>
              </a:rPr>
              <a:t>HMML</a:t>
            </a:r>
            <a:r>
              <a:rPr lang="cs-CZ" sz="4400" b="1" dirty="0" smtClean="0"/>
              <a:t>H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164054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1"/>
            <a:ext cx="7315200" cy="122413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Číselná mřížka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207699"/>
              </p:ext>
            </p:extLst>
          </p:nvPr>
        </p:nvGraphicFramePr>
        <p:xfrm>
          <a:off x="2339752" y="1988840"/>
          <a:ext cx="4320000" cy="432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000"/>
                <a:gridCol w="1440000"/>
                <a:gridCol w="1440000"/>
              </a:tblGrid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00B050"/>
                          </a:solidFill>
                        </a:rPr>
                        <a:t>0</a:t>
                      </a:r>
                      <a:endParaRPr lang="cs-CZ" sz="4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3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00B050"/>
                          </a:solidFill>
                        </a:rPr>
                        <a:t>5</a:t>
                      </a:r>
                      <a:endParaRPr lang="cs-CZ" sz="4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4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00B050"/>
                          </a:solidFill>
                        </a:rPr>
                        <a:t>7</a:t>
                      </a:r>
                      <a:endParaRPr lang="cs-CZ" sz="4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2</a:t>
                      </a:r>
                      <a:endParaRPr lang="cs-CZ" sz="4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000"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/>
                        <a:t>9</a:t>
                      </a:r>
                      <a:endParaRPr lang="cs-CZ" sz="4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rgbClr val="00B050"/>
                          </a:solidFill>
                        </a:rPr>
                        <a:t>2</a:t>
                      </a:r>
                      <a:endParaRPr lang="cs-CZ" sz="44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200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"/>
    </mc:Choice>
    <mc:Fallback xmlns="">
      <p:transition spd="slow" advClick="0" advTm="3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1124743"/>
          </a:xfrm>
        </p:spPr>
        <p:txBody>
          <a:bodyPr>
            <a:normAutofit/>
          </a:bodyPr>
          <a:lstStyle/>
          <a:p>
            <a:pPr algn="ctr"/>
            <a:r>
              <a:rPr lang="cs-CZ" b="1" dirty="0"/>
              <a:t>Mřížka s písmeny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9947666"/>
              </p:ext>
            </p:extLst>
          </p:nvPr>
        </p:nvGraphicFramePr>
        <p:xfrm>
          <a:off x="3131840" y="3645024"/>
          <a:ext cx="2700000" cy="270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0000"/>
                <a:gridCol w="900000"/>
                <a:gridCol w="900000"/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 F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 S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Q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 D</a:t>
                      </a:r>
                      <a:r>
                        <a:rPr lang="cs-CZ" sz="3600" b="1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3600" b="1" dirty="0" smtClean="0"/>
              <a:t>1 </a:t>
            </a:r>
            <a:r>
              <a:rPr lang="cs-CZ" sz="3600" b="1" dirty="0"/>
              <a:t>Vyskytuje se v mřížce některé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    </a:t>
            </a:r>
            <a:r>
              <a:rPr lang="cs-CZ" sz="3600" b="1" dirty="0" smtClean="0"/>
              <a:t>písmeno  </a:t>
            </a:r>
            <a:r>
              <a:rPr lang="cs-CZ" sz="3600" b="1" dirty="0"/>
              <a:t>dvakrát? Pokud ano, které ?</a:t>
            </a:r>
          </a:p>
          <a:p>
            <a:pPr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cs-CZ" sz="3600" b="1" dirty="0"/>
              <a:t>2 Které písmeno je </a:t>
            </a:r>
            <a:r>
              <a:rPr lang="cs-CZ" sz="3600" b="1" dirty="0" smtClean="0"/>
              <a:t>na konci </a:t>
            </a:r>
            <a:r>
              <a:rPr lang="cs-CZ" sz="3600" b="1" dirty="0"/>
              <a:t>třetí </a:t>
            </a:r>
            <a:r>
              <a:rPr lang="cs-CZ" sz="3600" b="1" dirty="0" smtClean="0"/>
              <a:t>řádky</a:t>
            </a:r>
            <a:r>
              <a:rPr lang="cs-CZ" sz="3600" b="1" dirty="0"/>
              <a:t>?</a:t>
            </a:r>
          </a:p>
          <a:p>
            <a:r>
              <a:rPr lang="cs-CZ" sz="3600" b="1" dirty="0"/>
              <a:t>3 Kolik je v mřížce souhlásek?</a:t>
            </a:r>
          </a:p>
          <a:p>
            <a:pPr marL="45720" indent="0">
              <a:buNone/>
            </a:pP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426495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"/>
            <a:ext cx="9144000" cy="1268761"/>
          </a:xfrm>
        </p:spPr>
        <p:txBody>
          <a:bodyPr/>
          <a:lstStyle/>
          <a:p>
            <a:pPr algn="ctr"/>
            <a:r>
              <a:rPr lang="cs-CZ" b="1" dirty="0"/>
              <a:t>Mřížka s písmeny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1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3600" b="1" dirty="0"/>
              <a:t>4 Které písmeno je nad </a:t>
            </a:r>
            <a:r>
              <a:rPr lang="cs-CZ" sz="3600" b="1" dirty="0" smtClean="0"/>
              <a:t>Q?</a:t>
            </a:r>
            <a:endParaRPr lang="cs-CZ" sz="3600" b="1" dirty="0"/>
          </a:p>
          <a:p>
            <a:pPr>
              <a:spcBef>
                <a:spcPts val="0"/>
              </a:spcBef>
            </a:pPr>
            <a:r>
              <a:rPr lang="cs-CZ" sz="3600" b="1" dirty="0"/>
              <a:t>5 Vyskytuje se v mřížce písmeno </a:t>
            </a:r>
            <a:r>
              <a:rPr lang="cs-CZ" sz="3600" b="1" dirty="0" smtClean="0"/>
              <a:t>C?</a:t>
            </a:r>
            <a:endParaRPr lang="cs-CZ" sz="3600" b="1" dirty="0"/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    Pokud ano, kde?</a:t>
            </a:r>
          </a:p>
          <a:p>
            <a:pPr>
              <a:spcBef>
                <a:spcPts val="0"/>
              </a:spcBef>
            </a:pPr>
            <a:r>
              <a:rPr lang="cs-CZ" sz="3600" b="1" dirty="0"/>
              <a:t>6 Které samohlásky jsou v mřížce?</a:t>
            </a:r>
          </a:p>
          <a:p>
            <a:pPr marL="45720" indent="0">
              <a:spcBef>
                <a:spcPts val="0"/>
              </a:spcBef>
              <a:buNone/>
            </a:pPr>
            <a:endParaRPr lang="cs-CZ" sz="36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0336385"/>
              </p:ext>
            </p:extLst>
          </p:nvPr>
        </p:nvGraphicFramePr>
        <p:xfrm>
          <a:off x="3203848" y="3789040"/>
          <a:ext cx="2700000" cy="270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0000"/>
                <a:gridCol w="900000"/>
                <a:gridCol w="900000"/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Q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433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3"/>
            <a:ext cx="9144000" cy="792088"/>
          </a:xfrm>
        </p:spPr>
        <p:txBody>
          <a:bodyPr/>
          <a:lstStyle/>
          <a:p>
            <a:pPr algn="ctr"/>
            <a:r>
              <a:rPr lang="cs-CZ" b="1" dirty="0" smtClean="0"/>
              <a:t>Fotbal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4932040" cy="566124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4000" b="1" dirty="0" smtClean="0"/>
              <a:t> </a:t>
            </a:r>
            <a:r>
              <a:rPr lang="cs-CZ" sz="3600" b="1" dirty="0" smtClean="0"/>
              <a:t>1 Kolik je na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obrázku hráčů?</a:t>
            </a:r>
          </a:p>
          <a:p>
            <a:pPr>
              <a:spcBef>
                <a:spcPts val="0"/>
              </a:spcBef>
            </a:pPr>
            <a:endParaRPr lang="cs-CZ" sz="3600" b="1" dirty="0" smtClean="0"/>
          </a:p>
          <a:p>
            <a:pPr>
              <a:spcBef>
                <a:spcPts val="0"/>
              </a:spcBef>
            </a:pPr>
            <a:r>
              <a:rPr lang="cs-CZ" sz="3600" b="1" dirty="0" smtClean="0"/>
              <a:t> 2 Je rozhodčí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tmavo- nebo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světlovlasý?</a:t>
            </a:r>
          </a:p>
          <a:p>
            <a:pPr>
              <a:spcBef>
                <a:spcPts val="0"/>
              </a:spcBef>
            </a:pPr>
            <a:endParaRPr lang="cs-CZ" sz="3600" b="1" dirty="0" smtClean="0"/>
          </a:p>
          <a:p>
            <a:pPr>
              <a:spcBef>
                <a:spcPts val="0"/>
              </a:spcBef>
            </a:pPr>
            <a:r>
              <a:rPr lang="cs-CZ" sz="3600" b="1" dirty="0" smtClean="0"/>
              <a:t> 3 </a:t>
            </a:r>
            <a:r>
              <a:rPr lang="cs-CZ" sz="3600" b="1" dirty="0"/>
              <a:t>Kde je míč?</a:t>
            </a:r>
          </a:p>
          <a:p>
            <a:pPr marL="45720" indent="0">
              <a:buNone/>
            </a:pPr>
            <a:endParaRPr lang="cs-CZ" sz="3600" b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4248472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922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9"/>
          </a:xfrm>
        </p:spPr>
        <p:txBody>
          <a:bodyPr/>
          <a:lstStyle/>
          <a:p>
            <a:pPr algn="ctr"/>
            <a:r>
              <a:rPr lang="cs-CZ" b="1" dirty="0" smtClean="0"/>
              <a:t>Fotbal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5220072" cy="5661248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3600" b="1" dirty="0" smtClean="0"/>
              <a:t> 4 Kolik </a:t>
            </a:r>
            <a:r>
              <a:rPr lang="cs-CZ" sz="3600" b="1" dirty="0"/>
              <a:t>je na </a:t>
            </a:r>
            <a:endParaRPr lang="cs-CZ" sz="3600" b="1" dirty="0" smtClean="0"/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obrázku diváků?</a:t>
            </a:r>
          </a:p>
          <a:p>
            <a:pPr marL="45720" indent="0">
              <a:spcBef>
                <a:spcPts val="0"/>
              </a:spcBef>
              <a:buNone/>
            </a:pPr>
            <a:endParaRPr lang="cs-CZ" b="1" dirty="0" smtClean="0"/>
          </a:p>
          <a:p>
            <a:pPr>
              <a:spcBef>
                <a:spcPts val="0"/>
              </a:spcBef>
            </a:pPr>
            <a:r>
              <a:rPr lang="cs-CZ" sz="3600" b="1" dirty="0" smtClean="0"/>
              <a:t> 5 Je sloup s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 smtClean="0"/>
              <a:t>      osvětlením  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nalevo,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uprostřed nebo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napravo?</a:t>
            </a:r>
          </a:p>
          <a:p>
            <a:pPr marL="45720" indent="0">
              <a:spcBef>
                <a:spcPts val="0"/>
              </a:spcBef>
              <a:buNone/>
            </a:pPr>
            <a:endParaRPr lang="cs-CZ" b="1" dirty="0" smtClean="0"/>
          </a:p>
          <a:p>
            <a:pPr>
              <a:spcBef>
                <a:spcPts val="0"/>
              </a:spcBef>
            </a:pPr>
            <a:r>
              <a:rPr lang="cs-CZ" sz="3600" b="1" dirty="0"/>
              <a:t> </a:t>
            </a:r>
            <a:r>
              <a:rPr lang="cs-CZ" sz="3600" b="1" dirty="0" smtClean="0"/>
              <a:t>6 Jakou barvu mají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podkolenky hráče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 smtClean="0"/>
              <a:t>      vpředu?</a:t>
            </a:r>
            <a:endParaRPr lang="cs-CZ" sz="36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4104456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922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315200" cy="908721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Termíny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836713"/>
            <a:ext cx="9433048" cy="602128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sz="3600" b="1" dirty="0" smtClean="0"/>
              <a:t> 1 Kdy chce Alfréd </a:t>
            </a:r>
            <a:r>
              <a:rPr lang="cs-CZ" sz="3600" b="1" dirty="0" err="1" smtClean="0"/>
              <a:t>skypovat</a:t>
            </a:r>
            <a:r>
              <a:rPr lang="cs-CZ" sz="3600" b="1" dirty="0" smtClean="0"/>
              <a:t> s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manželkou?</a:t>
            </a:r>
          </a:p>
          <a:p>
            <a:r>
              <a:rPr lang="cs-CZ" sz="3600" b="1" dirty="0" smtClean="0"/>
              <a:t> 2 Kde bude ve 13:30?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3 Jak se jmenuje jeho anglický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   obchodní partner?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4 U které přepážky se musí Alfréd </a:t>
            </a:r>
          </a:p>
          <a:p>
            <a:pPr marL="45720" indent="0">
              <a:spcBef>
                <a:spcPts val="0"/>
              </a:spcBef>
              <a:buNone/>
            </a:pPr>
            <a:r>
              <a:rPr lang="cs-CZ" sz="3600" b="1" dirty="0" smtClean="0"/>
              <a:t>      zaregistrovat?</a:t>
            </a:r>
          </a:p>
          <a:p>
            <a:pPr>
              <a:spcBef>
                <a:spcPts val="0"/>
              </a:spcBef>
            </a:pPr>
            <a:r>
              <a:rPr lang="cs-CZ" sz="3600" b="1" dirty="0" smtClean="0"/>
              <a:t> 5 Co a kdy musí udělat na svém tabletu?</a:t>
            </a:r>
          </a:p>
          <a:p>
            <a:r>
              <a:rPr lang="cs-CZ" sz="3600" b="1" dirty="0" smtClean="0"/>
              <a:t> 6 Co ho zajímá v novinách?</a:t>
            </a:r>
          </a:p>
          <a:p>
            <a:r>
              <a:rPr lang="cs-CZ" sz="3600" b="1" dirty="0" smtClean="0"/>
              <a:t> 7 Jak se dostane z letiště do hotelu?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26704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"/>
            <a:ext cx="7315200" cy="764704"/>
          </a:xfrm>
        </p:spPr>
        <p:txBody>
          <a:bodyPr/>
          <a:lstStyle/>
          <a:p>
            <a:pPr algn="ctr"/>
            <a:r>
              <a:rPr lang="cs-CZ" b="1" dirty="0" smtClean="0"/>
              <a:t>Termíny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404664"/>
            <a:ext cx="9577064" cy="6453336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endParaRPr lang="cs-CZ" sz="3600" b="1" dirty="0" smtClean="0"/>
          </a:p>
          <a:p>
            <a:r>
              <a:rPr lang="cs-CZ" sz="3600" b="1" dirty="0" smtClean="0"/>
              <a:t>6:30     vstát, osprchovat se</a:t>
            </a:r>
          </a:p>
          <a:p>
            <a:r>
              <a:rPr lang="cs-CZ" sz="3600" b="1" dirty="0" smtClean="0"/>
              <a:t>7:00     snídaně, pak jízda do práce</a:t>
            </a:r>
          </a:p>
          <a:p>
            <a:r>
              <a:rPr lang="cs-CZ" sz="3600" b="1" dirty="0" smtClean="0"/>
              <a:t>8:15     pracovní porada </a:t>
            </a:r>
          </a:p>
          <a:p>
            <a:r>
              <a:rPr lang="cs-CZ" sz="3600" b="1" dirty="0" smtClean="0"/>
              <a:t>10:00   zatelefonovat Petrovi</a:t>
            </a:r>
          </a:p>
          <a:p>
            <a:r>
              <a:rPr lang="cs-CZ" sz="3600" b="1" dirty="0" smtClean="0"/>
              <a:t>12:15   oběd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13:00   instalace grafického softwaru do tabletu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13:30   jízda na letiště pracovním autem</a:t>
            </a:r>
          </a:p>
          <a:p>
            <a:r>
              <a:rPr lang="cs-CZ" sz="3600" b="1" dirty="0" smtClean="0"/>
              <a:t>14:15   registrace u přepážky </a:t>
            </a:r>
            <a:r>
              <a:rPr lang="cs-CZ" sz="3600" b="1" dirty="0" smtClean="0">
                <a:solidFill>
                  <a:srgbClr val="00B050"/>
                </a:solidFill>
              </a:rPr>
              <a:t>16B</a:t>
            </a:r>
          </a:p>
          <a:p>
            <a:r>
              <a:rPr lang="cs-CZ" sz="3600" b="1" dirty="0" smtClean="0"/>
              <a:t>16:15   odlet do Londýna</a:t>
            </a:r>
          </a:p>
          <a:p>
            <a:r>
              <a:rPr lang="cs-CZ" sz="3600" b="1" dirty="0" smtClean="0"/>
              <a:t>17:00   prostudovat si </a:t>
            </a:r>
            <a:r>
              <a:rPr lang="cs-CZ" sz="3600" b="1" dirty="0" smtClean="0">
                <a:solidFill>
                  <a:srgbClr val="00B050"/>
                </a:solidFill>
              </a:rPr>
              <a:t>realitní informace </a:t>
            </a:r>
            <a:r>
              <a:rPr lang="cs-CZ" sz="3600" b="1" dirty="0" smtClean="0"/>
              <a:t>v novinách</a:t>
            </a:r>
          </a:p>
          <a:p>
            <a:r>
              <a:rPr lang="cs-CZ" sz="3600" b="1" dirty="0" smtClean="0"/>
              <a:t>18:00   přílet do Londýna,</a:t>
            </a:r>
            <a:r>
              <a:rPr lang="cs-CZ" sz="3600" b="1" dirty="0" smtClean="0">
                <a:solidFill>
                  <a:srgbClr val="00B050"/>
                </a:solidFill>
              </a:rPr>
              <a:t> taxi do hotelu</a:t>
            </a:r>
          </a:p>
          <a:p>
            <a:r>
              <a:rPr lang="cs-CZ" sz="3600" b="1" dirty="0" smtClean="0">
                <a:solidFill>
                  <a:srgbClr val="00B050"/>
                </a:solidFill>
              </a:rPr>
              <a:t>19:00   </a:t>
            </a:r>
            <a:r>
              <a:rPr lang="cs-CZ" sz="3600" b="1" dirty="0" err="1" smtClean="0">
                <a:solidFill>
                  <a:srgbClr val="00B050"/>
                </a:solidFill>
              </a:rPr>
              <a:t>skype</a:t>
            </a:r>
            <a:r>
              <a:rPr lang="cs-CZ" sz="3600" b="1" dirty="0" smtClean="0">
                <a:solidFill>
                  <a:srgbClr val="00B050"/>
                </a:solidFill>
              </a:rPr>
              <a:t> s manželkou</a:t>
            </a:r>
            <a:r>
              <a:rPr lang="cs-CZ" sz="3600" b="1" dirty="0">
                <a:solidFill>
                  <a:srgbClr val="00B050"/>
                </a:solidFill>
              </a:rPr>
              <a:t>,</a:t>
            </a:r>
            <a:r>
              <a:rPr lang="cs-CZ" sz="3600" b="1" dirty="0" smtClean="0"/>
              <a:t> převléknout se</a:t>
            </a:r>
          </a:p>
          <a:p>
            <a:r>
              <a:rPr lang="cs-CZ" sz="3600" b="1" dirty="0" smtClean="0"/>
              <a:t>20:00   večeře s </a:t>
            </a:r>
            <a:r>
              <a:rPr lang="cs-CZ" sz="3600" b="1" dirty="0" smtClean="0">
                <a:solidFill>
                  <a:srgbClr val="00B050"/>
                </a:solidFill>
              </a:rPr>
              <a:t>Brianem </a:t>
            </a:r>
            <a:r>
              <a:rPr lang="cs-CZ" sz="3600" b="1" dirty="0" smtClean="0"/>
              <a:t>v restauraci „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Lion“</a:t>
            </a:r>
          </a:p>
          <a:p>
            <a:r>
              <a:rPr lang="cs-CZ" sz="3600" b="1" dirty="0" smtClean="0"/>
              <a:t>22:00   návrat do hotelu, TV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22944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"/>
            <a:ext cx="7906072" cy="119675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30352" cy="5085184"/>
          </a:xfrm>
        </p:spPr>
        <p:txBody>
          <a:bodyPr/>
          <a:lstStyle/>
          <a:p>
            <a:pPr marL="45720" indent="0">
              <a:buNone/>
            </a:pPr>
            <a:endParaRPr lang="cs-CZ" dirty="0"/>
          </a:p>
          <a:p>
            <a:r>
              <a:rPr lang="cs-CZ" sz="3600" dirty="0" smtClean="0"/>
              <a:t>Galerie </a:t>
            </a:r>
            <a:r>
              <a:rPr lang="cs-CZ" sz="3600" dirty="0"/>
              <a:t>M</a:t>
            </a:r>
            <a:r>
              <a:rPr lang="cs-CZ" sz="3600" dirty="0" smtClean="0"/>
              <a:t>icrosoft Office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91382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707</TotalTime>
  <Words>1012</Words>
  <Application>Microsoft Office PowerPoint</Application>
  <PresentationFormat>Předvádění na obrazovce (4:3)</PresentationFormat>
  <Paragraphs>262</Paragraphs>
  <Slides>24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Prostor</vt:lpstr>
      <vt:lpstr>Prezentace aplikace PowerPoint</vt:lpstr>
      <vt:lpstr>Paměť  a  přijímání informací          </vt:lpstr>
      <vt:lpstr>Poštovní směrovací čísla</vt:lpstr>
      <vt:lpstr>Poštovní směrovací čísla</vt:lpstr>
      <vt:lpstr>Řetězec písmen</vt:lpstr>
      <vt:lpstr>Řetězec písmen</vt:lpstr>
      <vt:lpstr>Číselná mřížka</vt:lpstr>
      <vt:lpstr>Číselná mřížka</vt:lpstr>
      <vt:lpstr>Mřížka s písmeny</vt:lpstr>
      <vt:lpstr>Mřížka s písmeny</vt:lpstr>
      <vt:lpstr>Fotbal</vt:lpstr>
      <vt:lpstr>Fotbal</vt:lpstr>
      <vt:lpstr>Termíny</vt:lpstr>
      <vt:lpstr>Termíny</vt:lpstr>
      <vt:lpstr>Řešení:  Poštovní směrovací čísla</vt:lpstr>
      <vt:lpstr>Řetězec písmen</vt:lpstr>
      <vt:lpstr>Číselná mřížka</vt:lpstr>
      <vt:lpstr>Mřížka s písmeny</vt:lpstr>
      <vt:lpstr>Mřížka s písmeny</vt:lpstr>
      <vt:lpstr>Fotbal</vt:lpstr>
      <vt:lpstr>Fotbal</vt:lpstr>
      <vt:lpstr>Termíny</vt:lpstr>
      <vt:lpstr>Termíny</vt:lpstr>
      <vt:lpstr>Zdroje obrázků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</dc:creator>
  <cp:lastModifiedBy>Alena Stachová</cp:lastModifiedBy>
  <cp:revision>60</cp:revision>
  <dcterms:created xsi:type="dcterms:W3CDTF">2013-09-24T15:57:15Z</dcterms:created>
  <dcterms:modified xsi:type="dcterms:W3CDTF">2013-09-30T08:06:15Z</dcterms:modified>
</cp:coreProperties>
</file>