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5" r:id="rId2"/>
    <p:sldId id="256" r:id="rId3"/>
    <p:sldId id="257" r:id="rId4"/>
    <p:sldId id="258" r:id="rId5"/>
    <p:sldId id="259" r:id="rId6"/>
    <p:sldId id="260" r:id="rId7"/>
    <p:sldId id="261" r:id="rId8"/>
    <p:sldId id="274" r:id="rId9"/>
    <p:sldId id="275" r:id="rId10"/>
    <p:sldId id="276" r:id="rId11"/>
    <p:sldId id="277" r:id="rId12"/>
    <p:sldId id="262" r:id="rId13"/>
    <p:sldId id="263" r:id="rId14"/>
    <p:sldId id="265" r:id="rId15"/>
    <p:sldId id="264" r:id="rId16"/>
    <p:sldId id="266" r:id="rId17"/>
    <p:sldId id="267" r:id="rId18"/>
    <p:sldId id="268" r:id="rId19"/>
    <p:sldId id="269" r:id="rId20"/>
    <p:sldId id="271" r:id="rId21"/>
    <p:sldId id="272" r:id="rId22"/>
    <p:sldId id="273" r:id="rId23"/>
    <p:sldId id="278" r:id="rId24"/>
    <p:sldId id="279" r:id="rId25"/>
    <p:sldId id="280" r:id="rId26"/>
    <p:sldId id="281" r:id="rId27"/>
    <p:sldId id="282" r:id="rId28"/>
    <p:sldId id="284" r:id="rId29"/>
    <p:sldId id="295" r:id="rId30"/>
    <p:sldId id="296" r:id="rId31"/>
    <p:sldId id="285" r:id="rId32"/>
    <p:sldId id="286" r:id="rId33"/>
    <p:sldId id="288" r:id="rId34"/>
    <p:sldId id="289" r:id="rId35"/>
    <p:sldId id="291" r:id="rId36"/>
    <p:sldId id="293" r:id="rId37"/>
    <p:sldId id="294" r:id="rId38"/>
    <p:sldId id="297" r:id="rId39"/>
    <p:sldId id="298" r:id="rId40"/>
    <p:sldId id="299" r:id="rId41"/>
    <p:sldId id="300" r:id="rId42"/>
    <p:sldId id="304" r:id="rId43"/>
    <p:sldId id="306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1F42BCD-1775-4AEE-8D54-31D57880E640}">
          <p14:sldIdLst>
            <p14:sldId id="305"/>
            <p14:sldId id="256"/>
            <p14:sldId id="257"/>
            <p14:sldId id="258"/>
            <p14:sldId id="259"/>
            <p14:sldId id="260"/>
            <p14:sldId id="261"/>
            <p14:sldId id="274"/>
            <p14:sldId id="275"/>
            <p14:sldId id="276"/>
            <p14:sldId id="277"/>
            <p14:sldId id="262"/>
            <p14:sldId id="263"/>
            <p14:sldId id="265"/>
            <p14:sldId id="264"/>
            <p14:sldId id="266"/>
            <p14:sldId id="267"/>
            <p14:sldId id="268"/>
            <p14:sldId id="269"/>
            <p14:sldId id="271"/>
            <p14:sldId id="272"/>
            <p14:sldId id="273"/>
            <p14:sldId id="278"/>
            <p14:sldId id="279"/>
            <p14:sldId id="280"/>
            <p14:sldId id="281"/>
            <p14:sldId id="282"/>
            <p14:sldId id="284"/>
            <p14:sldId id="295"/>
            <p14:sldId id="296"/>
            <p14:sldId id="285"/>
            <p14:sldId id="286"/>
            <p14:sldId id="288"/>
            <p14:sldId id="289"/>
            <p14:sldId id="291"/>
            <p14:sldId id="293"/>
            <p14:sldId id="294"/>
            <p14:sldId id="297"/>
            <p14:sldId id="298"/>
            <p14:sldId id="299"/>
            <p14:sldId id="300"/>
            <p14:sldId id="304"/>
            <p14:sldId id="30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47" autoAdjust="0"/>
    <p:restoredTop sz="94660"/>
  </p:normalViewPr>
  <p:slideViewPr>
    <p:cSldViewPr>
      <p:cViewPr>
        <p:scale>
          <a:sx n="75" d="100"/>
          <a:sy n="75" d="100"/>
        </p:scale>
        <p:origin x="-1854" y="-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1367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4738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9462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91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87350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9767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578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4225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89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1025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832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D4D61-03C4-40C8-A167-CA36DF3432C6}" type="datetimeFigureOut">
              <a:rPr lang="cs-CZ" smtClean="0"/>
              <a:t>14.6.2013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6ED22-4023-4D8D-90F5-D72EA18BB6B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7904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reat_Britain" TargetMode="External"/><Relationship Id="rId2" Type="http://schemas.openxmlformats.org/officeDocument/2006/relationships/hyperlink" Target="http://en.wikipedia.org/wiki/Oxford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ps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3"/>
            <a:ext cx="8229600" cy="3744416"/>
          </a:xfrm>
        </p:spPr>
        <p:txBody>
          <a:bodyPr>
            <a:normAutofit fontScale="70000" lnSpcReduction="20000"/>
          </a:bodyPr>
          <a:lstStyle/>
          <a:p>
            <a:pPr marL="0" indent="0" algn="ctr" hangingPunct="0">
              <a:buNone/>
            </a:pPr>
            <a:r>
              <a:rPr lang="cs-CZ" b="1" dirty="0" smtClean="0"/>
              <a:t>VY_32_INOVACE_15_AJ8_Life </a:t>
            </a:r>
            <a:r>
              <a:rPr lang="cs-CZ" b="1" dirty="0" smtClean="0"/>
              <a:t>in Oxford</a:t>
            </a:r>
          </a:p>
          <a:p>
            <a:pPr marL="0" indent="0" algn="ctr" hangingPunct="0">
              <a:buNone/>
            </a:pPr>
            <a:endParaRPr lang="cs-CZ" b="1" dirty="0"/>
          </a:p>
          <a:p>
            <a:pPr marL="0" indent="0" hangingPunct="0">
              <a:buNone/>
            </a:pPr>
            <a:r>
              <a:rPr lang="cs-CZ" dirty="0"/>
              <a:t>Jméno autora: </a:t>
            </a:r>
            <a:r>
              <a:rPr lang="cs-CZ" b="1" dirty="0"/>
              <a:t>Mgr. Andrea Novotná</a:t>
            </a:r>
            <a:endParaRPr lang="cs-CZ" dirty="0"/>
          </a:p>
          <a:p>
            <a:pPr marL="0" indent="0" hangingPunct="0">
              <a:buNone/>
            </a:pPr>
            <a:r>
              <a:rPr lang="cs-CZ" dirty="0"/>
              <a:t>Ročník: </a:t>
            </a:r>
            <a:r>
              <a:rPr lang="cs-CZ" b="1" dirty="0" smtClean="0"/>
              <a:t>8.</a:t>
            </a:r>
            <a:endParaRPr lang="cs-CZ" dirty="0"/>
          </a:p>
          <a:p>
            <a:pPr marL="0" indent="0" hangingPunct="0">
              <a:buNone/>
            </a:pPr>
            <a:r>
              <a:rPr lang="cs-CZ" dirty="0"/>
              <a:t>Vzdělávací oblast: </a:t>
            </a:r>
            <a:r>
              <a:rPr lang="cs-CZ" b="1" dirty="0"/>
              <a:t>Jazyk a jazyková komunikace – anglický jazyk</a:t>
            </a:r>
            <a:endParaRPr lang="cs-CZ" dirty="0"/>
          </a:p>
          <a:p>
            <a:pPr marL="0" indent="0" hangingPunct="0">
              <a:buNone/>
            </a:pPr>
            <a:r>
              <a:rPr lang="cs-CZ" dirty="0"/>
              <a:t>Téma: </a:t>
            </a:r>
            <a:r>
              <a:rPr lang="cs-CZ" b="1" dirty="0" err="1" smtClean="0"/>
              <a:t>Life</a:t>
            </a:r>
            <a:r>
              <a:rPr lang="cs-CZ" b="1" dirty="0" smtClean="0"/>
              <a:t> in Oxford</a:t>
            </a: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 hangingPunct="0">
              <a:buNone/>
            </a:pPr>
            <a:r>
              <a:rPr lang="cs-CZ" b="1" dirty="0" smtClean="0"/>
              <a:t>Adresa </a:t>
            </a:r>
            <a:r>
              <a:rPr lang="cs-CZ" b="1" dirty="0"/>
              <a:t>školy:</a:t>
            </a:r>
            <a:r>
              <a:rPr lang="cs-CZ" dirty="0"/>
              <a:t> </a:t>
            </a:r>
            <a:r>
              <a:rPr lang="cs-CZ" b="1" dirty="0"/>
              <a:t>Adresa školy:</a:t>
            </a:r>
            <a:r>
              <a:rPr lang="cs-CZ" dirty="0"/>
              <a:t> 	Základní škola Kolín V., </a:t>
            </a:r>
          </a:p>
          <a:p>
            <a:pPr marL="0" indent="0" hangingPunct="0">
              <a:buNone/>
            </a:pPr>
            <a:r>
              <a:rPr lang="cs-CZ" dirty="0" smtClean="0"/>
              <a:t>				Mnichovická </a:t>
            </a:r>
            <a:r>
              <a:rPr lang="cs-CZ" dirty="0"/>
              <a:t>62</a:t>
            </a:r>
          </a:p>
          <a:p>
            <a:pPr marL="0" indent="0" hangingPunct="0">
              <a:buNone/>
            </a:pPr>
            <a:r>
              <a:rPr lang="cs-CZ" i="1" dirty="0" smtClean="0"/>
              <a:t>				září </a:t>
            </a:r>
            <a:r>
              <a:rPr lang="cs-CZ" i="1" dirty="0"/>
              <a:t>2012</a:t>
            </a:r>
            <a:endParaRPr lang="cs-CZ" dirty="0"/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4522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6586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41277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/>
              <a:t/>
            </a:r>
            <a:br>
              <a:rPr lang="cs-CZ" sz="8000" b="1" dirty="0" smtClean="0"/>
            </a:br>
            <a:r>
              <a:rPr lang="cs-CZ" sz="8000" b="1" dirty="0"/>
              <a:t/>
            </a:r>
            <a:br>
              <a:rPr lang="cs-CZ" sz="8000" b="1" dirty="0"/>
            </a:br>
            <a:r>
              <a:rPr lang="cs-CZ" sz="8000" b="1" dirty="0" smtClean="0"/>
              <a:t/>
            </a:r>
            <a:br>
              <a:rPr lang="cs-CZ" sz="8000" b="1" dirty="0" smtClean="0"/>
            </a:br>
            <a:r>
              <a:rPr lang="cs-CZ" sz="8000" b="1" dirty="0"/>
              <a:t/>
            </a:r>
            <a:br>
              <a:rPr lang="cs-CZ" sz="8000" b="1" dirty="0"/>
            </a:br>
            <a:r>
              <a:rPr lang="cs-CZ" sz="8000" b="1" dirty="0" smtClean="0"/>
              <a:t/>
            </a:r>
            <a:br>
              <a:rPr lang="cs-CZ" sz="8000" b="1" dirty="0" smtClean="0"/>
            </a:br>
            <a:r>
              <a:rPr lang="cs-CZ" sz="8000" b="1" dirty="0" smtClean="0"/>
              <a:t>												</a:t>
            </a:r>
            <a:r>
              <a:rPr lang="cs-CZ" sz="9800" b="1" dirty="0" smtClean="0">
                <a:solidFill>
                  <a:srgbClr val="FF0000"/>
                </a:solidFill>
              </a:rPr>
              <a:t>O</a:t>
            </a:r>
            <a:r>
              <a:rPr lang="cs-CZ" sz="9800" b="1" dirty="0" smtClean="0">
                <a:solidFill>
                  <a:schemeClr val="bg1"/>
                </a:solidFill>
              </a:rPr>
              <a:t>x</a:t>
            </a:r>
            <a:r>
              <a:rPr lang="cs-CZ" sz="9800" b="1" dirty="0" smtClean="0"/>
              <a:t>f</a:t>
            </a:r>
            <a:r>
              <a:rPr lang="cs-CZ" sz="9800" b="1" dirty="0" smtClean="0">
                <a:solidFill>
                  <a:schemeClr val="tx2">
                    <a:lumMod val="50000"/>
                  </a:schemeClr>
                </a:solidFill>
              </a:rPr>
              <a:t>o</a:t>
            </a:r>
            <a:r>
              <a:rPr lang="cs-CZ" sz="9800" b="1" dirty="0" smtClean="0">
                <a:solidFill>
                  <a:schemeClr val="bg1"/>
                </a:solidFill>
              </a:rPr>
              <a:t>r</a:t>
            </a:r>
            <a:r>
              <a:rPr lang="cs-CZ" sz="9800" b="1" dirty="0" smtClean="0">
                <a:solidFill>
                  <a:srgbClr val="FF0000"/>
                </a:solidFill>
              </a:rPr>
              <a:t>d</a:t>
            </a:r>
            <a:endParaRPr lang="cs-CZ" sz="9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389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Great </a:t>
            </a:r>
            <a:r>
              <a:rPr lang="cs-CZ" b="1" dirty="0" err="1" smtClean="0">
                <a:solidFill>
                  <a:schemeClr val="bg1"/>
                </a:solidFill>
              </a:rPr>
              <a:t>Britain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Andrea\Pictures\Great Brit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00808"/>
            <a:ext cx="8712968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791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Oxford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2" name="Picture 4" descr="C:\Users\Andrea\Pictures\GB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8746365" cy="52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05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Oxford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Andrea\Pictures\ox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8583877" cy="490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212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Great </a:t>
            </a:r>
            <a:r>
              <a:rPr lang="cs-CZ" b="1" dirty="0" err="1" smtClean="0"/>
              <a:t>Britain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800" b="1" dirty="0" smtClean="0"/>
              <a:t>Capital city: 	</a:t>
            </a:r>
            <a:r>
              <a:rPr lang="en-GB" sz="4800" dirty="0" smtClean="0"/>
              <a:t>	</a:t>
            </a:r>
            <a:r>
              <a:rPr lang="en-GB" sz="4800" b="1" dirty="0" smtClean="0">
                <a:solidFill>
                  <a:srgbClr val="FF0000"/>
                </a:solidFill>
              </a:rPr>
              <a:t>London</a:t>
            </a:r>
          </a:p>
          <a:p>
            <a:pPr marL="0" indent="0">
              <a:buNone/>
            </a:pPr>
            <a:r>
              <a:rPr lang="en-GB" sz="4800" b="1" dirty="0" smtClean="0"/>
              <a:t>Population: </a:t>
            </a:r>
            <a:r>
              <a:rPr lang="en-GB" sz="4800" dirty="0" smtClean="0"/>
              <a:t>		</a:t>
            </a:r>
            <a:r>
              <a:rPr lang="en-GB" sz="4800" b="1" dirty="0" smtClean="0">
                <a:solidFill>
                  <a:schemeClr val="tx2">
                    <a:lumMod val="75000"/>
                  </a:schemeClr>
                </a:solidFill>
              </a:rPr>
              <a:t>62,</a:t>
            </a:r>
            <a:r>
              <a:rPr lang="cs-CZ" sz="4800" b="1" dirty="0" smtClean="0">
                <a:solidFill>
                  <a:schemeClr val="tx2">
                    <a:lumMod val="75000"/>
                  </a:schemeClr>
                </a:solidFill>
              </a:rPr>
              <a:t>300</a:t>
            </a:r>
            <a:r>
              <a:rPr lang="en-GB" sz="4800" b="1" dirty="0" smtClean="0">
                <a:solidFill>
                  <a:schemeClr val="tx2">
                    <a:lumMod val="75000"/>
                  </a:schemeClr>
                </a:solidFill>
              </a:rPr>
              <a:t>,000 </a:t>
            </a:r>
          </a:p>
          <a:p>
            <a:pPr marL="0" indent="0">
              <a:buNone/>
            </a:pPr>
            <a:r>
              <a:rPr lang="en-GB" sz="4800" b="1" dirty="0" smtClean="0"/>
              <a:t>Area: </a:t>
            </a:r>
            <a:r>
              <a:rPr lang="en-GB" sz="4800" dirty="0" smtClean="0"/>
              <a:t>			</a:t>
            </a:r>
            <a:r>
              <a:rPr lang="en-GB" sz="4800" b="1" dirty="0" smtClean="0">
                <a:solidFill>
                  <a:srgbClr val="FF0000"/>
                </a:solidFill>
              </a:rPr>
              <a:t>2</a:t>
            </a:r>
            <a:r>
              <a:rPr lang="cs-CZ" sz="4800" b="1" dirty="0" smtClean="0">
                <a:solidFill>
                  <a:srgbClr val="FF0000"/>
                </a:solidFill>
              </a:rPr>
              <a:t>29</a:t>
            </a:r>
            <a:r>
              <a:rPr lang="en-GB" sz="4800" b="1" dirty="0" smtClean="0">
                <a:solidFill>
                  <a:srgbClr val="FF0000"/>
                </a:solidFill>
              </a:rPr>
              <a:t>,</a:t>
            </a:r>
            <a:r>
              <a:rPr lang="cs-CZ" sz="4800" b="1" dirty="0" smtClean="0">
                <a:solidFill>
                  <a:srgbClr val="FF0000"/>
                </a:solidFill>
              </a:rPr>
              <a:t>848</a:t>
            </a:r>
            <a:r>
              <a:rPr lang="en-GB" sz="4800" b="1" dirty="0" smtClean="0">
                <a:solidFill>
                  <a:srgbClr val="FF0000"/>
                </a:solidFill>
              </a:rPr>
              <a:t> km</a:t>
            </a:r>
            <a:r>
              <a:rPr lang="cs-CZ" sz="4800" b="1" baseline="30000" dirty="0" smtClean="0">
                <a:solidFill>
                  <a:srgbClr val="FF0000"/>
                </a:solidFill>
              </a:rPr>
              <a:t>2</a:t>
            </a:r>
            <a:endParaRPr lang="en-GB" sz="4800" b="1" baseline="30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4800" b="1" dirty="0" smtClean="0"/>
              <a:t>Government:	</a:t>
            </a:r>
            <a:r>
              <a:rPr lang="en-GB" sz="4800" dirty="0" smtClean="0"/>
              <a:t>	</a:t>
            </a:r>
            <a:r>
              <a:rPr lang="en-GB" sz="4800" b="1" dirty="0" smtClean="0">
                <a:solidFill>
                  <a:schemeClr val="tx2">
                    <a:lumMod val="75000"/>
                  </a:schemeClr>
                </a:solidFill>
              </a:rPr>
              <a:t>Unitary parliamentary 				constitutional 					monarchy</a:t>
            </a:r>
          </a:p>
          <a:p>
            <a:pPr marL="0" indent="0">
              <a:buNone/>
            </a:pPr>
            <a:r>
              <a:rPr lang="en-GB" sz="4800" b="1" dirty="0" smtClean="0"/>
              <a:t>Monarch:</a:t>
            </a:r>
            <a:r>
              <a:rPr lang="en-GB" sz="4800" dirty="0" smtClean="0"/>
              <a:t>		</a:t>
            </a:r>
            <a:r>
              <a:rPr lang="en-GB" sz="4800" b="1" dirty="0" smtClean="0">
                <a:solidFill>
                  <a:srgbClr val="FF0000"/>
                </a:solidFill>
              </a:rPr>
              <a:t>Elizabeth II</a:t>
            </a:r>
          </a:p>
          <a:p>
            <a:pPr marL="0" indent="0">
              <a:buNone/>
            </a:pPr>
            <a:r>
              <a:rPr lang="en-GB" sz="4800" b="1" dirty="0" smtClean="0"/>
              <a:t>Prime Minister:</a:t>
            </a:r>
            <a:r>
              <a:rPr lang="en-GB" sz="4800" dirty="0" smtClean="0"/>
              <a:t>	</a:t>
            </a:r>
            <a:r>
              <a:rPr lang="en-GB" sz="4800" b="1" dirty="0" smtClean="0">
                <a:solidFill>
                  <a:schemeClr val="tx2">
                    <a:lumMod val="75000"/>
                  </a:schemeClr>
                </a:solidFill>
              </a:rPr>
              <a:t>David Cameron</a:t>
            </a:r>
            <a:endParaRPr lang="en-GB" sz="4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717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Oxford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a university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town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150,200 </a:t>
            </a:r>
            <a:r>
              <a:rPr lang="cs-CZ" sz="4000" b="1" dirty="0" err="1" smtClean="0">
                <a:solidFill>
                  <a:srgbClr val="FF0000"/>
                </a:solidFill>
              </a:rPr>
              <a:t>people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founded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8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th</a:t>
            </a:r>
            <a:r>
              <a:rPr lang="cs-CZ" sz="40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century</a:t>
            </a:r>
            <a:endParaRPr lang="cs-CZ" sz="40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4000" b="1" dirty="0" err="1" smtClean="0">
                <a:solidFill>
                  <a:srgbClr val="FF0000"/>
                </a:solidFill>
              </a:rPr>
              <a:t>famous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for</a:t>
            </a:r>
            <a:r>
              <a:rPr lang="cs-CZ" sz="4000" b="1" dirty="0" smtClean="0">
                <a:solidFill>
                  <a:srgbClr val="FF0000"/>
                </a:solidFill>
              </a:rPr>
              <a:t> Oxford University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1424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Users\Andrea\Pictures\Fotky 2011\Anglie 2011\PA0330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324528" cy="6993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355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C:\Users\Andrea\Pictures\Fotky 2011\Anglie 2011\P911237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5312" y="-5067944"/>
            <a:ext cx="10654704" cy="14206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270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Andrea\Pictures\Fotky 2011\Anglie 2011\P911237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4" y="-171400"/>
            <a:ext cx="9793088" cy="7344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489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Andrea\Pictures\Fotky 2011\Anglie 2011\PA0329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-2835696"/>
            <a:ext cx="9793088" cy="13057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54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University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oldest</a:t>
            </a:r>
            <a:r>
              <a:rPr lang="cs-CZ" b="1" dirty="0" smtClean="0">
                <a:solidFill>
                  <a:srgbClr val="FF0000"/>
                </a:solidFill>
              </a:rPr>
              <a:t> university in Great </a:t>
            </a:r>
            <a:r>
              <a:rPr lang="cs-CZ" b="1" dirty="0" err="1" smtClean="0">
                <a:solidFill>
                  <a:srgbClr val="FF0000"/>
                </a:solidFill>
              </a:rPr>
              <a:t>Britain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second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oldest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university in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world</a:t>
            </a:r>
            <a:endParaRPr lang="cs-CZ" b="1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b="1" dirty="0"/>
          </a:p>
          <a:p>
            <a:r>
              <a:rPr lang="cs-CZ" b="1" dirty="0" err="1" smtClean="0">
                <a:solidFill>
                  <a:srgbClr val="FF0000"/>
                </a:solidFill>
              </a:rPr>
              <a:t>regarded</a:t>
            </a:r>
            <a:r>
              <a:rPr lang="cs-CZ" b="1" dirty="0" smtClean="0">
                <a:solidFill>
                  <a:srgbClr val="FF0000"/>
                </a:solidFill>
              </a:rPr>
              <a:t> as </a:t>
            </a:r>
            <a:r>
              <a:rPr lang="cs-CZ" b="1" dirty="0" err="1" smtClean="0">
                <a:solidFill>
                  <a:srgbClr val="FF0000"/>
                </a:solidFill>
              </a:rPr>
              <a:t>one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of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the</a:t>
            </a:r>
            <a:r>
              <a:rPr lang="cs-CZ" b="1" dirty="0" smtClean="0">
                <a:solidFill>
                  <a:srgbClr val="FF0000"/>
                </a:solidFill>
              </a:rPr>
              <a:t> most </a:t>
            </a:r>
            <a:r>
              <a:rPr lang="cs-CZ" b="1" dirty="0" err="1" smtClean="0">
                <a:solidFill>
                  <a:srgbClr val="FF0000"/>
                </a:solidFill>
              </a:rPr>
              <a:t>prestigious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one</a:t>
            </a:r>
            <a:r>
              <a:rPr lang="cs-CZ" b="1" dirty="0" smtClean="0">
                <a:solidFill>
                  <a:srgbClr val="FF0000"/>
                </a:solidFill>
              </a:rPr>
              <a:t> (</a:t>
            </a:r>
            <a:r>
              <a:rPr lang="cs-CZ" b="1" dirty="0" err="1" smtClean="0">
                <a:solidFill>
                  <a:srgbClr val="FF0000"/>
                </a:solidFill>
              </a:rPr>
              <a:t>e.g</a:t>
            </a:r>
            <a:r>
              <a:rPr lang="cs-CZ" b="1" dirty="0" smtClean="0">
                <a:solidFill>
                  <a:srgbClr val="FF0000"/>
                </a:solidFill>
              </a:rPr>
              <a:t>. as Harvard in USA)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University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Cambridge (rivality,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Oxbridge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173353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University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colleges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(38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colleges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, 6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halls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)</a:t>
            </a:r>
          </a:p>
          <a:p>
            <a:r>
              <a:rPr lang="cs-CZ" b="1" dirty="0" err="1" smtClean="0"/>
              <a:t>departments</a:t>
            </a:r>
            <a:endParaRPr lang="cs-CZ" b="1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3 </a:t>
            </a:r>
            <a:r>
              <a:rPr lang="cs-CZ" b="1" dirty="0" err="1" smtClean="0">
                <a:solidFill>
                  <a:srgbClr val="FF0000"/>
                </a:solidFill>
              </a:rPr>
              <a:t>terms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(</a:t>
            </a:r>
            <a:r>
              <a:rPr lang="cs-CZ" sz="2400" b="1" dirty="0" err="1">
                <a:solidFill>
                  <a:srgbClr val="FF0000"/>
                </a:solidFill>
              </a:rPr>
              <a:t>Michaelmas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term, </a:t>
            </a:r>
            <a:r>
              <a:rPr lang="cs-CZ" sz="2400" b="1" dirty="0">
                <a:solidFill>
                  <a:srgbClr val="FF0000"/>
                </a:solidFill>
              </a:rPr>
              <a:t>Hilary </a:t>
            </a:r>
            <a:r>
              <a:rPr lang="cs-CZ" sz="2400" b="1" dirty="0" smtClean="0">
                <a:solidFill>
                  <a:srgbClr val="FF0000"/>
                </a:solidFill>
              </a:rPr>
              <a:t>Term, </a:t>
            </a:r>
            <a:r>
              <a:rPr lang="cs-CZ" sz="2400" b="1" dirty="0" err="1">
                <a:solidFill>
                  <a:srgbClr val="FF0000"/>
                </a:solidFill>
              </a:rPr>
              <a:t>Trinity</a:t>
            </a:r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term)</a:t>
            </a:r>
          </a:p>
          <a:p>
            <a:r>
              <a:rPr lang="cs-CZ" b="1" dirty="0" smtClean="0"/>
              <a:t>3 </a:t>
            </a:r>
            <a:r>
              <a:rPr lang="cs-CZ" b="1" dirty="0" err="1" smtClean="0"/>
              <a:t>types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study </a:t>
            </a:r>
          </a:p>
          <a:p>
            <a:pPr lvl="2"/>
            <a:r>
              <a:rPr lang="cs-CZ" b="1" dirty="0" err="1" smtClean="0"/>
              <a:t>bachelor</a:t>
            </a:r>
            <a:r>
              <a:rPr lang="cs-CZ" b="1" dirty="0" smtClean="0"/>
              <a:t> </a:t>
            </a:r>
            <a:r>
              <a:rPr lang="cs-CZ" b="1" dirty="0" err="1" smtClean="0"/>
              <a:t>degree</a:t>
            </a:r>
            <a:r>
              <a:rPr lang="cs-CZ" b="1" dirty="0" smtClean="0"/>
              <a:t> – 3 </a:t>
            </a:r>
            <a:r>
              <a:rPr lang="cs-CZ" b="1" dirty="0" err="1" smtClean="0"/>
              <a:t>years</a:t>
            </a:r>
            <a:endParaRPr lang="cs-CZ" b="1" dirty="0" smtClean="0"/>
          </a:p>
          <a:p>
            <a:pPr lvl="2"/>
            <a:r>
              <a:rPr lang="cs-CZ" b="1" dirty="0" err="1" smtClean="0"/>
              <a:t>master´s</a:t>
            </a:r>
            <a:r>
              <a:rPr lang="cs-CZ" b="1" dirty="0" smtClean="0"/>
              <a:t> </a:t>
            </a:r>
            <a:r>
              <a:rPr lang="cs-CZ" b="1" dirty="0" err="1" smtClean="0"/>
              <a:t>degree</a:t>
            </a:r>
            <a:r>
              <a:rPr lang="cs-CZ" b="1" dirty="0" smtClean="0"/>
              <a:t> – 1 </a:t>
            </a:r>
            <a:r>
              <a:rPr lang="cs-CZ" b="1" dirty="0" err="1" smtClean="0"/>
              <a:t>year</a:t>
            </a:r>
            <a:r>
              <a:rPr lang="cs-CZ" b="1" dirty="0" smtClean="0"/>
              <a:t> </a:t>
            </a:r>
          </a:p>
          <a:p>
            <a:pPr lvl="2"/>
            <a:r>
              <a:rPr lang="cs-CZ" b="1" dirty="0" err="1" smtClean="0"/>
              <a:t>Dphil</a:t>
            </a:r>
            <a:r>
              <a:rPr lang="cs-CZ" b="1" dirty="0" smtClean="0"/>
              <a:t> (PhD) – 3 </a:t>
            </a:r>
            <a:r>
              <a:rPr lang="cs-CZ" b="1" dirty="0" err="1" smtClean="0"/>
              <a:t>years</a:t>
            </a:r>
            <a:endParaRPr lang="cs-CZ" b="1" dirty="0"/>
          </a:p>
        </p:txBody>
      </p:sp>
      <p:pic>
        <p:nvPicPr>
          <p:cNvPr id="6146" name="Picture 2" descr="C:\Users\Andrea\Downloads\Oxford_University_Logo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05064"/>
            <a:ext cx="2695575" cy="269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967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Colleges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algn="ctr">
              <a:buNone/>
            </a:pPr>
            <a:r>
              <a:rPr lang="cs-CZ" sz="5400" b="1" dirty="0" smtClean="0"/>
              <a:t>Place </a:t>
            </a:r>
            <a:r>
              <a:rPr lang="cs-CZ" sz="5400" b="1" dirty="0" err="1" smtClean="0"/>
              <a:t>where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you</a:t>
            </a:r>
            <a:r>
              <a:rPr lang="cs-CZ" sz="5400" b="1" dirty="0" smtClean="0"/>
              <a:t> </a:t>
            </a:r>
            <a:r>
              <a:rPr lang="cs-CZ" sz="5400" b="1" dirty="0" smtClean="0">
                <a:solidFill>
                  <a:srgbClr val="FF0000"/>
                </a:solidFill>
              </a:rPr>
              <a:t>LIVE</a:t>
            </a:r>
          </a:p>
          <a:p>
            <a:pPr marL="0" indent="0"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 lvl="8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EAT</a:t>
            </a:r>
          </a:p>
          <a:p>
            <a:pPr lvl="8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STUDY</a:t>
            </a:r>
          </a:p>
          <a:p>
            <a:pPr lvl="8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GO TO </a:t>
            </a:r>
            <a:r>
              <a:rPr lang="cs-CZ" sz="4400" b="1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 LIBRARY</a:t>
            </a:r>
          </a:p>
          <a:p>
            <a:pPr lvl="8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SPEND FREE TIME</a:t>
            </a:r>
          </a:p>
          <a:p>
            <a:pPr lvl="8"/>
            <a:r>
              <a:rPr lang="cs-CZ" sz="4400" b="1" dirty="0" smtClean="0">
                <a:solidFill>
                  <a:schemeClr val="tx2">
                    <a:lumMod val="75000"/>
                  </a:schemeClr>
                </a:solidFill>
              </a:rPr>
              <a:t>LIVE</a:t>
            </a:r>
            <a:endParaRPr lang="cs-CZ" sz="4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1833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College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0" name="Picture 2" descr="C:\Users\Andrea\Pictures\Fotky 2011\Anglie 2011\PB2000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48547" y="-99391"/>
            <a:ext cx="9601067" cy="720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446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Andrea\Pictures\Fotky 2011\Anglie 2011\PB2000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7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Andrea\Pictures\Fotky 2011\Anglie 2011\PB14364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96536" cy="7047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08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42" name="Picture 2" descr="C:\Users\Andrea\Pictures\Fotky 2011\Anglie 2011\PB07333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1"/>
            <a:ext cx="9505056" cy="7128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07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Andrea\Pictures\Fotky 2011\Anglie 2011\PB07336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5450" y="-1"/>
            <a:ext cx="9307970" cy="698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6107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3314" name="Picture 2" descr="C:\Users\Andrea\Pictures\Fotky 2011\Anglie 2011\PB14377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28600" y="-459432"/>
            <a:ext cx="10153128" cy="7614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6936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Users\Andrea\Pictures\Fotky 2011\Anglie 2011\PB14376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3112" y="14744"/>
            <a:ext cx="9409648" cy="705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6230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Colleges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Colleges</a:t>
            </a:r>
            <a:r>
              <a:rPr lang="cs-CZ" b="1" dirty="0" smtClean="0"/>
              <a:t> are </a:t>
            </a:r>
            <a:r>
              <a:rPr lang="cs-CZ" b="1" dirty="0" err="1" smtClean="0"/>
              <a:t>different</a:t>
            </a:r>
            <a:endParaRPr lang="cs-CZ" b="1" dirty="0" smtClean="0"/>
          </a:p>
          <a:p>
            <a:endParaRPr lang="cs-CZ" b="1" dirty="0" smtClean="0"/>
          </a:p>
          <a:p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students</a:t>
            </a:r>
            <a:r>
              <a:rPr lang="cs-CZ" b="1" dirty="0" smtClean="0"/>
              <a:t> </a:t>
            </a:r>
            <a:r>
              <a:rPr lang="cs-CZ" b="1" dirty="0" err="1" smtClean="0"/>
              <a:t>choose</a:t>
            </a:r>
            <a:r>
              <a:rPr lang="cs-CZ" b="1" dirty="0" smtClean="0"/>
              <a:t> </a:t>
            </a:r>
            <a:r>
              <a:rPr lang="cs-CZ" b="1" dirty="0" err="1" smtClean="0"/>
              <a:t>their</a:t>
            </a:r>
            <a:r>
              <a:rPr lang="cs-CZ" b="1" dirty="0" smtClean="0"/>
              <a:t> </a:t>
            </a:r>
            <a:r>
              <a:rPr lang="cs-CZ" b="1" dirty="0" err="1" smtClean="0"/>
              <a:t>colleges</a:t>
            </a:r>
            <a:r>
              <a:rPr lang="cs-CZ" b="1" dirty="0" smtClean="0"/>
              <a:t> and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colleges</a:t>
            </a:r>
            <a:r>
              <a:rPr lang="cs-CZ" b="1" dirty="0" smtClean="0"/>
              <a:t> </a:t>
            </a:r>
            <a:r>
              <a:rPr lang="cs-CZ" b="1" dirty="0" err="1" smtClean="0"/>
              <a:t>choose</a:t>
            </a:r>
            <a:r>
              <a:rPr lang="cs-CZ" b="1" dirty="0" smtClean="0"/>
              <a:t> </a:t>
            </a:r>
            <a:r>
              <a:rPr lang="cs-CZ" b="1" dirty="0" err="1" smtClean="0"/>
              <a:t>them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err="1" smtClean="0"/>
              <a:t>some</a:t>
            </a:r>
            <a:r>
              <a:rPr lang="cs-CZ" b="1" dirty="0" smtClean="0"/>
              <a:t> are </a:t>
            </a:r>
            <a:r>
              <a:rPr lang="cs-CZ" b="1" dirty="0" err="1" smtClean="0"/>
              <a:t>poor</a:t>
            </a:r>
            <a:r>
              <a:rPr lang="cs-CZ" b="1" dirty="0" smtClean="0"/>
              <a:t> and </a:t>
            </a:r>
            <a:r>
              <a:rPr lang="cs-CZ" b="1" dirty="0" err="1" smtClean="0"/>
              <a:t>some</a:t>
            </a:r>
            <a:r>
              <a:rPr lang="cs-CZ" b="1" dirty="0" smtClean="0"/>
              <a:t> are </a:t>
            </a:r>
            <a:r>
              <a:rPr lang="cs-CZ" b="1" dirty="0" err="1" smtClean="0"/>
              <a:t>rich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r>
              <a:rPr lang="cs-CZ" b="1" dirty="0" err="1" smtClean="0"/>
              <a:t>you</a:t>
            </a:r>
            <a:r>
              <a:rPr lang="cs-CZ" b="1" dirty="0" smtClean="0"/>
              <a:t> </a:t>
            </a:r>
            <a:r>
              <a:rPr lang="cs-CZ" b="1" dirty="0" err="1" smtClean="0"/>
              <a:t>pay</a:t>
            </a:r>
            <a:r>
              <a:rPr lang="cs-CZ" b="1" dirty="0" smtClean="0"/>
              <a:t> </a:t>
            </a:r>
            <a:r>
              <a:rPr lang="cs-CZ" b="1" dirty="0" err="1" smtClean="0"/>
              <a:t>school</a:t>
            </a:r>
            <a:r>
              <a:rPr lang="cs-CZ" b="1" dirty="0" smtClean="0"/>
              <a:t> </a:t>
            </a:r>
            <a:r>
              <a:rPr lang="cs-CZ" b="1" dirty="0" err="1" smtClean="0"/>
              <a:t>fees</a:t>
            </a:r>
            <a:r>
              <a:rPr lang="cs-CZ" b="1" dirty="0" smtClean="0"/>
              <a:t> and </a:t>
            </a:r>
            <a:r>
              <a:rPr lang="cs-CZ" b="1" dirty="0" err="1" smtClean="0"/>
              <a:t>college</a:t>
            </a:r>
            <a:r>
              <a:rPr lang="cs-CZ" b="1" dirty="0" smtClean="0"/>
              <a:t> </a:t>
            </a:r>
            <a:r>
              <a:rPr lang="cs-CZ" b="1" dirty="0" err="1" smtClean="0"/>
              <a:t>fees</a:t>
            </a:r>
            <a:r>
              <a:rPr lang="cs-CZ" b="1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3165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b="1" dirty="0" smtClean="0"/>
              <a:t>Let ´s go </a:t>
            </a:r>
            <a:r>
              <a:rPr lang="cs-CZ" sz="5400" b="1" dirty="0" err="1" smtClean="0"/>
              <a:t>for</a:t>
            </a:r>
            <a:r>
              <a:rPr lang="cs-CZ" sz="5400" b="1" dirty="0" smtClean="0"/>
              <a:t> lunch ….</a:t>
            </a:r>
          </a:p>
        </p:txBody>
      </p:sp>
    </p:spTree>
    <p:extLst>
      <p:ext uri="{BB962C8B-B14F-4D97-AF65-F5344CB8AC3E}">
        <p14:creationId xmlns:p14="http://schemas.microsoft.com/office/powerpoint/2010/main" val="342400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Andrea\Pictures\Fotky 2011\Anglie 2011\P91425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4584" y="-315416"/>
            <a:ext cx="10177130" cy="7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5887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Andrea\Pictures\Fotky 2011\Anglie 2011\St Johns lunch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-1611560"/>
            <a:ext cx="11713301" cy="878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6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b="1" dirty="0" smtClean="0"/>
          </a:p>
          <a:p>
            <a:pPr marL="0" indent="0" algn="ctr">
              <a:buNone/>
            </a:pPr>
            <a:r>
              <a:rPr lang="cs-CZ" sz="5400" b="1" dirty="0" err="1" smtClean="0"/>
              <a:t>Let´s</a:t>
            </a:r>
            <a:r>
              <a:rPr lang="cs-CZ" sz="5400" b="1" dirty="0" smtClean="0"/>
              <a:t> go </a:t>
            </a:r>
            <a:r>
              <a:rPr lang="cs-CZ" sz="5400" b="1" dirty="0" err="1" smtClean="0"/>
              <a:t>for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dinner</a:t>
            </a:r>
            <a:r>
              <a:rPr lang="cs-CZ" sz="5400" b="1" dirty="0" smtClean="0"/>
              <a:t> …. 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342922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Andrea\Pictures\Fotky 2011\Anglie 2011\PA19321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-848"/>
            <a:ext cx="9505056" cy="712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6870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Andrea\Pictures\Fotky 2011\Anglie 2011\Formal hall 17.11..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88640" y="-1539552"/>
            <a:ext cx="11388758" cy="854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8046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</a:t>
            </a:r>
            <a:r>
              <a:rPr lang="cs-CZ" b="1" dirty="0" err="1" smtClean="0"/>
              <a:t>colleges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/>
            <a:endParaRPr lang="cs-CZ" sz="5400" dirty="0" smtClean="0"/>
          </a:p>
          <a:p>
            <a:pPr marL="0" indent="0" algn="ctr">
              <a:buNone/>
            </a:pPr>
            <a:r>
              <a:rPr lang="cs-CZ" sz="5400" b="1" dirty="0" err="1" smtClean="0"/>
              <a:t>The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colleges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fight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among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each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other</a:t>
            </a:r>
            <a:r>
              <a:rPr lang="cs-CZ" sz="5400" b="1" dirty="0" smtClean="0"/>
              <a:t> and do not </a:t>
            </a:r>
            <a:r>
              <a:rPr lang="cs-CZ" sz="5400" b="1" dirty="0" err="1" smtClean="0"/>
              <a:t>like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each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other</a:t>
            </a:r>
            <a:r>
              <a:rPr lang="cs-CZ" sz="5400" b="1" dirty="0" smtClean="0"/>
              <a:t> </a:t>
            </a:r>
            <a:r>
              <a:rPr lang="cs-CZ" sz="5400" b="1" dirty="0" smtClean="0">
                <a:sym typeface="Wingdings" pitchFamily="2" charset="2"/>
              </a:rPr>
              <a:t> 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4008173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5362" name="Picture 2" descr="C:\Users\Andrea\Pictures\Fotky 2011\Anglie 2011\PA16315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8112"/>
            <a:ext cx="9300672" cy="697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5708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still</a:t>
            </a:r>
            <a:r>
              <a:rPr lang="cs-CZ" b="1" dirty="0" smtClean="0"/>
              <a:t> very </a:t>
            </a:r>
            <a:r>
              <a:rPr lang="cs-CZ" b="1" dirty="0" err="1" smtClean="0"/>
              <a:t>traditional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en-GB" sz="5400" b="1" dirty="0" smtClean="0"/>
              <a:t>… you must wear a gown </a:t>
            </a:r>
          </a:p>
          <a:p>
            <a:pPr marL="0" indent="0" algn="ctr">
              <a:buNone/>
            </a:pPr>
            <a:r>
              <a:rPr lang="en-GB" sz="4800" b="1" i="1" dirty="0" smtClean="0"/>
              <a:t>(for special occasions) </a:t>
            </a:r>
            <a:endParaRPr lang="en-GB" sz="4800" b="1" i="1" dirty="0"/>
          </a:p>
        </p:txBody>
      </p:sp>
    </p:spTree>
    <p:extLst>
      <p:ext uri="{BB962C8B-B14F-4D97-AF65-F5344CB8AC3E}">
        <p14:creationId xmlns:p14="http://schemas.microsoft.com/office/powerpoint/2010/main" val="2674824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C:\Users\Andrea\Pictures\Fotky 2011\Anglie 2011\PA16319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433048" cy="7074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8014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free </a:t>
            </a:r>
            <a:r>
              <a:rPr lang="cs-CZ" b="1" dirty="0" err="1" smtClean="0"/>
              <a:t>time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5400" b="1" dirty="0" smtClean="0"/>
          </a:p>
          <a:p>
            <a:pPr marL="0" indent="0" algn="ctr">
              <a:buNone/>
            </a:pPr>
            <a:r>
              <a:rPr lang="cs-CZ" sz="5400" b="1" dirty="0" err="1" smtClean="0"/>
              <a:t>Let´s</a:t>
            </a:r>
            <a:r>
              <a:rPr lang="cs-CZ" sz="5400" b="1" dirty="0" smtClean="0"/>
              <a:t> go </a:t>
            </a:r>
            <a:r>
              <a:rPr lang="cs-CZ" sz="5400" b="1" dirty="0" err="1" smtClean="0"/>
              <a:t>punting</a:t>
            </a:r>
            <a:r>
              <a:rPr lang="cs-CZ" sz="5400" b="1" dirty="0" smtClean="0"/>
              <a:t> </a:t>
            </a:r>
            <a:r>
              <a:rPr lang="cs-CZ" sz="5400" b="1" dirty="0" smtClean="0">
                <a:sym typeface="Wingdings" pitchFamily="2" charset="2"/>
              </a:rPr>
              <a:t>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4194994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266" name="Picture 2" descr="C:\Users\Andrea\Pictures\Fotky 2011\Anglie 2011\PA02290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-99392"/>
            <a:ext cx="9844330" cy="7383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06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free </a:t>
            </a:r>
            <a:r>
              <a:rPr lang="cs-CZ" b="1" dirty="0" err="1" smtClean="0"/>
              <a:t>time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b="1" dirty="0" smtClean="0"/>
          </a:p>
          <a:p>
            <a:pPr marL="0" indent="0" algn="ctr">
              <a:buNone/>
            </a:pPr>
            <a:r>
              <a:rPr lang="cs-CZ" sz="5400" b="1" dirty="0" smtClean="0"/>
              <a:t>Let ´s </a:t>
            </a:r>
            <a:r>
              <a:rPr lang="cs-CZ" sz="5400" b="1" dirty="0" err="1" smtClean="0"/>
              <a:t>have</a:t>
            </a:r>
            <a:r>
              <a:rPr lang="cs-CZ" sz="5400" b="1" dirty="0" smtClean="0"/>
              <a:t> a chat and </a:t>
            </a:r>
            <a:r>
              <a:rPr lang="cs-CZ" sz="5400" b="1" dirty="0" err="1" smtClean="0"/>
              <a:t>discussion</a:t>
            </a:r>
            <a:r>
              <a:rPr lang="cs-CZ" sz="5400" b="1" dirty="0" smtClean="0"/>
              <a:t> … 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040767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4338" name="Picture 2" descr="C:\Users\Andrea\Pictures\Fotky 2011\Anglie 2011\upraveno radicov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568" y="-603448"/>
            <a:ext cx="10177131" cy="7632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192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Oxford free </a:t>
            </a:r>
            <a:r>
              <a:rPr lang="cs-CZ" b="1" dirty="0" err="1" smtClean="0"/>
              <a:t>time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5400" b="1" dirty="0" err="1" smtClean="0"/>
              <a:t>Or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let´s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eat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out</a:t>
            </a:r>
            <a:r>
              <a:rPr lang="cs-CZ" sz="5400" b="1" dirty="0" smtClean="0"/>
              <a:t> and </a:t>
            </a:r>
          </a:p>
          <a:p>
            <a:pPr marL="0" indent="0" algn="ctr">
              <a:buNone/>
            </a:pPr>
            <a:r>
              <a:rPr lang="cs-CZ" sz="5400" b="1" dirty="0" smtClean="0"/>
              <a:t>go shopping </a:t>
            </a:r>
            <a:r>
              <a:rPr lang="cs-CZ" sz="5400" b="1" dirty="0" smtClean="0">
                <a:sym typeface="Wingdings" pitchFamily="2" charset="2"/>
              </a:rPr>
              <a:t> 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884191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6386" name="Picture 2" descr="C:\Users\Andrea\Pictures\Fotky 2011\Anglie 2011\PA03300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84584" y="-1107504"/>
            <a:ext cx="11041227" cy="8280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625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7410" name="Picture 2" descr="C:\Users\Andrea\Pictures\Fotky 2011\Anglie 2011\PA03298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372533" cy="702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3517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8434" name="Picture 2" descr="C:\Users\Andrea\Pictures\Fotky 2011\Anglie 2011\P920278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7192" y="-99392"/>
            <a:ext cx="9505056" cy="7128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35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9458" name="Picture 2" descr="C:\Users\Andrea\Pictures\Fotky 2011\Anglie 2011\P91827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8" y="0"/>
            <a:ext cx="9804582" cy="735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3245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0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/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sz="5400" b="1" dirty="0" err="1" smtClean="0"/>
              <a:t>Thank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you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for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your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attention</a:t>
            </a:r>
            <a:r>
              <a:rPr lang="cs-CZ" sz="5400" b="1" dirty="0" smtClean="0"/>
              <a:t>. 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val="291753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ANOTACE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/>
              <a:t>Tento materiál slouží k poznání života v Oxfordu.</a:t>
            </a:r>
          </a:p>
          <a:p>
            <a:r>
              <a:rPr lang="cs-CZ" sz="2800" dirty="0" smtClean="0"/>
              <a:t>Žáci se seznámí se základními fakty o Velké Británii a Oxfordu, životem na univerzitě, trávením volného času a zvyky, které jsou pro danou oblast typické. </a:t>
            </a:r>
          </a:p>
          <a:p>
            <a:r>
              <a:rPr lang="cs-CZ" sz="2800" dirty="0" smtClean="0"/>
              <a:t>Materiál vychází z osobních zkušeností autorky, která působila semestr jako zaměstnanec univerzity. </a:t>
            </a:r>
          </a:p>
          <a:p>
            <a:r>
              <a:rPr lang="cs-CZ" sz="2800" dirty="0" smtClean="0"/>
              <a:t>ZDROJE: 	Vlastní fotografie autorky. </a:t>
            </a:r>
          </a:p>
          <a:p>
            <a:pPr marL="1828800" lvl="4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smtClean="0">
                <a:hlinkClick r:id="rId2"/>
              </a:rPr>
              <a:t>en.wikipedia.org/wiki/Oxford</a:t>
            </a:r>
            <a:endParaRPr lang="cs-CZ" sz="2800" dirty="0" smtClean="0"/>
          </a:p>
          <a:p>
            <a:pPr marL="1828800" lvl="4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smtClean="0">
                <a:hlinkClick r:id="rId3"/>
              </a:rPr>
              <a:t>en.wikipedia.org/wiki/Great_Britain</a:t>
            </a:r>
            <a:endParaRPr lang="cs-CZ" sz="2800" dirty="0" smtClean="0"/>
          </a:p>
          <a:p>
            <a:pPr marL="1828800" lvl="4" indent="0">
              <a:buNone/>
            </a:pPr>
            <a:r>
              <a:rPr lang="cs-CZ" sz="2800" dirty="0">
                <a:hlinkClick r:id="rId4"/>
              </a:rPr>
              <a:t>https://maps.google.cz</a:t>
            </a:r>
            <a:r>
              <a:rPr lang="cs-CZ" sz="2800" dirty="0" smtClean="0">
                <a:hlinkClick r:id="rId4"/>
              </a:rPr>
              <a:t>/</a:t>
            </a:r>
            <a:endParaRPr lang="cs-CZ" sz="2800" dirty="0" smtClean="0"/>
          </a:p>
          <a:p>
            <a:pPr marL="1828800" lvl="4" indent="0">
              <a:buNone/>
            </a:pPr>
            <a:endParaRPr lang="cs-CZ" sz="2800" dirty="0" smtClean="0"/>
          </a:p>
          <a:p>
            <a:pPr marL="1828800" lvl="4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659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448</TotalTime>
  <Words>319</Words>
  <Application>Microsoft Office PowerPoint</Application>
  <PresentationFormat>Předvádění na obrazovce (4:3)</PresentationFormat>
  <Paragraphs>96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Prezentace aplikace PowerPoint</vt:lpstr>
      <vt:lpstr>                 Oxford</vt:lpstr>
      <vt:lpstr>Great Britain</vt:lpstr>
      <vt:lpstr>Oxford</vt:lpstr>
      <vt:lpstr>Oxford</vt:lpstr>
      <vt:lpstr>Great Britain</vt:lpstr>
      <vt:lpstr>Oxford</vt:lpstr>
      <vt:lpstr>Prezentace aplikace PowerPoint</vt:lpstr>
      <vt:lpstr>Prezentace aplikace PowerPoint</vt:lpstr>
      <vt:lpstr>Prezentace aplikace PowerPoint</vt:lpstr>
      <vt:lpstr>Prezentace aplikace PowerPoint</vt:lpstr>
      <vt:lpstr>Oxford University</vt:lpstr>
      <vt:lpstr>Oxford University</vt:lpstr>
      <vt:lpstr>Colleges</vt:lpstr>
      <vt:lpstr>College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Colleges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Oxford colleges </vt:lpstr>
      <vt:lpstr>Prezentace aplikace PowerPoint</vt:lpstr>
      <vt:lpstr>Oxford is still very traditional </vt:lpstr>
      <vt:lpstr>Prezentace aplikace PowerPoint</vt:lpstr>
      <vt:lpstr>Oxford free time</vt:lpstr>
      <vt:lpstr>Prezentace aplikace PowerPoint</vt:lpstr>
      <vt:lpstr>Oxford free time</vt:lpstr>
      <vt:lpstr>Prezentace aplikace PowerPoint</vt:lpstr>
      <vt:lpstr>Oxford free time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Oxford</dc:title>
  <dc:creator>Andrea</dc:creator>
  <cp:lastModifiedBy>dana tvrzníková</cp:lastModifiedBy>
  <cp:revision>31</cp:revision>
  <dcterms:created xsi:type="dcterms:W3CDTF">2012-03-11T21:40:41Z</dcterms:created>
  <dcterms:modified xsi:type="dcterms:W3CDTF">2013-06-14T07:19:47Z</dcterms:modified>
</cp:coreProperties>
</file>