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731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7217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502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0443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4478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3661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254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99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225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785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969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80810-1F54-4615-86BC-375ACB3A6D2B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C3E50-0A3B-43C8-A203-E8E6A48E78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227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t0.gstatic.com/images?q=tbn:ANd9GcS7zE4k-hO0U3ffA4IQFwX9ELwGtoWFSUKlut-ZycWqzaWKvh81Ew" TargetMode="External"/><Relationship Id="rId2" Type="http://schemas.openxmlformats.org/officeDocument/2006/relationships/hyperlink" Target="http://www.uni-due.de/SHE/HE_ME_Gallery.ht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 fontScale="90000"/>
          </a:bodyPr>
          <a:lstStyle/>
          <a:p>
            <a:pPr algn="l"/>
            <a:r>
              <a:rPr lang="cs-CZ" sz="2700" dirty="0"/>
              <a:t>NÁZEV ŠKOLY: </a:t>
            </a:r>
            <a:r>
              <a:rPr lang="cs-CZ" sz="2800" dirty="0"/>
              <a:t>Základní škola Kolín V., Mnichovická 62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700" dirty="0" smtClean="0"/>
              <a:t>AUTOR</a:t>
            </a:r>
            <a:r>
              <a:rPr lang="cs-CZ" sz="2700" dirty="0"/>
              <a:t>: Hana Řebíčková</a:t>
            </a:r>
            <a:br>
              <a:rPr lang="cs-CZ" sz="2700" dirty="0"/>
            </a:br>
            <a:r>
              <a:rPr lang="cs-CZ" sz="2700" dirty="0"/>
              <a:t>NÁZEV: </a:t>
            </a:r>
            <a:r>
              <a:rPr lang="cs-CZ" sz="2700" dirty="0" smtClean="0"/>
              <a:t>VY_32_INOVACE_09_AJ9</a:t>
            </a:r>
            <a:r>
              <a:rPr lang="cs-CZ" sz="2700" dirty="0"/>
              <a:t/>
            </a:r>
            <a:br>
              <a:rPr lang="cs-CZ" sz="2700" dirty="0"/>
            </a:br>
            <a:r>
              <a:rPr lang="cs-CZ" sz="2700" dirty="0"/>
              <a:t>TEMA: </a:t>
            </a:r>
            <a:r>
              <a:rPr lang="cs-CZ" sz="2700" dirty="0" err="1" smtClean="0"/>
              <a:t>Middle</a:t>
            </a:r>
            <a:r>
              <a:rPr lang="cs-CZ" sz="2700" dirty="0" smtClean="0"/>
              <a:t> </a:t>
            </a:r>
            <a:r>
              <a:rPr lang="cs-CZ" sz="2700" dirty="0" err="1" smtClean="0"/>
              <a:t>English</a:t>
            </a:r>
            <a:r>
              <a:rPr lang="cs-CZ" sz="2700" dirty="0" smtClean="0"/>
              <a:t> </a:t>
            </a:r>
            <a:r>
              <a:rPr lang="cs-CZ" sz="2700" dirty="0" err="1" smtClean="0"/>
              <a:t>literature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DATUM: 13.3.2013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97152"/>
            <a:ext cx="5664835" cy="1235075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24379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Middle</a:t>
            </a:r>
            <a:r>
              <a:rPr lang="cs-CZ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English </a:t>
            </a:r>
            <a:r>
              <a:rPr lang="cs-CZ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literature</a:t>
            </a:r>
            <a:endParaRPr lang="cs-CZ" dirty="0">
              <a:solidFill>
                <a:srgbClr val="FF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1916832"/>
            <a:ext cx="2952328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3357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Middle</a:t>
            </a:r>
            <a:r>
              <a:rPr lang="cs-CZ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English </a:t>
            </a:r>
            <a:r>
              <a:rPr lang="cs-CZ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literature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atin typeface="Aharoni" pitchFamily="2" charset="-79"/>
                <a:cs typeface="Aharoni" pitchFamily="2" charset="-79"/>
              </a:rPr>
              <a:t>12th – 15th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century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b="1" dirty="0" err="1" smtClean="0">
                <a:latin typeface="Aharoni" pitchFamily="2" charset="-79"/>
                <a:cs typeface="Aharoni" pitchFamily="2" charset="-79"/>
              </a:rPr>
              <a:t>Printing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b="1" dirty="0" err="1" smtClean="0">
                <a:latin typeface="Aharoni" pitchFamily="2" charset="-79"/>
                <a:cs typeface="Aharoni" pitchFamily="2" charset="-79"/>
              </a:rPr>
              <a:t>press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– William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Caxton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dirty="0" err="1" smtClean="0">
                <a:latin typeface="Aharoni" pitchFamily="2" charset="-79"/>
                <a:cs typeface="Aharoni" pitchFamily="2" charset="-79"/>
              </a:rPr>
              <a:t>Middle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English, French, Latin</a:t>
            </a:r>
          </a:p>
          <a:p>
            <a:r>
              <a:rPr lang="cs-CZ" dirty="0" err="1">
                <a:latin typeface="Aharoni" pitchFamily="2" charset="-79"/>
                <a:cs typeface="Aharoni" pitchFamily="2" charset="-79"/>
              </a:rPr>
              <a:t>r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eligious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literature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dirty="0" err="1">
                <a:latin typeface="Aharoni" pitchFamily="2" charset="-79"/>
                <a:cs typeface="Aharoni" pitchFamily="2" charset="-79"/>
              </a:rPr>
              <a:t>c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ourtly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love</a:t>
            </a:r>
          </a:p>
          <a:p>
            <a:r>
              <a:rPr lang="cs-CZ" dirty="0" err="1" smtClean="0">
                <a:latin typeface="Aharoni" pitchFamily="2" charset="-79"/>
                <a:cs typeface="Aharoni" pitchFamily="2" charset="-79"/>
              </a:rPr>
              <a:t>Arthurian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literature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b="1" dirty="0" err="1" smtClean="0">
                <a:latin typeface="Aharoni" pitchFamily="2" charset="-79"/>
                <a:cs typeface="Aharoni" pitchFamily="2" charset="-79"/>
              </a:rPr>
              <a:t>Geoffrey</a:t>
            </a:r>
            <a:r>
              <a:rPr lang="cs-CZ" b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b="1" dirty="0" err="1" smtClean="0">
                <a:latin typeface="Aharoni" pitchFamily="2" charset="-79"/>
                <a:cs typeface="Aharoni" pitchFamily="2" charset="-79"/>
              </a:rPr>
              <a:t>Chaucer</a:t>
            </a:r>
            <a:endParaRPr lang="cs-CZ" b="1" dirty="0" smtClean="0">
              <a:latin typeface="Aharoni" pitchFamily="2" charset="-79"/>
              <a:cs typeface="Aharoni" pitchFamily="2" charset="-79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4107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Early Period</a:t>
            </a:r>
            <a:endParaRPr lang="cs-CZ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cs typeface="Aharoni" pitchFamily="2" charset="-79"/>
              </a:rPr>
              <a:t>Romance and </a:t>
            </a:r>
            <a:r>
              <a:rPr lang="cs-CZ" dirty="0" err="1" smtClean="0">
                <a:cs typeface="Aharoni" pitchFamily="2" charset="-79"/>
              </a:rPr>
              <a:t>lyrics</a:t>
            </a:r>
            <a:endParaRPr lang="cs-CZ" dirty="0" smtClean="0"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The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Owl</a:t>
            </a:r>
            <a:r>
              <a:rPr lang="cs-CZ" i="1" dirty="0" smtClean="0">
                <a:latin typeface="Aharoni" pitchFamily="2" charset="-79"/>
                <a:cs typeface="Aharoni" pitchFamily="2" charset="-79"/>
              </a:rPr>
              <a:t> and the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Nightingale</a:t>
            </a:r>
            <a:endParaRPr lang="cs-CZ" i="1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The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Bestiary</a:t>
            </a:r>
            <a:endParaRPr lang="cs-CZ" i="1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Poema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Morale</a:t>
            </a:r>
            <a:endParaRPr lang="cs-CZ" i="1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The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Lay</a:t>
            </a:r>
            <a:r>
              <a:rPr lang="cs-CZ" i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i="1" dirty="0" smtClean="0">
                <a:latin typeface="Aharoni" pitchFamily="2" charset="-79"/>
                <a:cs typeface="Aharoni" pitchFamily="2" charset="-79"/>
              </a:rPr>
              <a:t> the </a:t>
            </a:r>
            <a:r>
              <a:rPr lang="cs-CZ" i="1" dirty="0" err="1">
                <a:latin typeface="Aharoni" pitchFamily="2" charset="-79"/>
                <a:cs typeface="Aharoni" pitchFamily="2" charset="-79"/>
              </a:rPr>
              <a:t>H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avelock</a:t>
            </a:r>
            <a:endParaRPr lang="cs-CZ" i="1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41375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13th-14th </a:t>
            </a:r>
            <a:r>
              <a:rPr lang="cs-CZ" dirty="0" err="1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century</a:t>
            </a:r>
            <a:endParaRPr lang="cs-CZ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Roger Bacon – </a:t>
            </a:r>
            <a:r>
              <a:rPr lang="cs-CZ" dirty="0" err="1" smtClean="0">
                <a:cs typeface="Aharoni" pitchFamily="2" charset="-79"/>
              </a:rPr>
              <a:t>philosophy</a:t>
            </a:r>
            <a:r>
              <a:rPr lang="cs-CZ" dirty="0" smtClean="0">
                <a:cs typeface="Aharoni" pitchFamily="2" charset="-79"/>
              </a:rPr>
              <a:t>, </a:t>
            </a:r>
            <a:r>
              <a:rPr lang="cs-CZ" dirty="0" err="1" smtClean="0">
                <a:cs typeface="Aharoni" pitchFamily="2" charset="-79"/>
              </a:rPr>
              <a:t>scientist</a:t>
            </a:r>
            <a:r>
              <a:rPr lang="cs-CZ" dirty="0" smtClean="0">
                <a:cs typeface="Aharoni" pitchFamily="2" charset="-79"/>
              </a:rPr>
              <a:t> </a:t>
            </a:r>
          </a:p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William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Occam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cs-CZ" dirty="0" err="1" smtClean="0">
                <a:cs typeface="Aharoni" pitchFamily="2" charset="-79"/>
              </a:rPr>
              <a:t>philosophy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John Wycliffe – </a:t>
            </a:r>
            <a:r>
              <a:rPr lang="cs-CZ" dirty="0" err="1" smtClean="0">
                <a:cs typeface="Aharoni" pitchFamily="2" charset="-79"/>
              </a:rPr>
              <a:t>translation</a:t>
            </a:r>
            <a:r>
              <a:rPr lang="cs-CZ" dirty="0" smtClean="0">
                <a:cs typeface="Aharoni" pitchFamily="2" charset="-79"/>
              </a:rPr>
              <a:t> </a:t>
            </a:r>
            <a:r>
              <a:rPr lang="cs-CZ" dirty="0" err="1" smtClean="0">
                <a:cs typeface="Aharoni" pitchFamily="2" charset="-79"/>
              </a:rPr>
              <a:t>of</a:t>
            </a:r>
            <a:r>
              <a:rPr lang="cs-CZ" dirty="0" smtClean="0">
                <a:cs typeface="Aharoni" pitchFamily="2" charset="-79"/>
              </a:rPr>
              <a:t> the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Bible</a:t>
            </a:r>
          </a:p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John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Gower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William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Langland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9760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Geoffrey</a:t>
            </a:r>
            <a:r>
              <a:rPr lang="cs-CZ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</a:t>
            </a:r>
            <a:r>
              <a:rPr lang="cs-CZ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haucer</a:t>
            </a:r>
            <a:endParaRPr lang="cs-CZ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>
                <a:latin typeface="Aharoni" pitchFamily="2" charset="-79"/>
                <a:cs typeface="Aharoni" pitchFamily="2" charset="-79"/>
              </a:rPr>
              <a:t>1340-1400</a:t>
            </a:r>
          </a:p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The </a:t>
            </a:r>
            <a:r>
              <a:rPr lang="cs-CZ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major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poet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the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late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Middle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Ages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Roman de la rose</a:t>
            </a:r>
          </a:p>
          <a:p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Book</a:t>
            </a:r>
            <a:r>
              <a:rPr lang="cs-CZ" i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i="1" dirty="0" smtClean="0">
                <a:latin typeface="Aharoni" pitchFamily="2" charset="-79"/>
                <a:cs typeface="Aharoni" pitchFamily="2" charset="-79"/>
              </a:rPr>
              <a:t> the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Duchess</a:t>
            </a:r>
            <a:endParaRPr lang="cs-CZ" i="1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The House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i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Fame</a:t>
            </a:r>
            <a:endParaRPr lang="cs-CZ" i="1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i="1" dirty="0" smtClean="0">
                <a:latin typeface="Aharoni" pitchFamily="2" charset="-79"/>
                <a:cs typeface="Aharoni" pitchFamily="2" charset="-79"/>
              </a:rPr>
              <a:t>Troilus and </a:t>
            </a:r>
            <a:r>
              <a:rPr lang="cs-CZ" i="1" dirty="0" err="1" smtClean="0">
                <a:latin typeface="Aharoni" pitchFamily="2" charset="-79"/>
                <a:cs typeface="Aharoni" pitchFamily="2" charset="-79"/>
              </a:rPr>
              <a:t>Criseyde</a:t>
            </a:r>
            <a:endParaRPr lang="cs-CZ" i="1" dirty="0" smtClean="0">
              <a:latin typeface="Aharoni" pitchFamily="2" charset="-79"/>
              <a:cs typeface="Aharoni" pitchFamily="2" charset="-79"/>
            </a:endParaRP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368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92D050"/>
                </a:solidFill>
                <a:latin typeface="Aharoni" pitchFamily="2" charset="-79"/>
                <a:cs typeface="Aharoni" pitchFamily="2" charset="-79"/>
              </a:rPr>
              <a:t>The Canterbury </a:t>
            </a:r>
            <a:r>
              <a:rPr lang="cs-CZ" dirty="0" err="1" smtClean="0">
                <a:solidFill>
                  <a:srgbClr val="92D050"/>
                </a:solidFill>
                <a:latin typeface="Aharoni" pitchFamily="2" charset="-79"/>
                <a:cs typeface="Aharoni" pitchFamily="2" charset="-79"/>
              </a:rPr>
              <a:t>Tales</a:t>
            </a:r>
            <a:endParaRPr lang="cs-CZ" dirty="0">
              <a:solidFill>
                <a:srgbClr val="92D05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haroni" pitchFamily="2" charset="-79"/>
                <a:cs typeface="Aharoni" pitchFamily="2" charset="-79"/>
              </a:rPr>
              <a:t>His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masterpiece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sz="4000" b="1" dirty="0" smtClean="0">
                <a:latin typeface="Aharoni" pitchFamily="2" charset="-79"/>
                <a:cs typeface="Aharoni" pitchFamily="2" charset="-79"/>
              </a:rPr>
              <a:t>17 000 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lines</a:t>
            </a:r>
          </a:p>
          <a:p>
            <a:r>
              <a:rPr lang="cs-CZ" dirty="0">
                <a:latin typeface="Aharoni" pitchFamily="2" charset="-79"/>
                <a:cs typeface="Aharoni" pitchFamily="2" charset="-79"/>
              </a:rPr>
              <a:t>p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icture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medieval society</a:t>
            </a:r>
          </a:p>
          <a:p>
            <a:r>
              <a:rPr lang="cs-CZ" dirty="0" err="1">
                <a:latin typeface="Aharoni" pitchFamily="2" charset="-79"/>
                <a:cs typeface="Aharoni" pitchFamily="2" charset="-79"/>
              </a:rPr>
              <a:t>c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ollection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stories</a:t>
            </a:r>
            <a:endParaRPr lang="cs-CZ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dirty="0" err="1">
                <a:latin typeface="Aharoni" pitchFamily="2" charset="-79"/>
                <a:cs typeface="Aharoni" pitchFamily="2" charset="-79"/>
              </a:rPr>
              <a:t>e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.g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.: the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Friar´s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Tale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, The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Prioress´s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Tale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, the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Knight´s</a:t>
            </a:r>
            <a:r>
              <a:rPr lang="cs-CZ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dirty="0" err="1" smtClean="0">
                <a:latin typeface="Aharoni" pitchFamily="2" charset="-79"/>
                <a:cs typeface="Aharoni" pitchFamily="2" charset="-79"/>
              </a:rPr>
              <a:t>Tale</a:t>
            </a:r>
            <a:endParaRPr lang="cs-CZ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20018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15th </a:t>
            </a:r>
            <a:r>
              <a:rPr lang="cs-CZ" dirty="0" err="1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century</a:t>
            </a:r>
            <a:endParaRPr lang="cs-CZ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latin typeface="Aharoni" pitchFamily="2" charset="-79"/>
                <a:cs typeface="Aharoni" pitchFamily="2" charset="-79"/>
              </a:rPr>
              <a:t>Sir Thomas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Mallory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cs-CZ" sz="3000" i="1" dirty="0" err="1" smtClean="0">
                <a:latin typeface="Aharoni" pitchFamily="2" charset="-79"/>
                <a:cs typeface="Aharoni" pitchFamily="2" charset="-79"/>
              </a:rPr>
              <a:t>Le</a:t>
            </a:r>
            <a:r>
              <a:rPr lang="cs-CZ" sz="3000" i="1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3000" i="1" dirty="0" err="1" smtClean="0">
                <a:latin typeface="Aharoni" pitchFamily="2" charset="-79"/>
                <a:cs typeface="Aharoni" pitchFamily="2" charset="-79"/>
              </a:rPr>
              <a:t>Morte</a:t>
            </a:r>
            <a:r>
              <a:rPr lang="cs-CZ" sz="3000" i="1" dirty="0" smtClean="0">
                <a:latin typeface="Aharoni" pitchFamily="2" charset="-79"/>
                <a:cs typeface="Aharoni" pitchFamily="2" charset="-79"/>
              </a:rPr>
              <a:t> d ´Arthur</a:t>
            </a:r>
          </a:p>
          <a:p>
            <a:pPr marL="0" indent="0">
              <a:buNone/>
            </a:pPr>
            <a:endParaRPr lang="cs-CZ" sz="3000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stories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the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Celtic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3000" dirty="0">
                <a:latin typeface="Aharoni" pitchFamily="2" charset="-79"/>
                <a:cs typeface="Aharoni" pitchFamily="2" charset="-79"/>
              </a:rPr>
              <a:t>K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ing Arthur and the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Knights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of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the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Round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Table</a:t>
            </a:r>
          </a:p>
          <a:p>
            <a:pPr marL="0" indent="0">
              <a:buNone/>
            </a:pPr>
            <a:endParaRPr lang="cs-CZ" sz="3000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sz="3000" dirty="0" smtClean="0">
                <a:latin typeface="Aharoni" pitchFamily="2" charset="-79"/>
                <a:cs typeface="Aharoni" pitchFamily="2" charset="-79"/>
              </a:rPr>
              <a:t>William </a:t>
            </a:r>
            <a:r>
              <a:rPr lang="cs-CZ" sz="3000" dirty="0" err="1" smtClean="0">
                <a:latin typeface="Aharoni" pitchFamily="2" charset="-79"/>
                <a:cs typeface="Aharoni" pitchFamily="2" charset="-79"/>
              </a:rPr>
              <a:t>Caxton</a:t>
            </a:r>
            <a:r>
              <a:rPr lang="cs-CZ" sz="3000" dirty="0" smtClean="0">
                <a:latin typeface="Aharoni" pitchFamily="2" charset="-79"/>
                <a:cs typeface="Aharoni" pitchFamily="2" charset="-79"/>
              </a:rPr>
              <a:t> – </a:t>
            </a:r>
            <a:r>
              <a:rPr lang="cs-CZ" sz="3000" dirty="0" err="1" smtClean="0">
                <a:cs typeface="Aharoni" pitchFamily="2" charset="-79"/>
              </a:rPr>
              <a:t>printing</a:t>
            </a:r>
            <a:r>
              <a:rPr lang="cs-CZ" sz="3000" dirty="0" smtClean="0">
                <a:cs typeface="Aharoni" pitchFamily="2" charset="-79"/>
              </a:rPr>
              <a:t> </a:t>
            </a:r>
            <a:r>
              <a:rPr lang="cs-CZ" sz="3000" dirty="0" err="1" smtClean="0">
                <a:cs typeface="Aharoni" pitchFamily="2" charset="-79"/>
              </a:rPr>
              <a:t>press</a:t>
            </a:r>
            <a:endParaRPr lang="cs-CZ" sz="3000" dirty="0" smtClean="0">
              <a:cs typeface="Aharoni" pitchFamily="2" charset="-79"/>
            </a:endParaRP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014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Anotace: </a:t>
            </a:r>
            <a:r>
              <a:rPr lang="cs-CZ" sz="2400" dirty="0" smtClean="0"/>
              <a:t>Materiál slouží k výkladu či opakování látky na téma </a:t>
            </a:r>
            <a:r>
              <a:rPr lang="cs-CZ" sz="2400" dirty="0" err="1" smtClean="0"/>
              <a:t>Middle</a:t>
            </a:r>
            <a:r>
              <a:rPr lang="cs-CZ" sz="2400" dirty="0" smtClean="0"/>
              <a:t> English </a:t>
            </a:r>
            <a:r>
              <a:rPr lang="cs-CZ" sz="2400" dirty="0" err="1" smtClean="0"/>
              <a:t>literature</a:t>
            </a:r>
            <a:r>
              <a:rPr lang="cs-CZ" sz="2400" dirty="0"/>
              <a:t> </a:t>
            </a:r>
            <a:r>
              <a:rPr lang="cs-CZ" sz="2400" dirty="0" smtClean="0"/>
              <a:t>– středověká anglická literatura. Lze ho nejlépe využít při práci s interaktivní tabulí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800" b="1" dirty="0"/>
              <a:t>Citace: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www.uni-due.de/SHE/HE_ME_Gallery.htm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>
                <a:hlinkClick r:id="rId3"/>
              </a:rPr>
              <a:t>http</a:t>
            </a:r>
            <a:r>
              <a:rPr lang="cs-CZ" sz="2400" dirty="0">
                <a:hlinkClick r:id="rId3"/>
              </a:rPr>
              <a:t>://t0.gstatic.com/images?q=tbn:ANd9GcS7zE4k-hO0U3ffA4IQFwX9ELwGtoWFSUKlut-ZycWqzaWKvh81Ew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018299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194</Words>
  <Application>Microsoft Office PowerPoint</Application>
  <PresentationFormat>Předvádění na obrazovce (4:3)</PresentationFormat>
  <Paragraphs>49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NÁZEV ŠKOLY: Základní škola Kolín V., Mnichovická 62  AUTOR: Hana Řebíčková NÁZEV: VY_32_INOVACE_09_AJ9 TEMA: Middle English literature DATUM: 13.3.2013 </vt:lpstr>
      <vt:lpstr>Middle English literature</vt:lpstr>
      <vt:lpstr>Middle English literature</vt:lpstr>
      <vt:lpstr>Early Period</vt:lpstr>
      <vt:lpstr>13th-14th century</vt:lpstr>
      <vt:lpstr>Geoffrey Chaucer</vt:lpstr>
      <vt:lpstr>The Canterbury Tales</vt:lpstr>
      <vt:lpstr>15th century</vt:lpstr>
      <vt:lpstr>Anotace: Materiál slouží k výkladu či opakování látky na téma Middle English literature – středověká anglická literatura. Lze ho nejlépe využít při práci s interaktivní tabulí.  Citace: http://www.uni-due.de/SHE/HE_ME_Gallery.htm  http://t0.gstatic.com/images?q=tbn:ANd9GcS7zE4k-hO0U3ffA4IQFwX9ELwGtoWFSUKlut-ZycWqzaWKvh81Ew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ZŠ Kolín V., Mnichovická 62 AUTOR: Hana Řebíčková NÁZEV: VY_32_INOVACE_09_Anglický jazyk 9. ročník TEMA: Middle English Literature</dc:title>
  <dc:creator>Hanička</dc:creator>
  <cp:lastModifiedBy>ucitel</cp:lastModifiedBy>
  <cp:revision>7</cp:revision>
  <dcterms:created xsi:type="dcterms:W3CDTF">2013-04-07T20:58:45Z</dcterms:created>
  <dcterms:modified xsi:type="dcterms:W3CDTF">2013-06-17T07:32:36Z</dcterms:modified>
</cp:coreProperties>
</file>