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97" r:id="rId4"/>
    <p:sldId id="264" r:id="rId5"/>
    <p:sldId id="282" r:id="rId6"/>
    <p:sldId id="304" r:id="rId7"/>
    <p:sldId id="305" r:id="rId8"/>
    <p:sldId id="298" r:id="rId9"/>
    <p:sldId id="306" r:id="rId10"/>
    <p:sldId id="303" r:id="rId11"/>
    <p:sldId id="307" r:id="rId12"/>
    <p:sldId id="281" r:id="rId13"/>
    <p:sldId id="287" r:id="rId14"/>
    <p:sldId id="286" r:id="rId15"/>
    <p:sldId id="288" r:id="rId16"/>
    <p:sldId id="289" r:id="rId17"/>
    <p:sldId id="292" r:id="rId18"/>
    <p:sldId id="291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139" autoAdjust="0"/>
  </p:normalViewPr>
  <p:slideViewPr>
    <p:cSldViewPr>
      <p:cViewPr>
        <p:scale>
          <a:sx n="70" d="100"/>
          <a:sy n="70" d="100"/>
        </p:scale>
        <p:origin x="-1164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VY_32_INOVACE_Magnetická indukce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Elektrický proud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VY_32_INOVACE_Magnetická indukce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30.9.2013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30.9.2013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30.9.2013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30.9.2013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30.9.2013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30.9.2013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30.9.2013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30.9.2013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30.9.2013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30.9.2013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30.9.2013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30.9.2013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30.9.2013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hudebni-nastroje.bloger.cz/Zvuk/Reproduktor" TargetMode="External"/><Relationship Id="rId7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oocities.org/vektor_ol/html/iii/iiia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z.cz/edee/content/microsites/elektrina/2-4.htm" TargetMode="External"/><Relationship Id="rId5" Type="http://schemas.openxmlformats.org/officeDocument/2006/relationships/hyperlink" Target="http://www.sluchatka-koss.cz/?akc=rs&amp;id=4" TargetMode="External"/><Relationship Id="rId4" Type="http://schemas.openxmlformats.org/officeDocument/2006/relationships/hyperlink" Target="http://repromania.net/fotografie/teorie/kytarove-aparaty-2-stavba-kytaroveho-komba/stavba-kytaroveho-komba-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43753331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výklad veličiny magnetická indukce v 9.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4 </a:t>
            </a:r>
            <a:r>
              <a:rPr lang="cs-CZ" dirty="0"/>
              <a:t>– </a:t>
            </a:r>
            <a:r>
              <a:rPr lang="cs-CZ" dirty="0" smtClean="0"/>
              <a:t>11): magnetická indukce a skládání kolmých vektorů </a:t>
            </a:r>
            <a:r>
              <a:rPr lang="cs-CZ" dirty="0" err="1" smtClean="0"/>
              <a:t>mag</a:t>
            </a:r>
            <a:r>
              <a:rPr lang="cs-CZ" dirty="0" smtClean="0"/>
              <a:t>. indukce, velikost </a:t>
            </a:r>
            <a:r>
              <a:rPr lang="cs-CZ" dirty="0" err="1" smtClean="0"/>
              <a:t>mag</a:t>
            </a:r>
            <a:r>
              <a:rPr lang="cs-CZ" dirty="0" smtClean="0"/>
              <a:t>. síly působící na vodič s proudem a její výpočet, reproduktory, magnetoelektrický ampérmetr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</a:t>
            </a:r>
            <a:r>
              <a:rPr lang="cs-CZ" dirty="0"/>
              <a:t>závěrečný test (snímky </a:t>
            </a:r>
            <a:r>
              <a:rPr lang="cs-CZ" dirty="0" smtClean="0"/>
              <a:t>12 </a:t>
            </a:r>
            <a:r>
              <a:rPr lang="cs-CZ" dirty="0"/>
              <a:t>– </a:t>
            </a:r>
            <a:r>
              <a:rPr lang="cs-CZ" dirty="0" smtClean="0"/>
              <a:t>18).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Časová náročnost 40 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Popis práce s prezentací: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Mezi jednotlivými snímky se přechází standardním způsobem.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Snímek č. 10 obsahuje postupný výpočet velikosti </a:t>
            </a:r>
            <a:r>
              <a:rPr lang="cs-CZ" dirty="0" err="1" smtClean="0"/>
              <a:t>mag</a:t>
            </a:r>
            <a:r>
              <a:rPr lang="cs-CZ" dirty="0" smtClean="0"/>
              <a:t>. síly s komentáři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Snímek č. </a:t>
            </a:r>
            <a:r>
              <a:rPr lang="cs-CZ" dirty="0" smtClean="0"/>
              <a:t>11 obsahuje animaci </a:t>
            </a:r>
            <a:r>
              <a:rPr lang="cs-CZ" dirty="0"/>
              <a:t>skládání kolmých vektorů </a:t>
            </a:r>
            <a:r>
              <a:rPr lang="cs-CZ" dirty="0" err="1"/>
              <a:t>mag</a:t>
            </a:r>
            <a:r>
              <a:rPr lang="cs-CZ" dirty="0"/>
              <a:t>. indukce </a:t>
            </a:r>
            <a:r>
              <a:rPr lang="cs-CZ" dirty="0" smtClean="0"/>
              <a:t>a výpočet její  velikosti s komentáři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Snímky č. 14 – 18 obsahují testové otázky s nabídnutými možnostmi odpovědí. Žáci po kliknutí na odpověď na interaktivní tabuli, nebo myší přímo v prezentaci ihned zjistí, zda odpověděli správně (zobrazí se ikona správné nebo nesprávné odpovědi, která po chvíli opět zmizí).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833632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/>
          </a:bodyPr>
          <a:lstStyle/>
          <a:p>
            <a:pPr lvl="0"/>
            <a:r>
              <a:rPr lang="pt-BR" sz="6000" dirty="0"/>
              <a:t>Magnetická indukce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3450696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Fyzikální veličina popisující magnetické pole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Značíme ji písmenem </a:t>
            </a:r>
            <a:r>
              <a:rPr lang="cs-CZ" sz="3200" i="1" dirty="0" smtClean="0">
                <a:latin typeface="Calibri" pitchFamily="34" charset="0"/>
              </a:rPr>
              <a:t>B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Jednotkou magnetické indukce je </a:t>
            </a:r>
            <a:r>
              <a:rPr lang="cs-CZ" sz="3200" i="1" dirty="0" smtClean="0">
                <a:latin typeface="Calibri" pitchFamily="34" charset="0"/>
              </a:rPr>
              <a:t>T </a:t>
            </a:r>
            <a:r>
              <a:rPr lang="cs-CZ" sz="3200" dirty="0" smtClean="0">
                <a:latin typeface="Calibri" pitchFamily="34" charset="0"/>
              </a:rPr>
              <a:t>(</a:t>
            </a:r>
            <a:r>
              <a:rPr lang="cs-CZ" sz="3200" dirty="0" err="1" smtClean="0">
                <a:latin typeface="Calibri" pitchFamily="34" charset="0"/>
              </a:rPr>
              <a:t>tesla</a:t>
            </a:r>
            <a:r>
              <a:rPr lang="cs-CZ" sz="3200" dirty="0" smtClean="0">
                <a:latin typeface="Calibri" pitchFamily="34" charset="0"/>
              </a:rPr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sz="3200" i="1" dirty="0" smtClean="0">
                <a:solidFill>
                  <a:schemeClr val="bg1">
                    <a:lumMod val="65000"/>
                  </a:schemeClr>
                </a:solidFill>
                <a:latin typeface="Calibri" pitchFamily="34" charset="0"/>
              </a:rPr>
              <a:t>Nikola Tesla byl srbský fyzik (1856-1943) zabývající se elektrodynamikou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Znázorňujeme ji orientovanou 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úsečkou (má vždy směr tečny </a:t>
            </a:r>
            <a:br>
              <a:rPr lang="cs-CZ" sz="3200" dirty="0" smtClean="0">
                <a:latin typeface="Calibri" pitchFamily="34" charset="0"/>
              </a:rPr>
            </a:br>
            <a:r>
              <a:rPr lang="cs-CZ" sz="3200" dirty="0" smtClean="0">
                <a:latin typeface="Calibri" pitchFamily="34" charset="0"/>
              </a:rPr>
              <a:t>k magnetické indukční čáře)</a:t>
            </a:r>
            <a:endParaRPr lang="cs-CZ" sz="3200" dirty="0" smtClean="0">
              <a:solidFill>
                <a:schemeClr val="bg1">
                  <a:lumMod val="65000"/>
                </a:schemeClr>
              </a:solidFill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Magnetická indukce</a:t>
            </a:r>
          </a:p>
        </p:txBody>
      </p:sp>
      <p:grpSp>
        <p:nvGrpSpPr>
          <p:cNvPr id="8" name="Skupina 7"/>
          <p:cNvGrpSpPr/>
          <p:nvPr/>
        </p:nvGrpSpPr>
        <p:grpSpPr>
          <a:xfrm>
            <a:off x="5090473" y="4365104"/>
            <a:ext cx="3369959" cy="2305882"/>
            <a:chOff x="5076056" y="4365104"/>
            <a:chExt cx="3369959" cy="2305882"/>
          </a:xfrm>
        </p:grpSpPr>
        <p:pic>
          <p:nvPicPr>
            <p:cNvPr id="1026" name="Picture 2" descr="http://www.oocities.org/vektor_ol/obr/ilus/036.gi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93379" y="4365104"/>
              <a:ext cx="2852636" cy="23058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5076056" y="6301654"/>
              <a:ext cx="6928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</a:t>
              </a:r>
              <a:endParaRPr lang="cs-CZ" dirty="0"/>
            </a:p>
          </p:txBody>
        </p:sp>
      </p:grpSp>
      <p:cxnSp>
        <p:nvCxnSpPr>
          <p:cNvPr id="11" name="Přímá spojnice se šipkou 10"/>
          <p:cNvCxnSpPr/>
          <p:nvPr/>
        </p:nvCxnSpPr>
        <p:spPr>
          <a:xfrm flipV="1">
            <a:off x="7884368" y="4941168"/>
            <a:ext cx="108012" cy="43204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  <a:effec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rot="10800000" flipV="1">
            <a:off x="6192180" y="5373215"/>
            <a:ext cx="108012" cy="432048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  <a:effec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7020272" y="5517232"/>
            <a:ext cx="864096" cy="36004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  <a:effec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2" name="Čárový popisek 1 21"/>
          <p:cNvSpPr/>
          <p:nvPr/>
        </p:nvSpPr>
        <p:spPr>
          <a:xfrm>
            <a:off x="755576" y="5805264"/>
            <a:ext cx="3672408" cy="865722"/>
          </a:xfrm>
          <a:prstGeom prst="borderCallout1">
            <a:avLst>
              <a:gd name="adj1" fmla="val 32777"/>
              <a:gd name="adj2" fmla="val -3700"/>
              <a:gd name="adj3" fmla="val -11743"/>
              <a:gd name="adj4" fmla="val -7463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</a:rPr>
              <a:t>Délka určuje velikost </a:t>
            </a:r>
            <a:r>
              <a:rPr lang="cs-CZ" sz="2000" i="1" dirty="0" smtClean="0">
                <a:solidFill>
                  <a:srgbClr val="C00000"/>
                </a:solidFill>
              </a:rPr>
              <a:t>B</a:t>
            </a:r>
            <a:r>
              <a:rPr lang="cs-CZ" sz="2000" dirty="0" smtClean="0">
                <a:solidFill>
                  <a:srgbClr val="C00000"/>
                </a:solidFill>
              </a:rPr>
              <a:t>, šipka orientaci </a:t>
            </a:r>
            <a:r>
              <a:rPr lang="cs-CZ" sz="2000" dirty="0" err="1" smtClean="0">
                <a:solidFill>
                  <a:srgbClr val="C00000"/>
                </a:solidFill>
              </a:rPr>
              <a:t>mag</a:t>
            </a:r>
            <a:r>
              <a:rPr lang="cs-CZ" sz="2000" dirty="0" smtClean="0">
                <a:solidFill>
                  <a:srgbClr val="C00000"/>
                </a:solidFill>
              </a:rPr>
              <a:t>. indukční čáry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82573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388274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Jednotka </a:t>
            </a:r>
            <a:r>
              <a:rPr lang="cs-CZ" sz="3200" i="1" dirty="0" smtClean="0"/>
              <a:t>T</a:t>
            </a:r>
            <a:r>
              <a:rPr lang="cs-CZ" sz="3200" dirty="0" smtClean="0"/>
              <a:t> je velká – běžně se používá </a:t>
            </a:r>
            <a:r>
              <a:rPr lang="cs-CZ" sz="3200" i="1" dirty="0" err="1" smtClean="0"/>
              <a:t>mT</a:t>
            </a:r>
            <a:r>
              <a:rPr lang="cs-CZ" sz="3200" i="1" dirty="0" smtClean="0"/>
              <a:t>, </a:t>
            </a:r>
            <a:r>
              <a:rPr lang="el-GR" sz="3200" i="1" dirty="0" smtClean="0"/>
              <a:t>μ</a:t>
            </a:r>
            <a:r>
              <a:rPr lang="cs-CZ" sz="3200" i="1" dirty="0" smtClean="0"/>
              <a:t>T</a:t>
            </a:r>
          </a:p>
          <a:p>
            <a:pPr>
              <a:buFont typeface="Arial" pitchFamily="34" charset="0"/>
              <a:buChar char="•"/>
            </a:pPr>
            <a:r>
              <a:rPr lang="cs-CZ" sz="3200" i="1" dirty="0" smtClean="0"/>
              <a:t>1 </a:t>
            </a:r>
            <a:r>
              <a:rPr lang="cs-CZ" sz="3200" i="1" dirty="0" err="1" smtClean="0"/>
              <a:t>mT</a:t>
            </a:r>
            <a:r>
              <a:rPr lang="cs-CZ" sz="3200" i="1" dirty="0" smtClean="0"/>
              <a:t> = 0,001 T</a:t>
            </a:r>
          </a:p>
          <a:p>
            <a:pPr>
              <a:buFont typeface="Arial" pitchFamily="34" charset="0"/>
              <a:buChar char="•"/>
            </a:pPr>
            <a:r>
              <a:rPr lang="cs-CZ" sz="3200" i="1" dirty="0" smtClean="0"/>
              <a:t>1 </a:t>
            </a:r>
            <a:r>
              <a:rPr lang="el-GR" sz="3200" i="1" dirty="0" smtClean="0"/>
              <a:t>μ</a:t>
            </a:r>
            <a:r>
              <a:rPr lang="cs-CZ" sz="3200" i="1" dirty="0" smtClean="0"/>
              <a:t>T = 0,000 001 T</a:t>
            </a:r>
          </a:p>
          <a:p>
            <a:pPr>
              <a:buFont typeface="Arial" pitchFamily="34" charset="0"/>
              <a:buChar char="•"/>
            </a:pPr>
            <a:r>
              <a:rPr lang="cs-CZ" sz="3200" i="1" dirty="0" smtClean="0">
                <a:latin typeface="Calibri" pitchFamily="34" charset="0"/>
              </a:rPr>
              <a:t>zemské </a:t>
            </a:r>
            <a:r>
              <a:rPr lang="cs-CZ" sz="3200" i="1" dirty="0" err="1" smtClean="0">
                <a:latin typeface="Calibri" pitchFamily="34" charset="0"/>
              </a:rPr>
              <a:t>mag</a:t>
            </a:r>
            <a:r>
              <a:rPr lang="cs-CZ" sz="3200" i="1" dirty="0" smtClean="0">
                <a:latin typeface="Calibri" pitchFamily="34" charset="0"/>
              </a:rPr>
              <a:t>. pole v ČR: 48 </a:t>
            </a:r>
            <a:r>
              <a:rPr lang="el-GR" sz="3200" i="1" dirty="0"/>
              <a:t>μ</a:t>
            </a:r>
            <a:r>
              <a:rPr lang="cs-CZ" sz="3200" i="1" dirty="0" smtClean="0"/>
              <a:t>T</a:t>
            </a:r>
          </a:p>
          <a:p>
            <a:pPr>
              <a:buFont typeface="Arial" pitchFamily="34" charset="0"/>
              <a:buChar char="•"/>
            </a:pPr>
            <a:r>
              <a:rPr lang="cs-CZ" sz="3200" i="1" dirty="0" smtClean="0">
                <a:latin typeface="Calibri" pitchFamily="34" charset="0"/>
              </a:rPr>
              <a:t>školní magnet: 100 </a:t>
            </a:r>
            <a:r>
              <a:rPr lang="cs-CZ" sz="3200" i="1" dirty="0" err="1" smtClean="0">
                <a:latin typeface="Calibri" pitchFamily="34" charset="0"/>
              </a:rPr>
              <a:t>mT</a:t>
            </a:r>
            <a:endParaRPr lang="cs-CZ" sz="3200" i="1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i="1" dirty="0" smtClean="0">
                <a:latin typeface="Calibri" pitchFamily="34" charset="0"/>
              </a:rPr>
              <a:t>silné elektromagnety: 2 T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Velikost magnetické </a:t>
            </a:r>
            <a:r>
              <a:rPr lang="cs-CZ" dirty="0"/>
              <a:t>indukce</a:t>
            </a:r>
          </a:p>
        </p:txBody>
      </p:sp>
    </p:spTree>
    <p:extLst>
      <p:ext uri="{BB962C8B-B14F-4D97-AF65-F5344CB8AC3E}">
        <p14:creationId xmlns:p14="http://schemas.microsoft.com/office/powerpoint/2010/main" xmlns="" val="16611572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2426576"/>
                <a:ext cx="8856983" cy="4246758"/>
              </a:xfrm>
            </p:spPr>
            <p:txBody>
              <a:bodyPr>
                <a:normAutofit/>
              </a:bodyPr>
              <a:lstStyle/>
              <a:p>
                <a:pPr lvl="0">
                  <a:buFont typeface="Arial" panose="020B0604020202020204" pitchFamily="34" charset="0"/>
                  <a:buChar char="•"/>
                </a:pPr>
                <a:r>
                  <a:rPr lang="cs-CZ" dirty="0" smtClean="0"/>
                  <a:t>Na přímý vodič s proudem v magnetickém poli působí </a:t>
                </a:r>
                <a:r>
                  <a:rPr lang="cs-CZ" b="1" dirty="0"/>
                  <a:t>magnetická </a:t>
                </a:r>
                <a:r>
                  <a:rPr lang="cs-CZ" b="1" dirty="0" smtClean="0"/>
                  <a:t>síla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rgbClr val="C00000"/>
                        </a:solidFill>
                        <a:latin typeface="Cambria Math"/>
                      </a:rPr>
                      <m:t>𝐹</m:t>
                    </m:r>
                  </m:oMath>
                </a14:m>
                <a:r>
                  <a:rPr lang="cs-CZ" dirty="0" smtClean="0"/>
                  <a:t>, </a:t>
                </a:r>
                <a:r>
                  <a:rPr lang="cs-CZ" dirty="0"/>
                  <a:t>jejíž velikost závisí na:</a:t>
                </a:r>
              </a:p>
              <a:p>
                <a:pPr lvl="1">
                  <a:buFont typeface="Arial" panose="020B0604020202020204" pitchFamily="34" charset="0"/>
                  <a:buChar char="•"/>
                </a:pPr>
                <a:r>
                  <a:rPr lang="cs-CZ" sz="2400" dirty="0"/>
                  <a:t>Silovém </a:t>
                </a:r>
                <a:r>
                  <a:rPr lang="cs-CZ" sz="2400" dirty="0"/>
                  <a:t>působení </a:t>
                </a:r>
                <a:r>
                  <a:rPr lang="cs-CZ" sz="2400" dirty="0"/>
                  <a:t>magnetického pole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rgbClr val="C00000"/>
                        </a:solidFill>
                        <a:latin typeface="Cambria Math"/>
                      </a:rPr>
                      <m:t>𝐵</m:t>
                    </m:r>
                  </m:oMath>
                </a14:m>
                <a:endParaRPr lang="cs-CZ" sz="2400" dirty="0" smtClean="0">
                  <a:solidFill>
                    <a:srgbClr val="C00000"/>
                  </a:solidFill>
                </a:endParaRPr>
              </a:p>
              <a:p>
                <a:pPr lvl="1">
                  <a:buFont typeface="Arial" panose="020B0604020202020204" pitchFamily="34" charset="0"/>
                  <a:buChar char="•"/>
                </a:pPr>
                <a:r>
                  <a:rPr lang="cs-CZ" sz="2400" dirty="0" smtClean="0"/>
                  <a:t>Délce </a:t>
                </a:r>
                <a:r>
                  <a:rPr lang="cs-CZ" sz="2400" dirty="0"/>
                  <a:t>vodiče (kterou vodič zasahuje do magnetického pole</a:t>
                </a:r>
                <a:r>
                  <a:rPr lang="cs-CZ" sz="2400" dirty="0" smtClean="0"/>
                  <a:t>) </a:t>
                </a:r>
                <a14:m>
                  <m:oMath xmlns:m="http://schemas.openxmlformats.org/officeDocument/2006/math">
                    <m:r>
                      <a:rPr lang="cs-CZ" sz="2400" i="1" smtClean="0">
                        <a:solidFill>
                          <a:srgbClr val="C00000"/>
                        </a:solidFill>
                        <a:latin typeface="Cambria Math"/>
                      </a:rPr>
                      <m:t>𝑙</m:t>
                    </m:r>
                  </m:oMath>
                </a14:m>
                <a:endParaRPr lang="cs-CZ" sz="2400" dirty="0" smtClean="0">
                  <a:solidFill>
                    <a:srgbClr val="C00000"/>
                  </a:solidFill>
                </a:endParaRPr>
              </a:p>
              <a:p>
                <a:pPr lvl="1">
                  <a:buFont typeface="Arial" panose="020B0604020202020204" pitchFamily="34" charset="0"/>
                  <a:buChar char="•"/>
                </a:pPr>
                <a:r>
                  <a:rPr lang="cs-CZ" sz="2400" dirty="0"/>
                  <a:t>Velikosti proudu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rgbClr val="C00000"/>
                        </a:solidFill>
                        <a:latin typeface="Cambria Math"/>
                      </a:rPr>
                      <m:t>𝐼</m:t>
                    </m:r>
                  </m:oMath>
                </a14:m>
                <a:endParaRPr lang="cs-CZ" sz="2400" dirty="0">
                  <a:solidFill>
                    <a:srgbClr val="C00000"/>
                  </a:solidFill>
                </a:endParaRPr>
              </a:p>
              <a:p>
                <a:pPr lvl="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𝐹</m:t>
                    </m:r>
                    <m:r>
                      <a:rPr lang="cs-CZ" i="1">
                        <a:solidFill>
                          <a:srgbClr val="C00000"/>
                        </a:solidFill>
                      </a:rPr>
                      <m:t>=</m:t>
                    </m:r>
                    <m:r>
                      <a:rPr lang="cs-CZ" i="1">
                        <a:solidFill>
                          <a:srgbClr val="C00000"/>
                        </a:solidFill>
                      </a:rPr>
                      <m:t>𝐵𝐼𝑙</m:t>
                    </m:r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i="1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(pro vodič kolmý k </a:t>
                </a:r>
                <a:r>
                  <a:rPr lang="cs-CZ" i="1" dirty="0" err="1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ind</a:t>
                </a:r>
                <a:r>
                  <a:rPr lang="cs-CZ" i="1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. čarám)</a:t>
                </a:r>
                <a:endParaRPr lang="cs-CZ" dirty="0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  <a:p>
                <a:pPr lvl="0">
                  <a:buFont typeface="Arial" panose="020B0604020202020204" pitchFamily="34" charset="0"/>
                  <a:buChar char="•"/>
                </a:pPr>
                <a:r>
                  <a:rPr lang="cs-CZ" dirty="0"/>
                  <a:t>Využití úměrnosti síly a proudu: </a:t>
                </a:r>
                <a:r>
                  <a:rPr lang="cs-CZ" dirty="0" smtClean="0"/>
                  <a:t/>
                </a:r>
                <a:br>
                  <a:rPr lang="cs-CZ" dirty="0" smtClean="0"/>
                </a:br>
                <a:r>
                  <a:rPr lang="cs-CZ" dirty="0" smtClean="0"/>
                  <a:t>reproduktory</a:t>
                </a:r>
                <a:r>
                  <a:rPr lang="cs-CZ" dirty="0"/>
                  <a:t>, ampérmetr</a:t>
                </a: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2426576"/>
                <a:ext cx="8856983" cy="4246758"/>
              </a:xfrm>
              <a:blipFill rotWithShape="1">
                <a:blip r:embed="rId2" cstate="print"/>
                <a:stretch>
                  <a:fillRect l="-895" t="-11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Velikost magnetické síly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5436096" y="4657172"/>
            <a:ext cx="3519089" cy="2200828"/>
            <a:chOff x="1084240" y="4434124"/>
            <a:chExt cx="3519089" cy="2200828"/>
          </a:xfrm>
        </p:grpSpPr>
        <p:sp>
          <p:nvSpPr>
            <p:cNvPr id="6" name="TextovéPole 5"/>
            <p:cNvSpPr txBox="1"/>
            <p:nvPr/>
          </p:nvSpPr>
          <p:spPr>
            <a:xfrm flipH="1">
              <a:off x="2462693" y="6265620"/>
              <a:ext cx="7621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Obr.2</a:t>
              </a:r>
              <a:endParaRPr lang="cs-CZ" dirty="0"/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84240" y="4434124"/>
              <a:ext cx="3519089" cy="18314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41161664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43142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Využívají závislosti velikosti magnetické síly na velikosti proudu, který prochází pohyblivou cívkou v reproduktoru</a:t>
            </a:r>
          </a:p>
          <a:p>
            <a:pPr>
              <a:buFont typeface="Arial" pitchFamily="34" charset="0"/>
              <a:buChar char="•"/>
            </a:pP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Měnící se proud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mění velikost síly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působící na cívku,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tím se rozpohybuje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membrána a ta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rozechvěje vzduch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= od reproduktoru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se začne šířit zvuk</a:t>
            </a:r>
            <a:endParaRPr lang="cs-CZ" sz="28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Reproduktory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3563888" y="3284984"/>
            <a:ext cx="3821222" cy="3312368"/>
            <a:chOff x="3563888" y="3284984"/>
            <a:chExt cx="3821222" cy="3312368"/>
          </a:xfrm>
        </p:grpSpPr>
        <p:pic>
          <p:nvPicPr>
            <p:cNvPr id="11" name="Obrázek 10" descr="http://hudebni-nastroje.bloger.cz/obrazky/hudebni-nastroje.bloger.cz/2020-1000.jpg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63888" y="3284984"/>
              <a:ext cx="2658334" cy="331236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2" name="TextovéPole 11"/>
            <p:cNvSpPr txBox="1"/>
            <p:nvPr/>
          </p:nvSpPr>
          <p:spPr>
            <a:xfrm>
              <a:off x="6660232" y="5932322"/>
              <a:ext cx="7248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Obr.3</a:t>
              </a:r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664713" y="3284985"/>
            <a:ext cx="5158868" cy="3335144"/>
            <a:chOff x="2664713" y="3284985"/>
            <a:chExt cx="5158868" cy="3335144"/>
          </a:xfrm>
        </p:grpSpPr>
        <p:pic>
          <p:nvPicPr>
            <p:cNvPr id="14" name="Obrázek 13" descr="http://repromania.net/fotografie/teorie/kytarove-aparaty-2-stavba-kytaroveho-komba/stavba-kytaroveho-komba-02.jpg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4713" y="3284985"/>
              <a:ext cx="4456684" cy="333514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TextovéPole 14"/>
            <p:cNvSpPr txBox="1"/>
            <p:nvPr/>
          </p:nvSpPr>
          <p:spPr>
            <a:xfrm>
              <a:off x="7087482" y="5949280"/>
              <a:ext cx="7360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Obr.4</a:t>
              </a:r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163902" y="3356992"/>
            <a:ext cx="4376445" cy="3458306"/>
            <a:chOff x="3163902" y="3356992"/>
            <a:chExt cx="4376445" cy="3458306"/>
          </a:xfrm>
        </p:grpSpPr>
        <p:pic>
          <p:nvPicPr>
            <p:cNvPr id="17" name="Obrázek 16" descr="princip sluchatek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3902" y="3356992"/>
              <a:ext cx="3458306" cy="345830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8" name="TextovéPole 17"/>
            <p:cNvSpPr txBox="1"/>
            <p:nvPr/>
          </p:nvSpPr>
          <p:spPr>
            <a:xfrm>
              <a:off x="6804248" y="5939988"/>
              <a:ext cx="7360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0857987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2900577" y="3355920"/>
            <a:ext cx="4498960" cy="3502080"/>
            <a:chOff x="2900577" y="3355920"/>
            <a:chExt cx="4498960" cy="3502080"/>
          </a:xfrm>
        </p:grpSpPr>
        <p:sp>
          <p:nvSpPr>
            <p:cNvPr id="12" name="TextovéPole 11"/>
            <p:cNvSpPr txBox="1"/>
            <p:nvPr/>
          </p:nvSpPr>
          <p:spPr>
            <a:xfrm>
              <a:off x="6660232" y="5932322"/>
              <a:ext cx="73930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Obr.6</a:t>
              </a:r>
              <a:endParaRPr lang="cs-CZ" dirty="0"/>
            </a:p>
          </p:txBody>
        </p:sp>
        <p:pic>
          <p:nvPicPr>
            <p:cNvPr id="16" name="Obrázek 15" descr="Konstrukce"/>
            <p:cNvPicPr/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00577" y="3355920"/>
              <a:ext cx="3740416" cy="350208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43142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Využívají závislosti velikosti magnetické síly na velikosti proudu, který prochází pohyblivou cívkou v ampérmetru</a:t>
            </a:r>
          </a:p>
          <a:p>
            <a:pPr>
              <a:buFont typeface="Arial" pitchFamily="34" charset="0"/>
              <a:buChar char="•"/>
            </a:pP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Čím větší proud 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prochází cívkou, tím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větší síla na cívku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působí a nutí ji se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pootočit = ručička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ampérmetru se 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pohne doprava</a:t>
            </a:r>
            <a:b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</a:b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</a:rPr>
              <a:t>(nebo doleva)</a:t>
            </a:r>
            <a:endParaRPr lang="cs-CZ" sz="28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Magnetoelektrický ampérmetr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92165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247045"/>
            <a:ext cx="8784976" cy="132597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800" dirty="0"/>
              <a:t>Vodič délky 8cm je umístěn kolmo k indukčním čarám homogenního magnetického pole o indukci B=0,012T. Urči sílu, která na něj bude působit, pokud vodičem prochází proud 5A</a:t>
            </a:r>
            <a:r>
              <a:rPr lang="cs-CZ" sz="2800" dirty="0" smtClean="0"/>
              <a:t>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07995" y="5373216"/>
            <a:ext cx="2247781" cy="0"/>
          </a:xfrm>
          <a:prstGeom prst="line">
            <a:avLst/>
          </a:prstGeom>
          <a:ln w="127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7" name="Čárový popisek 1 6"/>
          <p:cNvSpPr/>
          <p:nvPr/>
        </p:nvSpPr>
        <p:spPr>
          <a:xfrm>
            <a:off x="827584" y="5805264"/>
            <a:ext cx="2479338" cy="717579"/>
          </a:xfrm>
          <a:prstGeom prst="borderCallout1">
            <a:avLst>
              <a:gd name="adj1" fmla="val 18750"/>
              <a:gd name="adj2" fmla="val -8333"/>
              <a:gd name="adj3" fmla="val -43457"/>
              <a:gd name="adj4" fmla="val -19067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1. Vypíšeme všechny zadané hodnoty</a:t>
            </a:r>
            <a:endParaRPr lang="cs-CZ" sz="20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251520" y="3573016"/>
                <a:ext cx="2880320" cy="18158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𝑙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latin typeface="Cambria Math"/>
                        </a:rPr>
                        <m:t>8</m:t>
                      </m:r>
                      <m:r>
                        <a:rPr lang="cs-CZ" sz="2800"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latin typeface="Cambria Math"/>
                        </a:rPr>
                        <m:t>𝑐</m:t>
                      </m:r>
                      <m:r>
                        <a:rPr lang="cs-CZ" sz="2800" i="1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80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𝐵</m:t>
                      </m:r>
                      <m:r>
                        <a:rPr lang="cs-CZ" sz="2800">
                          <a:latin typeface="Cambria Math"/>
                        </a:rPr>
                        <m:t>=</m:t>
                      </m:r>
                      <m:r>
                        <a:rPr lang="cs-CZ" sz="2800" b="0" i="0" smtClean="0">
                          <a:latin typeface="Cambria Math"/>
                        </a:rPr>
                        <m:t>0,01</m:t>
                      </m:r>
                      <m:r>
                        <a:rPr lang="cs-CZ" sz="2800" b="0" i="0" smtClean="0">
                          <a:latin typeface="Cambria Math"/>
                        </a:rPr>
                        <m:t>2</m:t>
                      </m:r>
                      <m:r>
                        <a:rPr lang="cs-CZ" sz="280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</a:rPr>
                        <m:t>T</m:t>
                      </m:r>
                    </m:oMath>
                  </m:oMathPara>
                </a14:m>
                <a:endParaRPr lang="cs-CZ" sz="2800" b="0" i="1" dirty="0" smtClean="0"/>
              </a:p>
              <a:p>
                <a:r>
                  <a:rPr lang="cs-CZ" sz="2800" i="1" dirty="0" smtClean="0"/>
                  <a:t>I </a:t>
                </a:r>
                <a:r>
                  <a:rPr lang="cs-CZ" sz="2800" i="1" dirty="0" smtClean="0"/>
                  <a:t>=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</a:rPr>
                      <m:t>5</m:t>
                    </m:r>
                  </m:oMath>
                </a14:m>
                <a:r>
                  <a:rPr lang="cs-CZ" sz="2800" i="1" dirty="0" smtClean="0"/>
                  <a:t> </a:t>
                </a:r>
                <a:r>
                  <a:rPr lang="cs-CZ" sz="2800" i="1" dirty="0" smtClean="0"/>
                  <a:t>A</a:t>
                </a:r>
                <a:endParaRPr lang="cs-CZ" sz="2800" i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𝐹</m:t>
                      </m:r>
                      <m:r>
                        <a:rPr lang="cs-CZ" sz="2800">
                          <a:latin typeface="Cambria Math"/>
                        </a:rPr>
                        <m:t>= ?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3573016"/>
                <a:ext cx="2880320" cy="181588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42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3637655" y="4705980"/>
                <a:ext cx="446273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𝐹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</a:rPr>
                        <m:t>0,012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∙5∙0,08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7655" y="4705980"/>
                <a:ext cx="4462737" cy="52322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Čárový popisek 1 10"/>
          <p:cNvSpPr/>
          <p:nvPr/>
        </p:nvSpPr>
        <p:spPr>
          <a:xfrm>
            <a:off x="6372200" y="3476716"/>
            <a:ext cx="2479338" cy="456340"/>
          </a:xfrm>
          <a:prstGeom prst="borderCallout1">
            <a:avLst>
              <a:gd name="adj1" fmla="val 18750"/>
              <a:gd name="adj2" fmla="val -8333"/>
              <a:gd name="adj3" fmla="val 121211"/>
              <a:gd name="adj4" fmla="val -51544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2. Napíšeme vzorec </a:t>
            </a:r>
            <a:endParaRPr lang="cs-CZ" sz="20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3635896" y="3850098"/>
                <a:ext cx="32319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𝐹</m:t>
                      </m:r>
                      <m:r>
                        <a:rPr lang="cs-CZ" sz="2800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𝐵𝐼𝑙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3850098"/>
                <a:ext cx="3231976" cy="52322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Čárový popisek 1 12"/>
          <p:cNvSpPr/>
          <p:nvPr/>
        </p:nvSpPr>
        <p:spPr>
          <a:xfrm>
            <a:off x="6372200" y="4007565"/>
            <a:ext cx="2479338" cy="717579"/>
          </a:xfrm>
          <a:prstGeom prst="borderCallout1">
            <a:avLst>
              <a:gd name="adj1" fmla="val 18750"/>
              <a:gd name="adj2" fmla="val -8333"/>
              <a:gd name="adj3" fmla="val 104893"/>
              <a:gd name="adj4" fmla="val -50443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3. Dosadíme převedené hodnoty</a:t>
            </a:r>
            <a:endParaRPr lang="cs-CZ" sz="20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3635896" y="5642084"/>
                <a:ext cx="21611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𝐹</m:t>
                      </m:r>
                      <m:r>
                        <a:rPr lang="cs-CZ" sz="2800" b="0" i="0" smtClean="0">
                          <a:latin typeface="Cambria Math"/>
                        </a:rPr>
                        <m:t>=0,00</m:t>
                      </m:r>
                      <m:r>
                        <a:rPr lang="cs-CZ" sz="2800" b="0" i="0" smtClean="0">
                          <a:latin typeface="Cambria Math"/>
                        </a:rPr>
                        <m:t>4</m:t>
                      </m:r>
                      <m:r>
                        <a:rPr lang="cs-CZ" sz="2800" b="0" i="0" smtClean="0">
                          <a:latin typeface="Cambria Math"/>
                        </a:rPr>
                        <m:t> </m:t>
                      </m:r>
                      <m:r>
                        <a:rPr lang="cs-CZ" sz="2800" b="0" i="0" smtClean="0">
                          <a:latin typeface="Cambria Math"/>
                        </a:rPr>
                        <m:t>8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5896" y="5642084"/>
                <a:ext cx="2161119" cy="52322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Čárový popisek 1 14"/>
          <p:cNvSpPr/>
          <p:nvPr/>
        </p:nvSpPr>
        <p:spPr>
          <a:xfrm>
            <a:off x="6372200" y="5589240"/>
            <a:ext cx="2479338" cy="717579"/>
          </a:xfrm>
          <a:prstGeom prst="borderCallout1">
            <a:avLst>
              <a:gd name="adj1" fmla="val 18750"/>
              <a:gd name="adj2" fmla="val -8333"/>
              <a:gd name="adj3" fmla="val 36423"/>
              <a:gd name="adj4" fmla="val -28976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4. Zaokrouhlíme výsledek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6" name="Čárový popisek 1 15"/>
          <p:cNvSpPr/>
          <p:nvPr/>
        </p:nvSpPr>
        <p:spPr>
          <a:xfrm>
            <a:off x="6372200" y="6382579"/>
            <a:ext cx="2479338" cy="358789"/>
          </a:xfrm>
          <a:prstGeom prst="borderCallout1">
            <a:avLst>
              <a:gd name="adj1" fmla="val 18750"/>
              <a:gd name="adj2" fmla="val -8333"/>
              <a:gd name="adj3" fmla="val -91005"/>
              <a:gd name="adj4" fmla="val -20718"/>
            </a:avLst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rgbClr val="C00000"/>
                </a:solidFill>
              </a:rPr>
              <a:t>5. Doplníme jednotky</a:t>
            </a:r>
            <a:endParaRPr lang="cs-CZ" sz="20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5571728" y="5661248"/>
                <a:ext cx="5124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𝑇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1728" y="5661248"/>
                <a:ext cx="512440" cy="46166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3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3779912" y="6165304"/>
            <a:ext cx="2089111" cy="0"/>
          </a:xfrm>
          <a:prstGeom prst="line">
            <a:avLst/>
          </a:prstGeom>
          <a:ln w="28575" cmpd="dbl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362881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 animBg="1"/>
      <p:bldP spid="7" grpId="1" animBg="1"/>
      <p:bldP spid="9" grpId="0" animBg="1"/>
      <p:bldP spid="10" grpId="0" animBg="1"/>
      <p:bldP spid="11" grpId="0" animBg="1"/>
      <p:bldP spid="11" grpId="1" animBg="1"/>
      <p:bldP spid="12" grpId="0" animBg="1"/>
      <p:bldP spid="13" grpId="0" animBg="1"/>
      <p:bldP spid="13" grpId="1" animBg="1"/>
      <p:bldP spid="14" grpId="0" animBg="1"/>
      <p:bldP spid="15" grpId="0" animBg="1"/>
      <p:bldP spid="15" grpId="1" animBg="1"/>
      <p:bldP spid="16" grpId="0" animBg="1"/>
      <p:bldP spid="16" grpId="1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247045"/>
            <a:ext cx="8784976" cy="6058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Určete magnetickou indukci výsledného </a:t>
            </a:r>
            <a:r>
              <a:rPr lang="cs-CZ" sz="2800" dirty="0" err="1" smtClean="0"/>
              <a:t>mag</a:t>
            </a:r>
            <a:r>
              <a:rPr lang="cs-CZ" sz="2800" dirty="0" smtClean="0"/>
              <a:t>. pole.</a:t>
            </a:r>
            <a:endParaRPr lang="cs-CZ" sz="3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395536" y="4365104"/>
            <a:ext cx="2088233" cy="2016225"/>
            <a:chOff x="539552" y="4365104"/>
            <a:chExt cx="2088233" cy="2016225"/>
          </a:xfrm>
        </p:grpSpPr>
        <p:grpSp>
          <p:nvGrpSpPr>
            <p:cNvPr id="8" name="Skupina 7"/>
            <p:cNvGrpSpPr/>
            <p:nvPr/>
          </p:nvGrpSpPr>
          <p:grpSpPr>
            <a:xfrm>
              <a:off x="539552" y="4365104"/>
              <a:ext cx="1480356" cy="432048"/>
              <a:chOff x="619944" y="3140968"/>
              <a:chExt cx="1944216" cy="432048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619944" y="3140968"/>
                <a:ext cx="1944216" cy="43204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bdélník 18"/>
              <p:cNvSpPr/>
              <p:nvPr/>
            </p:nvSpPr>
            <p:spPr>
              <a:xfrm>
                <a:off x="2195736" y="3140968"/>
                <a:ext cx="368424" cy="432048"/>
              </a:xfrm>
              <a:prstGeom prst="rect">
                <a:avLst/>
              </a:prstGeom>
              <a:solidFill>
                <a:srgbClr val="C00000"/>
              </a:solidFill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" name="Skupina 19"/>
            <p:cNvGrpSpPr/>
            <p:nvPr/>
          </p:nvGrpSpPr>
          <p:grpSpPr>
            <a:xfrm rot="16200000">
              <a:off x="1671583" y="5425126"/>
              <a:ext cx="1480356" cy="432049"/>
              <a:chOff x="619945" y="2996951"/>
              <a:chExt cx="1944216" cy="432049"/>
            </a:xfrm>
          </p:grpSpPr>
          <p:sp>
            <p:nvSpPr>
              <p:cNvPr id="21" name="Obdélník 20"/>
              <p:cNvSpPr/>
              <p:nvPr/>
            </p:nvSpPr>
            <p:spPr>
              <a:xfrm>
                <a:off x="619945" y="2996952"/>
                <a:ext cx="1944216" cy="432048"/>
              </a:xfrm>
              <a:prstGeom prst="rect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2195735" y="2996951"/>
                <a:ext cx="368424" cy="432048"/>
              </a:xfrm>
              <a:prstGeom prst="rect">
                <a:avLst/>
              </a:prstGeom>
              <a:solidFill>
                <a:srgbClr val="C00000"/>
              </a:solidFill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7" name="Skupina 26"/>
          <p:cNvGrpSpPr/>
          <p:nvPr/>
        </p:nvGrpSpPr>
        <p:grpSpPr>
          <a:xfrm>
            <a:off x="1875892" y="3140968"/>
            <a:ext cx="1760004" cy="1760004"/>
            <a:chOff x="2019908" y="3140968"/>
            <a:chExt cx="1760004" cy="1760004"/>
          </a:xfrm>
        </p:grpSpPr>
        <p:cxnSp>
          <p:nvCxnSpPr>
            <p:cNvPr id="25" name="Přímá spojnice 24"/>
            <p:cNvCxnSpPr/>
            <p:nvPr/>
          </p:nvCxnSpPr>
          <p:spPr>
            <a:xfrm flipV="1">
              <a:off x="2411760" y="3140968"/>
              <a:ext cx="0" cy="1760004"/>
            </a:xfrm>
            <a:prstGeom prst="line">
              <a:avLst/>
            </a:prstGeom>
            <a:ln w="12700">
              <a:solidFill>
                <a:schemeClr val="tx2"/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 rot="16200000" flipV="1">
              <a:off x="2899910" y="3701126"/>
              <a:ext cx="0" cy="1760004"/>
            </a:xfrm>
            <a:prstGeom prst="line">
              <a:avLst/>
            </a:prstGeom>
            <a:ln w="12700">
              <a:solidFill>
                <a:schemeClr val="tx2"/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>
            <a:off x="2267744" y="4571836"/>
            <a:ext cx="1440160" cy="369332"/>
            <a:chOff x="2555776" y="4571836"/>
            <a:chExt cx="1440160" cy="369332"/>
          </a:xfrm>
        </p:grpSpPr>
        <p:cxnSp>
          <p:nvCxnSpPr>
            <p:cNvPr id="30" name="Přímá spojnice se šipkou 29"/>
            <p:cNvCxnSpPr/>
            <p:nvPr/>
          </p:nvCxnSpPr>
          <p:spPr>
            <a:xfrm rot="5400000" flipV="1">
              <a:off x="3100028" y="4036876"/>
              <a:ext cx="0" cy="1088504"/>
            </a:xfrm>
            <a:prstGeom prst="straightConnector1">
              <a:avLst/>
            </a:prstGeom>
            <a:ln w="25400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ovéPole 32"/>
            <p:cNvSpPr txBox="1"/>
            <p:nvPr/>
          </p:nvSpPr>
          <p:spPr>
            <a:xfrm>
              <a:off x="3059832" y="4571836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C00000"/>
                  </a:solidFill>
                </a:rPr>
                <a:t>6 </a:t>
              </a:r>
              <a:r>
                <a:rPr lang="cs-CZ" dirty="0" err="1" smtClean="0">
                  <a:solidFill>
                    <a:srgbClr val="C00000"/>
                  </a:solidFill>
                </a:rPr>
                <a:t>mT</a:t>
              </a:r>
              <a:endParaRPr lang="cs-CZ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1547664" y="3140968"/>
            <a:ext cx="936104" cy="1440160"/>
            <a:chOff x="1835696" y="3140968"/>
            <a:chExt cx="936104" cy="1440160"/>
          </a:xfrm>
        </p:grpSpPr>
        <p:cxnSp>
          <p:nvCxnSpPr>
            <p:cNvPr id="29" name="Přímá spojnice se šipkou 28"/>
            <p:cNvCxnSpPr/>
            <p:nvPr/>
          </p:nvCxnSpPr>
          <p:spPr>
            <a:xfrm flipV="1">
              <a:off x="2555776" y="3284984"/>
              <a:ext cx="0" cy="1296144"/>
            </a:xfrm>
            <a:prstGeom prst="straightConnector1">
              <a:avLst/>
            </a:prstGeom>
            <a:ln w="25400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Pole 33"/>
            <p:cNvSpPr txBox="1"/>
            <p:nvPr/>
          </p:nvSpPr>
          <p:spPr>
            <a:xfrm>
              <a:off x="1835696" y="3140968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C00000"/>
                  </a:solidFill>
                </a:rPr>
                <a:t>8 </a:t>
              </a:r>
              <a:r>
                <a:rPr lang="cs-CZ" dirty="0" err="1" smtClean="0">
                  <a:solidFill>
                    <a:srgbClr val="C00000"/>
                  </a:solidFill>
                </a:rPr>
                <a:t>mT</a:t>
              </a:r>
              <a:endParaRPr lang="cs-CZ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2267744" y="2924944"/>
            <a:ext cx="6768752" cy="1664568"/>
            <a:chOff x="2411760" y="2924944"/>
            <a:chExt cx="6768752" cy="1664568"/>
          </a:xfrm>
        </p:grpSpPr>
        <p:grpSp>
          <p:nvGrpSpPr>
            <p:cNvPr id="43" name="Skupina 42"/>
            <p:cNvGrpSpPr/>
            <p:nvPr/>
          </p:nvGrpSpPr>
          <p:grpSpPr>
            <a:xfrm>
              <a:off x="2411760" y="3284984"/>
              <a:ext cx="1088504" cy="1304528"/>
              <a:chOff x="2555776" y="3284984"/>
              <a:chExt cx="1088504" cy="1304528"/>
            </a:xfrm>
          </p:grpSpPr>
          <p:cxnSp>
            <p:nvCxnSpPr>
              <p:cNvPr id="38" name="Přímá spojnice 37"/>
              <p:cNvCxnSpPr/>
              <p:nvPr/>
            </p:nvCxnSpPr>
            <p:spPr>
              <a:xfrm>
                <a:off x="2555776" y="3284984"/>
                <a:ext cx="1088504" cy="0"/>
              </a:xfrm>
              <a:prstGeom prst="line">
                <a:avLst/>
              </a:prstGeom>
              <a:ln w="25400">
                <a:solidFill>
                  <a:schemeClr val="accent5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 flipV="1">
                <a:off x="3635897" y="3284984"/>
                <a:ext cx="8383" cy="1304528"/>
              </a:xfrm>
              <a:prstGeom prst="line">
                <a:avLst/>
              </a:prstGeom>
              <a:ln w="25400">
                <a:solidFill>
                  <a:schemeClr val="accent5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4" name="TextovéPole 43"/>
            <p:cNvSpPr txBox="1"/>
            <p:nvPr/>
          </p:nvSpPr>
          <p:spPr>
            <a:xfrm>
              <a:off x="3923928" y="2924944"/>
              <a:ext cx="525658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solidFill>
                    <a:schemeClr val="tx2">
                      <a:lumMod val="50000"/>
                    </a:schemeClr>
                  </a:solidFill>
                </a:rPr>
                <a:t>1. doplníme obrázek na rovnoběžník (obdélník)</a:t>
              </a:r>
              <a:endParaRPr lang="cs-CZ" sz="20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2267744" y="3284984"/>
            <a:ext cx="6768752" cy="1304528"/>
            <a:chOff x="2267744" y="3284984"/>
            <a:chExt cx="6768752" cy="1304528"/>
          </a:xfrm>
        </p:grpSpPr>
        <p:cxnSp>
          <p:nvCxnSpPr>
            <p:cNvPr id="47" name="Přímá spojnice se šipkou 46"/>
            <p:cNvCxnSpPr/>
            <p:nvPr/>
          </p:nvCxnSpPr>
          <p:spPr>
            <a:xfrm flipV="1">
              <a:off x="2267744" y="3284984"/>
              <a:ext cx="1080121" cy="1304528"/>
            </a:xfrm>
            <a:prstGeom prst="straightConnector1">
              <a:avLst/>
            </a:prstGeom>
            <a:ln w="31750">
              <a:solidFill>
                <a:srgbClr val="7030A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TextovéPole 47"/>
            <p:cNvSpPr txBox="1"/>
            <p:nvPr/>
          </p:nvSpPr>
          <p:spPr>
            <a:xfrm>
              <a:off x="2627784" y="3573016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i="1" dirty="0" smtClean="0">
                  <a:solidFill>
                    <a:srgbClr val="7030A0"/>
                  </a:solidFill>
                </a:rPr>
                <a:t>B</a:t>
              </a:r>
              <a:endParaRPr lang="cs-CZ" b="1" i="1" dirty="0">
                <a:solidFill>
                  <a:srgbClr val="7030A0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3779912" y="3297178"/>
              <a:ext cx="525658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solidFill>
                    <a:schemeClr val="tx2">
                      <a:lumMod val="50000"/>
                    </a:schemeClr>
                  </a:solidFill>
                </a:rPr>
                <a:t>2. výsledná magnetická indukce je úhlopříčkou v rovnoběžníku (obdélníku)</a:t>
              </a:r>
              <a:endParaRPr lang="cs-CZ" sz="20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2267744" y="3284985"/>
            <a:ext cx="6768752" cy="1368151"/>
            <a:chOff x="2267744" y="3284985"/>
            <a:chExt cx="6768752" cy="1368151"/>
          </a:xfrm>
        </p:grpSpPr>
        <p:sp>
          <p:nvSpPr>
            <p:cNvPr id="51" name="Rovnoramenný trojúhelník 50"/>
            <p:cNvSpPr/>
            <p:nvPr/>
          </p:nvSpPr>
          <p:spPr>
            <a:xfrm>
              <a:off x="2267744" y="3284985"/>
              <a:ext cx="1080121" cy="1304528"/>
            </a:xfrm>
            <a:prstGeom prst="triangle">
              <a:avLst>
                <a:gd name="adj" fmla="val 100000"/>
              </a:avLst>
            </a:prstGeom>
            <a:pattFill prst="ltDnDiag">
              <a:fgClr>
                <a:srgbClr val="7030A0"/>
              </a:fgClr>
              <a:bgClr>
                <a:schemeClr val="bg1"/>
              </a:bgClr>
            </a:patt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3779912" y="3945250"/>
              <a:ext cx="525658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solidFill>
                    <a:schemeClr val="tx2">
                      <a:lumMod val="50000"/>
                    </a:schemeClr>
                  </a:solidFill>
                </a:rPr>
                <a:t>3. počítáme délku přepony v pravoúhlém trojúhelníku (Pythagorova věta)</a:t>
              </a:r>
              <a:endParaRPr lang="cs-CZ" sz="2000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5" name="TextovéPole 54"/>
              <p:cNvSpPr txBox="1"/>
              <p:nvPr/>
            </p:nvSpPr>
            <p:spPr>
              <a:xfrm>
                <a:off x="4964388" y="4787860"/>
                <a:ext cx="205588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𝐵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6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/>
                  <a:t>+</a:t>
                </a:r>
                <a:r>
                  <a:rPr lang="cs-CZ" sz="2800" dirty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8</m:t>
                        </m:r>
                      </m:e>
                      <m:sup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4388" y="4787860"/>
                <a:ext cx="2055884" cy="52322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6" name="TextovéPole 55"/>
              <p:cNvSpPr txBox="1"/>
              <p:nvPr/>
            </p:nvSpPr>
            <p:spPr>
              <a:xfrm>
                <a:off x="4964388" y="5282044"/>
                <a:ext cx="173919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𝐵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latin typeface="Cambria Math"/>
                        </a:rPr>
                        <m:t>1</m:t>
                      </m:r>
                      <m:r>
                        <a:rPr lang="cs-CZ" sz="2800" b="0" i="1" smtClean="0">
                          <a:latin typeface="Cambria Math"/>
                        </a:rPr>
                        <m:t>00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4388" y="5282044"/>
                <a:ext cx="1739194" cy="52322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7" name="TextovéPole 56"/>
              <p:cNvSpPr txBox="1"/>
              <p:nvPr/>
            </p:nvSpPr>
            <p:spPr>
              <a:xfrm>
                <a:off x="5026904" y="5786100"/>
                <a:ext cx="184935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</a:rPr>
                      <m:t>𝐵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i="1" smtClean="0">
                        <a:latin typeface="Cambria Math"/>
                      </a:rPr>
                      <m:t>1</m:t>
                    </m:r>
                    <m:r>
                      <a:rPr lang="cs-CZ" sz="2800" b="0" i="1" smtClean="0">
                        <a:latin typeface="Cambria Math"/>
                      </a:rPr>
                      <m:t>0</m:t>
                    </m:r>
                  </m:oMath>
                </a14:m>
                <a:r>
                  <a:rPr lang="cs-CZ" sz="2800" dirty="0" smtClean="0"/>
                  <a:t> mT</a:t>
                </a:r>
                <a:endParaRPr lang="cs-CZ" sz="2800" dirty="0"/>
              </a:p>
            </p:txBody>
          </p:sp>
        </mc:Choice>
        <mc:Fallback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6904" y="5786100"/>
                <a:ext cx="1849352" cy="52322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t="-10465" r="-5941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991088" y="6250163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 dirty="0"/>
          </a:p>
        </p:txBody>
      </p:sp>
      <p:cxnSp>
        <p:nvCxnSpPr>
          <p:cNvPr id="59" name="Přímá spojnice 58"/>
          <p:cNvCxnSpPr/>
          <p:nvPr/>
        </p:nvCxnSpPr>
        <p:spPr>
          <a:xfrm>
            <a:off x="5032706" y="6309320"/>
            <a:ext cx="1699534" cy="0"/>
          </a:xfrm>
          <a:prstGeom prst="line">
            <a:avLst/>
          </a:prstGeom>
          <a:ln w="28575" cmpd="dbl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9707241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5" grpId="0" animBg="1"/>
      <p:bldP spid="56" grpId="0" animBg="1"/>
      <p:bldP spid="5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Jaký je význam fyzikální veličiny magnetická indukce a v jakých jednotkách se udává.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 se vypočítá velikost magnetické síly působící na vodič s proudem v magnetickém poli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Jaký je princip činnosti reproduktoru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Jaký je princip činnosti magnetoelektrického ampérmetru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 určit velikost magnetické indukce pole tvořeného dvojicí magnetů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8117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</a:t>
            </a:r>
            <a:r>
              <a:rPr lang="cs-CZ" sz="3200" dirty="0" smtClean="0">
                <a:latin typeface="Calibri" pitchFamily="34" charset="0"/>
              </a:rPr>
              <a:t>správně, </a:t>
            </a:r>
            <a:r>
              <a:rPr lang="cs-CZ" sz="3200" dirty="0" smtClean="0">
                <a:latin typeface="Calibri" pitchFamily="34" charset="0"/>
              </a:rPr>
              <a:t>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Jednotkou magnetické indukce 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farad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ampér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err="1" smtClean="0"/>
              <a:t>tesla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/>
              <a:t>Velikost </a:t>
            </a:r>
            <a:r>
              <a:rPr lang="cs-CZ" sz="3200" dirty="0"/>
              <a:t>magnetické síly působící na vodič s proudem v magnetickém </a:t>
            </a:r>
            <a:r>
              <a:rPr lang="cs-CZ" sz="3200" dirty="0" smtClean="0"/>
              <a:t>poli nezávisí na: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velikosti proudu ve vodiči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délce vodiče v </a:t>
            </a:r>
            <a:r>
              <a:rPr lang="cs-CZ" sz="2800" dirty="0" err="1" smtClean="0"/>
              <a:t>mag</a:t>
            </a:r>
            <a:r>
              <a:rPr lang="cs-CZ" sz="2800" dirty="0" smtClean="0"/>
              <a:t>. poli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průměru vodiče v </a:t>
            </a:r>
            <a:r>
              <a:rPr lang="cs-CZ" sz="2800" dirty="0" err="1" smtClean="0"/>
              <a:t>mag</a:t>
            </a:r>
            <a:r>
              <a:rPr lang="cs-CZ" sz="2800" dirty="0" smtClean="0"/>
              <a:t>. poli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Směr orientované úsečky znázorňující magnetickou indukci je vždy: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kolmý k vodiči s proudem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kolmý k indukční čáře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tečný k indukční čáře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veličinu magnetická indukce značíme písmenem: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i="1" dirty="0" smtClean="0"/>
              <a:t>I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i="1" dirty="0" smtClean="0"/>
              <a:t>T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i="1" dirty="0" smtClean="0"/>
              <a:t>B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xmlns="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/>
              <a:t>Magnetická indukce pole, které vznikne složením dvou navzájem kolmých magnetických polí o velikostech </a:t>
            </a:r>
            <a:r>
              <a:rPr lang="cs-CZ" sz="3200" dirty="0" err="1" smtClean="0"/>
              <a:t>mag</a:t>
            </a:r>
            <a:r>
              <a:rPr lang="cs-CZ" sz="3200" dirty="0" smtClean="0"/>
              <a:t>. indukce 3 </a:t>
            </a:r>
            <a:r>
              <a:rPr lang="cs-CZ" sz="3200" dirty="0" err="1" smtClean="0"/>
              <a:t>mT</a:t>
            </a:r>
            <a:r>
              <a:rPr lang="cs-CZ" sz="3200" dirty="0" smtClean="0"/>
              <a:t> a 4 </a:t>
            </a:r>
            <a:r>
              <a:rPr lang="cs-CZ" sz="3200" dirty="0" err="1" smtClean="0"/>
              <a:t>mT</a:t>
            </a:r>
            <a:r>
              <a:rPr lang="cs-CZ" sz="3200" dirty="0" smtClean="0"/>
              <a:t> 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7 </a:t>
            </a:r>
            <a:r>
              <a:rPr lang="cs-CZ" sz="2800" dirty="0" err="1" smtClean="0"/>
              <a:t>mT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1 </a:t>
            </a:r>
            <a:r>
              <a:rPr lang="cs-CZ" sz="2800" dirty="0" err="1" smtClean="0"/>
              <a:t>mT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5 </a:t>
            </a:r>
            <a:r>
              <a:rPr lang="cs-CZ" sz="2800" dirty="0" err="1" smtClean="0"/>
              <a:t>mT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401925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536504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učebnice pro základní školy a víceletá gymnázia</a:t>
            </a:r>
            <a:r>
              <a:rPr lang="cs-CZ" sz="1800" dirty="0"/>
              <a:t>. Plzeň: Fraus, 2007, ISBN 978-80-7238-617-8. 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pracovní sešit pro základní školy a víceletá gymnázia</a:t>
            </a:r>
            <a:r>
              <a:rPr lang="cs-CZ" sz="1800" dirty="0"/>
              <a:t>. Plzeň: Fraus, 2007, ISBN 978-80-7238-619-2. </a:t>
            </a:r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i="1" u="sng" dirty="0" smtClean="0">
                <a:solidFill>
                  <a:srgbClr val="073E87"/>
                </a:solidFill>
              </a:rPr>
              <a:t>Jiné </a:t>
            </a:r>
            <a:r>
              <a:rPr lang="cs-CZ" sz="1800" i="1" u="sng" dirty="0">
                <a:solidFill>
                  <a:srgbClr val="073E87"/>
                </a:solidFill>
              </a:rPr>
              <a:t>zdroje</a:t>
            </a:r>
            <a:r>
              <a:rPr lang="cs-CZ" sz="1800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/>
              <a:t>Obr. 1</a:t>
            </a:r>
            <a:r>
              <a:rPr lang="cs-CZ" sz="1800" dirty="0" smtClean="0"/>
              <a:t> </a:t>
            </a:r>
            <a:r>
              <a:rPr lang="cs-CZ" sz="1800" dirty="0"/>
              <a:t>- </a:t>
            </a:r>
            <a:r>
              <a:rPr lang="pt-BR" sz="1600" dirty="0"/>
              <a:t>AUTOR NEUVEDEN. </a:t>
            </a:r>
            <a:r>
              <a:rPr lang="pt-BR" sz="1600" i="1" dirty="0"/>
              <a:t>www.oocities.org</a:t>
            </a:r>
            <a:r>
              <a:rPr lang="pt-BR" sz="1600" dirty="0"/>
              <a:t> [online]. [cit. 30.9.2013]. Dostupný na WWW: </a:t>
            </a:r>
            <a:r>
              <a:rPr lang="pt-BR" sz="1600" dirty="0">
                <a:hlinkClick r:id="rId2"/>
              </a:rPr>
              <a:t>http://</a:t>
            </a:r>
            <a:r>
              <a:rPr lang="pt-BR" sz="1600" dirty="0" smtClean="0">
                <a:hlinkClick r:id="rId2"/>
              </a:rPr>
              <a:t>www.oocities.org/vektor_ol/html/iii/iiia.html</a:t>
            </a:r>
            <a:r>
              <a:rPr lang="pt-BR" sz="1600" dirty="0" smtClean="0"/>
              <a:t> </a:t>
            </a:r>
            <a:endParaRPr lang="cs-CZ" sz="16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2 </a:t>
            </a:r>
            <a:r>
              <a:rPr lang="cs-CZ" sz="1800" dirty="0"/>
              <a:t>- </a:t>
            </a:r>
            <a:r>
              <a:rPr lang="pt-BR" sz="1800" dirty="0"/>
              <a:t>AUTOR NEUVEDEN. http://www.cez.cz [online]. [cit. 16.9.2013]. Dostupný na WWW: http://www.cez.cz/edee/content/microsites/elektrina/fyz7.htm </a:t>
            </a:r>
            <a:r>
              <a:rPr lang="cs-CZ" sz="1800" dirty="0"/>
              <a:t> 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/>
              <a:t>Obr. </a:t>
            </a:r>
            <a:r>
              <a:rPr lang="cs-CZ" sz="1800" dirty="0" smtClean="0"/>
              <a:t>3 - </a:t>
            </a:r>
            <a:r>
              <a:rPr lang="cs-CZ" sz="1600" dirty="0"/>
              <a:t>AUTOR NEUVEDEN. </a:t>
            </a:r>
            <a:r>
              <a:rPr lang="cs-CZ" sz="1600" i="1" dirty="0"/>
              <a:t>hudebni-nastroje.bloger.cz</a:t>
            </a:r>
            <a:r>
              <a:rPr lang="cs-CZ" sz="1600" dirty="0"/>
              <a:t> [online]. [cit. 30.9.2013].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hudebni-nastroje.bloger.cz/Zvuk/Reproduktor</a:t>
            </a:r>
            <a:endParaRPr lang="cs-CZ" sz="1800" dirty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Obr. 4 - </a:t>
            </a:r>
            <a:r>
              <a:rPr lang="cs-CZ" sz="1600" dirty="0"/>
              <a:t>AUTOR NEUVEDEN. </a:t>
            </a:r>
            <a:r>
              <a:rPr lang="cs-CZ" sz="1600" i="1" dirty="0"/>
              <a:t>repromania.net</a:t>
            </a:r>
            <a:r>
              <a:rPr lang="cs-CZ" sz="1600" dirty="0"/>
              <a:t> [online]. [cit. 30.9.2013].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repromania.net/fotografie/teorie/kytarove-aparaty-2-stavba-kytaroveho-komba/stavba-kytaroveho-komba-02.jpg</a:t>
            </a:r>
            <a:endParaRPr lang="cs-CZ" sz="16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5 - </a:t>
            </a:r>
            <a:r>
              <a:rPr lang="pt-BR" sz="1600" dirty="0"/>
              <a:t>AUTOR NEUVEDEN. </a:t>
            </a:r>
            <a:r>
              <a:rPr lang="pt-BR" sz="1600" i="1" dirty="0"/>
              <a:t>www.sluchatka-koss.cz</a:t>
            </a:r>
            <a:r>
              <a:rPr lang="pt-BR" sz="1600" dirty="0"/>
              <a:t> [online]. [cit. 30.9.2013]. Dostupný na WWW: </a:t>
            </a:r>
            <a:r>
              <a:rPr lang="pt-BR" sz="1600" dirty="0">
                <a:hlinkClick r:id="rId5"/>
              </a:rPr>
              <a:t>http://www.sluchatka-koss.cz/?</a:t>
            </a:r>
            <a:r>
              <a:rPr lang="pt-BR" sz="1600" dirty="0" smtClean="0">
                <a:hlinkClick r:id="rId5"/>
              </a:rPr>
              <a:t>akc=rs&amp;id=4</a:t>
            </a:r>
            <a:endParaRPr lang="cs-CZ" sz="16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pt-BR" sz="1600" dirty="0" smtClean="0"/>
              <a:t> </a:t>
            </a:r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6 </a:t>
            </a:r>
            <a:r>
              <a:rPr lang="cs-CZ" sz="1800" dirty="0"/>
              <a:t>- </a:t>
            </a:r>
            <a:r>
              <a:rPr lang="pt-BR" sz="1600" dirty="0"/>
              <a:t>AUTOR NEUVEDEN. </a:t>
            </a:r>
            <a:r>
              <a:rPr lang="pt-BR" sz="1600" i="1" dirty="0"/>
              <a:t>www.cez.cz</a:t>
            </a:r>
            <a:r>
              <a:rPr lang="pt-BR" sz="1600" dirty="0"/>
              <a:t> [online]. [cit. 30.9.2013]. Dostupný na WWW: </a:t>
            </a:r>
            <a:r>
              <a:rPr lang="pt-BR" sz="1600" dirty="0">
                <a:hlinkClick r:id="rId6"/>
              </a:rPr>
              <a:t>http://</a:t>
            </a:r>
            <a:r>
              <a:rPr lang="pt-BR" sz="1600" dirty="0" smtClean="0">
                <a:hlinkClick r:id="rId6"/>
              </a:rPr>
              <a:t>www.cez.cz/edee/content/microsites/elektrina/2-4.htm</a:t>
            </a:r>
            <a:endParaRPr lang="cs-CZ" sz="16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hlinkClick r:id="rId7"/>
              </a:rPr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1822</TotalTime>
  <Words>871</Words>
  <Application>Microsoft Office PowerPoint</Application>
  <PresentationFormat>Předvádění na obrazovce (4:3)</PresentationFormat>
  <Paragraphs>139</Paragraphs>
  <Slides>19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Anotace</vt:lpstr>
      <vt:lpstr>Magnetická indukce</vt:lpstr>
      <vt:lpstr>Magnetická indukce</vt:lpstr>
      <vt:lpstr>Velikost magnetické indukce</vt:lpstr>
      <vt:lpstr>Velikost magnetické síly</vt:lpstr>
      <vt:lpstr>Reproduktory</vt:lpstr>
      <vt:lpstr>Magnetoelektrický ampérmetr</vt:lpstr>
      <vt:lpstr>Příklad</vt:lpstr>
      <vt:lpstr>Příklad</vt:lpstr>
      <vt:lpstr>Co jsme se dozvěděli?</vt:lpstr>
      <vt:lpstr>Závěrečné opakování</vt:lpstr>
      <vt:lpstr>Jednotkou magnetické indukce je:</vt:lpstr>
      <vt:lpstr>Velikost magnetické síly působící na vodič s proudem v magnetickém poli nezávisí na:</vt:lpstr>
      <vt:lpstr>Směr orientované úsečky znázorňující magnetickou indukci je vždy:</vt:lpstr>
      <vt:lpstr>veličinu magnetická indukce značíme písmenem:</vt:lpstr>
      <vt:lpstr>Magnetická indukce pole, které vznikne složením dvou navzájem kolmých magnetických polí o velikostech mag. indukce 3 mT a 4 mT je: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135</cp:revision>
  <dcterms:created xsi:type="dcterms:W3CDTF">2013-05-10T12:01:16Z</dcterms:created>
  <dcterms:modified xsi:type="dcterms:W3CDTF">2013-09-30T18:52:23Z</dcterms:modified>
</cp:coreProperties>
</file>