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8" r:id="rId3"/>
    <p:sldId id="263" r:id="rId4"/>
    <p:sldId id="264" r:id="rId5"/>
    <p:sldId id="267" r:id="rId6"/>
    <p:sldId id="268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709BD"/>
    <a:srgbClr val="D41C8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2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marL="0" marR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000" dirty="0" smtClean="0"/>
            <a:t>NÁZEV ŠKOLY: ZÁKLADNÍ ŠKOLA KOLÍN V</a:t>
          </a:r>
          <a:r>
            <a:rPr lang="cs-CZ" sz="2000" smtClean="0"/>
            <a:t>., </a:t>
          </a:r>
          <a:r>
            <a:rPr lang="cs-CZ" sz="2000" smtClean="0"/>
            <a:t>MNICHOVICKÁ  62</a:t>
          </a:r>
          <a:endParaRPr lang="cs-CZ" sz="2000" dirty="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4E88AA4B-99E2-4F72-AB6C-6C19D79982AB}">
      <dgm:prSet custT="1"/>
      <dgm:spPr/>
      <dgm:t>
        <a:bodyPr/>
        <a:lstStyle/>
        <a:p>
          <a:pPr algn="l" rtl="0"/>
          <a:endParaRPr lang="cs-CZ" sz="2000" dirty="0"/>
        </a:p>
      </dgm:t>
    </dgm:pt>
    <dgm:pt modelId="{89EDFD04-9054-4A41-A942-537F0F3554A6}" type="sibTrans" cxnId="{3E5B3BB4-E8A8-4D93-A9E4-862AF25A1D9C}">
      <dgm:prSet/>
      <dgm:spPr/>
      <dgm:t>
        <a:bodyPr/>
        <a:lstStyle/>
        <a:p>
          <a:endParaRPr lang="cs-CZ"/>
        </a:p>
      </dgm:t>
    </dgm:pt>
    <dgm:pt modelId="{492B3D70-9681-4838-87F6-FC7A679BA61F}" type="parTrans" cxnId="{3E5B3BB4-E8A8-4D93-A9E4-862AF25A1D9C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LÓPEZ ANDRÉS LETMAJEROVÁ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VY_32_INOVACE_01_AJ4_gramatika – člen A, AN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DATUM: září 2012</a:t>
          </a:r>
          <a:endParaRPr lang="cs-CZ" sz="2000" dirty="0" smtClean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50" custLinFactNeighborY="6499"/>
      <dgm:spPr/>
      <dgm:t>
        <a:bodyPr/>
        <a:lstStyle/>
        <a:p>
          <a:endParaRPr lang="cs-CZ"/>
        </a:p>
      </dgm:t>
    </dgm:pt>
    <dgm:pt modelId="{9AC702C8-3868-4C82-9F95-6E789599D438}" type="pres">
      <dgm:prSet presAssocID="{4E88AA4B-99E2-4F72-AB6C-6C19D79982AB}" presName="vertSpace2" presStyleLbl="node1" presStyleIdx="0" presStyleCnt="5"/>
      <dgm:spPr/>
    </dgm:pt>
    <dgm:pt modelId="{C56AD104-0517-429B-A338-6BAAE22359FE}" type="pres">
      <dgm:prSet presAssocID="{4E88AA4B-99E2-4F72-AB6C-6C19D79982AB}" presName="circle2" presStyleLbl="node1" presStyleIdx="1" presStyleCnt="5"/>
      <dgm:spPr/>
    </dgm:pt>
    <dgm:pt modelId="{7B828645-70C1-4D23-9096-85017B3815D3}" type="pres">
      <dgm:prSet presAssocID="{4E88AA4B-99E2-4F72-AB6C-6C19D79982AB}" presName="rect2" presStyleLbl="alignAcc1" presStyleIdx="1" presStyleCnt="5"/>
      <dgm:spPr/>
      <dgm:t>
        <a:bodyPr/>
        <a:lstStyle/>
        <a:p>
          <a:endParaRPr lang="cs-CZ"/>
        </a:p>
      </dgm:t>
    </dgm:pt>
    <dgm:pt modelId="{FB1C1992-71C7-4506-9692-28C1D8505AA7}" type="pres">
      <dgm:prSet presAssocID="{D1B46980-6531-4606-95E6-44980827E919}" presName="vertSpace3" presStyleLbl="node1" presStyleIdx="1" presStyleCnt="5"/>
      <dgm:spPr/>
    </dgm:pt>
    <dgm:pt modelId="{F002FDA7-0EE0-4CD5-81B2-16EF8F133201}" type="pres">
      <dgm:prSet presAssocID="{D1B46980-6531-4606-95E6-44980827E919}" presName="circle3" presStyleLbl="node1" presStyleIdx="2" presStyleCnt="5"/>
      <dgm:spPr/>
    </dgm:pt>
    <dgm:pt modelId="{EA045D43-8088-4E18-87BE-1789E3426A92}" type="pres">
      <dgm:prSet presAssocID="{D1B46980-6531-4606-95E6-44980827E919}" presName="rect3" presStyleLbl="alignAcc1" presStyleIdx="2" presStyleCnt="5"/>
      <dgm:spPr/>
      <dgm:t>
        <a:bodyPr/>
        <a:lstStyle/>
        <a:p>
          <a:endParaRPr lang="cs-CZ"/>
        </a:p>
      </dgm:t>
    </dgm:pt>
    <dgm:pt modelId="{8B95B813-8294-49E2-8E34-EBF96BCCE12F}" type="pres">
      <dgm:prSet presAssocID="{B651F6E3-6281-48DB-9319-2AEAFDAE7572}" presName="vertSpace4" presStyleLbl="node1" presStyleIdx="2" presStyleCnt="5"/>
      <dgm:spPr/>
    </dgm:pt>
    <dgm:pt modelId="{532874C7-98A7-4C2A-8FC0-2AA25848A5EE}" type="pres">
      <dgm:prSet presAssocID="{B651F6E3-6281-48DB-9319-2AEAFDAE7572}" presName="circle4" presStyleLbl="node1" presStyleIdx="3" presStyleCnt="5"/>
      <dgm:spPr/>
    </dgm:pt>
    <dgm:pt modelId="{F015BE57-5137-40D2-A44D-1B563514FC7F}" type="pres">
      <dgm:prSet presAssocID="{B651F6E3-6281-48DB-9319-2AEAFDAE7572}" presName="rect4" presStyleLbl="alignAcc1" presStyleIdx="3" presStyleCnt="5"/>
      <dgm:spPr/>
      <dgm:t>
        <a:bodyPr/>
        <a:lstStyle/>
        <a:p>
          <a:endParaRPr lang="cs-CZ"/>
        </a:p>
      </dgm:t>
    </dgm:pt>
    <dgm:pt modelId="{BF638725-8C2F-476E-BEB6-257F0C54AF4E}" type="pres">
      <dgm:prSet presAssocID="{D8197B8C-B260-4A16-BDF4-0947B075E274}" presName="vertSpace5" presStyleLbl="node1" presStyleIdx="3" presStyleCnt="5"/>
      <dgm:spPr/>
    </dgm:pt>
    <dgm:pt modelId="{5E54BAA7-8971-4D23-B6AD-C42AB79D4B13}" type="pres">
      <dgm:prSet presAssocID="{D8197B8C-B260-4A16-BDF4-0947B075E274}" presName="circle5" presStyleLbl="node1" presStyleIdx="4" presStyleCnt="5"/>
      <dgm:spPr/>
    </dgm:pt>
    <dgm:pt modelId="{A0E60D87-231D-4C1B-925D-B828E83A1A2D}" type="pres">
      <dgm:prSet presAssocID="{D8197B8C-B260-4A16-BDF4-0947B075E274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689421-4FD8-4F3B-A04A-70783B511D43}" type="pres">
      <dgm:prSet presAssocID="{4E88AA4B-99E2-4F72-AB6C-6C19D79982A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A7BD5C-7C80-4146-A761-C21E357D1ED8}" type="pres">
      <dgm:prSet presAssocID="{D1B46980-6531-4606-95E6-44980827E919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4EAA48-1495-4C86-AC73-0E9F1747E3C6}" type="pres">
      <dgm:prSet presAssocID="{B651F6E3-6281-48DB-9319-2AEAFDAE757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935CD7-A716-4E81-86AA-EB790E5F1F76}" type="pres">
      <dgm:prSet presAssocID="{D8197B8C-B260-4A16-BDF4-0947B075E274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20424D4-1845-4298-B2EA-AB36A785041B}" type="presOf" srcId="{D1B46980-6531-4606-95E6-44980827E919}" destId="{EA045D43-8088-4E18-87BE-1789E3426A92}" srcOrd="0" destOrd="0" presId="urn:microsoft.com/office/officeart/2005/8/layout/target3"/>
    <dgm:cxn modelId="{E76513AF-CEF8-4CDB-AEC3-9C275A61D7A8}" type="presOf" srcId="{B651F6E3-6281-48DB-9319-2AEAFDAE7572}" destId="{F015BE57-5137-40D2-A44D-1B563514FC7F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F54880B-2813-4D2C-926E-A0DFDD289E33}" type="presOf" srcId="{B651F6E3-6281-48DB-9319-2AEAFDAE7572}" destId="{974EAA48-1495-4C86-AC73-0E9F1747E3C6}" srcOrd="1" destOrd="0" presId="urn:microsoft.com/office/officeart/2005/8/layout/target3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9D120C4A-25B5-41E1-8EFE-B7ADF4B288BF}" type="presOf" srcId="{D1D4F407-5343-4D3F-B5B9-D407B03CAEB4}" destId="{AED2198E-93D5-4001-81B4-73124B309672}" srcOrd="1" destOrd="0" presId="urn:microsoft.com/office/officeart/2005/8/layout/target3"/>
    <dgm:cxn modelId="{5C7FD10E-AC55-4BCC-AA5D-790FF5FE0E91}" type="presOf" srcId="{D1B46980-6531-4606-95E6-44980827E919}" destId="{EDA7BD5C-7C80-4146-A761-C21E357D1ED8}" srcOrd="1" destOrd="0" presId="urn:microsoft.com/office/officeart/2005/8/layout/target3"/>
    <dgm:cxn modelId="{1E571C30-B3EC-47A3-86AD-CF829016BAE7}" type="presOf" srcId="{757F3AB3-0718-4624-B441-E567A8F0AB56}" destId="{333A1088-737F-45CB-B68E-254E46348037}" srcOrd="0" destOrd="0" presId="urn:microsoft.com/office/officeart/2005/8/layout/target3"/>
    <dgm:cxn modelId="{6AE90B0D-2C23-4F34-B922-D0315A0A392F}" type="presOf" srcId="{4E88AA4B-99E2-4F72-AB6C-6C19D79982AB}" destId="{DB689421-4FD8-4F3B-A04A-70783B511D43}" srcOrd="1" destOrd="0" presId="urn:microsoft.com/office/officeart/2005/8/layout/target3"/>
    <dgm:cxn modelId="{EFFEA8E7-63A6-433A-B951-B7E90C6CD389}" type="presOf" srcId="{D8197B8C-B260-4A16-BDF4-0947B075E274}" destId="{27935CD7-A716-4E81-86AA-EB790E5F1F76}" srcOrd="1" destOrd="0" presId="urn:microsoft.com/office/officeart/2005/8/layout/target3"/>
    <dgm:cxn modelId="{3E5B3BB4-E8A8-4D93-A9E4-862AF25A1D9C}" srcId="{757F3AB3-0718-4624-B441-E567A8F0AB56}" destId="{4E88AA4B-99E2-4F72-AB6C-6C19D79982AB}" srcOrd="1" destOrd="0" parTransId="{492B3D70-9681-4838-87F6-FC7A679BA61F}" sibTransId="{89EDFD04-9054-4A41-A942-537F0F3554A6}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30C7FE03-F4A4-47FC-A2F1-C0929711DB88}" type="presOf" srcId="{D1D4F407-5343-4D3F-B5B9-D407B03CAEB4}" destId="{D005CE8C-CC26-4C3E-AC11-E15060ECD759}" srcOrd="0" destOrd="0" presId="urn:microsoft.com/office/officeart/2005/8/layout/target3"/>
    <dgm:cxn modelId="{06374BA3-E422-4403-81E2-C6600307E1C9}" type="presOf" srcId="{4E88AA4B-99E2-4F72-AB6C-6C19D79982AB}" destId="{7B828645-70C1-4D23-9096-85017B3815D3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75926A08-D214-4072-B894-18815A633743}" type="presOf" srcId="{D8197B8C-B260-4A16-BDF4-0947B075E274}" destId="{A0E60D87-231D-4C1B-925D-B828E83A1A2D}" srcOrd="0" destOrd="0" presId="urn:microsoft.com/office/officeart/2005/8/layout/target3"/>
    <dgm:cxn modelId="{736F363E-0822-4558-A0BA-9012BB6DBED7}" type="presParOf" srcId="{333A1088-737F-45CB-B68E-254E46348037}" destId="{F5ABB229-8D3B-4694-996A-96F23CF14429}" srcOrd="0" destOrd="0" presId="urn:microsoft.com/office/officeart/2005/8/layout/target3"/>
    <dgm:cxn modelId="{6F615E89-6CB4-4A66-A578-81502B7B40D4}" type="presParOf" srcId="{333A1088-737F-45CB-B68E-254E46348037}" destId="{F41139FD-01EE-4571-8B17-4FB00FC51163}" srcOrd="1" destOrd="0" presId="urn:microsoft.com/office/officeart/2005/8/layout/target3"/>
    <dgm:cxn modelId="{51D25137-2FED-4DBB-A267-869DAD5398B0}" type="presParOf" srcId="{333A1088-737F-45CB-B68E-254E46348037}" destId="{D005CE8C-CC26-4C3E-AC11-E15060ECD759}" srcOrd="2" destOrd="0" presId="urn:microsoft.com/office/officeart/2005/8/layout/target3"/>
    <dgm:cxn modelId="{D436FFA5-50AF-40F0-BA85-FE239F0655B2}" type="presParOf" srcId="{333A1088-737F-45CB-B68E-254E46348037}" destId="{9AC702C8-3868-4C82-9F95-6E789599D438}" srcOrd="3" destOrd="0" presId="urn:microsoft.com/office/officeart/2005/8/layout/target3"/>
    <dgm:cxn modelId="{B30E0567-C866-47A1-88E7-7EDBCD4BB739}" type="presParOf" srcId="{333A1088-737F-45CB-B68E-254E46348037}" destId="{C56AD104-0517-429B-A338-6BAAE22359FE}" srcOrd="4" destOrd="0" presId="urn:microsoft.com/office/officeart/2005/8/layout/target3"/>
    <dgm:cxn modelId="{D0AC81CB-59FE-4DFF-A754-7E8CAFBFC616}" type="presParOf" srcId="{333A1088-737F-45CB-B68E-254E46348037}" destId="{7B828645-70C1-4D23-9096-85017B3815D3}" srcOrd="5" destOrd="0" presId="urn:microsoft.com/office/officeart/2005/8/layout/target3"/>
    <dgm:cxn modelId="{1588C8EE-BE87-4AFC-8CD7-A165E38012D6}" type="presParOf" srcId="{333A1088-737F-45CB-B68E-254E46348037}" destId="{FB1C1992-71C7-4506-9692-28C1D8505AA7}" srcOrd="6" destOrd="0" presId="urn:microsoft.com/office/officeart/2005/8/layout/target3"/>
    <dgm:cxn modelId="{8C1D3CEE-1267-46FA-9EBA-F66C4FFADAEB}" type="presParOf" srcId="{333A1088-737F-45CB-B68E-254E46348037}" destId="{F002FDA7-0EE0-4CD5-81B2-16EF8F133201}" srcOrd="7" destOrd="0" presId="urn:microsoft.com/office/officeart/2005/8/layout/target3"/>
    <dgm:cxn modelId="{584E0B21-2000-43A2-9BDA-75A4CAE7C9AE}" type="presParOf" srcId="{333A1088-737F-45CB-B68E-254E46348037}" destId="{EA045D43-8088-4E18-87BE-1789E3426A92}" srcOrd="8" destOrd="0" presId="urn:microsoft.com/office/officeart/2005/8/layout/target3"/>
    <dgm:cxn modelId="{A06BCCFE-BA66-47CB-913F-CB0FE248C03E}" type="presParOf" srcId="{333A1088-737F-45CB-B68E-254E46348037}" destId="{8B95B813-8294-49E2-8E34-EBF96BCCE12F}" srcOrd="9" destOrd="0" presId="urn:microsoft.com/office/officeart/2005/8/layout/target3"/>
    <dgm:cxn modelId="{D153DC0C-AB37-4F60-976B-71D46D87F84A}" type="presParOf" srcId="{333A1088-737F-45CB-B68E-254E46348037}" destId="{532874C7-98A7-4C2A-8FC0-2AA25848A5EE}" srcOrd="10" destOrd="0" presId="urn:microsoft.com/office/officeart/2005/8/layout/target3"/>
    <dgm:cxn modelId="{6F9D2401-B874-474F-A2ED-81D46B950DD9}" type="presParOf" srcId="{333A1088-737F-45CB-B68E-254E46348037}" destId="{F015BE57-5137-40D2-A44D-1B563514FC7F}" srcOrd="11" destOrd="0" presId="urn:microsoft.com/office/officeart/2005/8/layout/target3"/>
    <dgm:cxn modelId="{186CC933-7770-408F-ACCD-CDC43E8E6C9C}" type="presParOf" srcId="{333A1088-737F-45CB-B68E-254E46348037}" destId="{BF638725-8C2F-476E-BEB6-257F0C54AF4E}" srcOrd="12" destOrd="0" presId="urn:microsoft.com/office/officeart/2005/8/layout/target3"/>
    <dgm:cxn modelId="{E26ABFEB-02A3-4806-9A18-6FF26C3821E8}" type="presParOf" srcId="{333A1088-737F-45CB-B68E-254E46348037}" destId="{5E54BAA7-8971-4D23-B6AD-C42AB79D4B13}" srcOrd="13" destOrd="0" presId="urn:microsoft.com/office/officeart/2005/8/layout/target3"/>
    <dgm:cxn modelId="{65913761-341C-41CE-A219-2BD5C961743C}" type="presParOf" srcId="{333A1088-737F-45CB-B68E-254E46348037}" destId="{A0E60D87-231D-4C1B-925D-B828E83A1A2D}" srcOrd="14" destOrd="0" presId="urn:microsoft.com/office/officeart/2005/8/layout/target3"/>
    <dgm:cxn modelId="{CEAAFC28-9B9A-45EA-8F7A-6DABB2F81FC0}" type="presParOf" srcId="{333A1088-737F-45CB-B68E-254E46348037}" destId="{AED2198E-93D5-4001-81B4-73124B309672}" srcOrd="15" destOrd="0" presId="urn:microsoft.com/office/officeart/2005/8/layout/target3"/>
    <dgm:cxn modelId="{207D9558-80E3-4070-8814-F573DC813764}" type="presParOf" srcId="{333A1088-737F-45CB-B68E-254E46348037}" destId="{DB689421-4FD8-4F3B-A04A-70783B511D43}" srcOrd="16" destOrd="0" presId="urn:microsoft.com/office/officeart/2005/8/layout/target3"/>
    <dgm:cxn modelId="{C5B16328-4760-46F4-81AA-BC37640F5C07}" type="presParOf" srcId="{333A1088-737F-45CB-B68E-254E46348037}" destId="{EDA7BD5C-7C80-4146-A761-C21E357D1ED8}" srcOrd="17" destOrd="0" presId="urn:microsoft.com/office/officeart/2005/8/layout/target3"/>
    <dgm:cxn modelId="{809CFA2E-F9E6-41B7-9F73-41F45A3ECE35}" type="presParOf" srcId="{333A1088-737F-45CB-B68E-254E46348037}" destId="{974EAA48-1495-4C86-AC73-0E9F1747E3C6}" srcOrd="18" destOrd="0" presId="urn:microsoft.com/office/officeart/2005/8/layout/target3"/>
    <dgm:cxn modelId="{6E60FD4D-0C70-4A73-8ECD-174DF530DCE6}" type="presParOf" srcId="{333A1088-737F-45CB-B68E-254E46348037}" destId="{27935CD7-A716-4E81-86AA-EB790E5F1F76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232247" cy="22322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112541" y="0"/>
          <a:ext cx="7164795" cy="22322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000" kern="1200" dirty="0" smtClean="0"/>
            <a:t>NÁZEV ŠKOLY: ZÁKLADNÍ ŠKOLA KOLÍN V</a:t>
          </a:r>
          <a:r>
            <a:rPr lang="cs-CZ" sz="2000" kern="1200" smtClean="0"/>
            <a:t>., </a:t>
          </a:r>
          <a:r>
            <a:rPr lang="cs-CZ" sz="2000" kern="1200" smtClean="0"/>
            <a:t>MNICHOVICKÁ  62</a:t>
          </a:r>
          <a:endParaRPr lang="cs-CZ" sz="2000" kern="1200" dirty="0"/>
        </a:p>
      </dsp:txBody>
      <dsp:txXfrm>
        <a:off x="1112541" y="0"/>
        <a:ext cx="7164795" cy="357159"/>
      </dsp:txXfrm>
    </dsp:sp>
    <dsp:sp modelId="{C56AD104-0517-429B-A338-6BAAE22359FE}">
      <dsp:nvSpPr>
        <dsp:cNvPr id="0" name=""/>
        <dsp:cNvSpPr/>
      </dsp:nvSpPr>
      <dsp:spPr>
        <a:xfrm>
          <a:off x="234386" y="357159"/>
          <a:ext cx="1763475" cy="176347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828645-70C1-4D23-9096-85017B3815D3}">
      <dsp:nvSpPr>
        <dsp:cNvPr id="0" name=""/>
        <dsp:cNvSpPr/>
      </dsp:nvSpPr>
      <dsp:spPr>
        <a:xfrm>
          <a:off x="1116123" y="357159"/>
          <a:ext cx="7164795" cy="1763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116123" y="357159"/>
        <a:ext cx="7164795" cy="357159"/>
      </dsp:txXfrm>
    </dsp:sp>
    <dsp:sp modelId="{F002FDA7-0EE0-4CD5-81B2-16EF8F133201}">
      <dsp:nvSpPr>
        <dsp:cNvPr id="0" name=""/>
        <dsp:cNvSpPr/>
      </dsp:nvSpPr>
      <dsp:spPr>
        <a:xfrm>
          <a:off x="468772" y="714319"/>
          <a:ext cx="1294703" cy="129470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045D43-8088-4E18-87BE-1789E3426A92}">
      <dsp:nvSpPr>
        <dsp:cNvPr id="0" name=""/>
        <dsp:cNvSpPr/>
      </dsp:nvSpPr>
      <dsp:spPr>
        <a:xfrm>
          <a:off x="1116123" y="714319"/>
          <a:ext cx="7164795" cy="12947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LÓPEZ ANDRÉS LETMAJEROVÁ</a:t>
          </a:r>
          <a:endParaRPr lang="cs-CZ" sz="2000" kern="1200" dirty="0"/>
        </a:p>
      </dsp:txBody>
      <dsp:txXfrm>
        <a:off x="1116123" y="714319"/>
        <a:ext cx="7164795" cy="357159"/>
      </dsp:txXfrm>
    </dsp:sp>
    <dsp:sp modelId="{532874C7-98A7-4C2A-8FC0-2AA25848A5EE}">
      <dsp:nvSpPr>
        <dsp:cNvPr id="0" name=""/>
        <dsp:cNvSpPr/>
      </dsp:nvSpPr>
      <dsp:spPr>
        <a:xfrm>
          <a:off x="703158" y="1071479"/>
          <a:ext cx="825931" cy="8259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15BE57-5137-40D2-A44D-1B563514FC7F}">
      <dsp:nvSpPr>
        <dsp:cNvPr id="0" name=""/>
        <dsp:cNvSpPr/>
      </dsp:nvSpPr>
      <dsp:spPr>
        <a:xfrm>
          <a:off x="1116123" y="1071479"/>
          <a:ext cx="7164795" cy="8259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VY_32_INOVACE_01_AJ4_gramatika – člen A, AN</a:t>
          </a:r>
          <a:endParaRPr lang="cs-CZ" sz="2000" kern="1200" dirty="0"/>
        </a:p>
      </dsp:txBody>
      <dsp:txXfrm>
        <a:off x="1116123" y="1071479"/>
        <a:ext cx="7164795" cy="357159"/>
      </dsp:txXfrm>
    </dsp:sp>
    <dsp:sp modelId="{5E54BAA7-8971-4D23-B6AD-C42AB79D4B13}">
      <dsp:nvSpPr>
        <dsp:cNvPr id="0" name=""/>
        <dsp:cNvSpPr/>
      </dsp:nvSpPr>
      <dsp:spPr>
        <a:xfrm>
          <a:off x="937544" y="1428638"/>
          <a:ext cx="357159" cy="35715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E60D87-231D-4C1B-925D-B828E83A1A2D}">
      <dsp:nvSpPr>
        <dsp:cNvPr id="0" name=""/>
        <dsp:cNvSpPr/>
      </dsp:nvSpPr>
      <dsp:spPr>
        <a:xfrm>
          <a:off x="1116123" y="1428638"/>
          <a:ext cx="7164795" cy="3571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DATUM: září 2012</a:t>
          </a:r>
          <a:endParaRPr lang="cs-CZ" sz="2000" kern="1200" dirty="0" smtClean="0"/>
        </a:p>
      </dsp:txBody>
      <dsp:txXfrm>
        <a:off x="1116123" y="1428638"/>
        <a:ext cx="7164795" cy="3571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742EED-9C4B-4538-B65E-943A1DD9654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C7E2F1-01A5-4602-8905-94C2CAC7FD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70916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C7E2F1-01A5-4602-8905-94C2CAC7FDC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28249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DE8B7-91F2-4124-94F2-F2127D66012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3DB19-C1E0-446B-A5AC-59E0B88752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7673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DE8B7-91F2-4124-94F2-F2127D66012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3DB19-C1E0-446B-A5AC-59E0B88752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900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DE8B7-91F2-4124-94F2-F2127D66012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3DB19-C1E0-446B-A5AC-59E0B88752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76464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DE8B7-91F2-4124-94F2-F2127D66012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3DB19-C1E0-446B-A5AC-59E0B88752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32767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DE8B7-91F2-4124-94F2-F2127D66012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3DB19-C1E0-446B-A5AC-59E0B88752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16325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DE8B7-91F2-4124-94F2-F2127D66012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3DB19-C1E0-446B-A5AC-59E0B88752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66995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DE8B7-91F2-4124-94F2-F2127D66012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3DB19-C1E0-446B-A5AC-59E0B88752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53710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DE8B7-91F2-4124-94F2-F2127D66012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3DB19-C1E0-446B-A5AC-59E0B88752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8895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DE8B7-91F2-4124-94F2-F2127D66012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3DB19-C1E0-446B-A5AC-59E0B88752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45262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DE8B7-91F2-4124-94F2-F2127D66012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3DB19-C1E0-446B-A5AC-59E0B88752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0135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1DE8B7-91F2-4124-94F2-F2127D66012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D3DB19-C1E0-446B-A5AC-59E0B88752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87805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1DE8B7-91F2-4124-94F2-F2127D66012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D3DB19-C1E0-446B-A5AC-59E0B88752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76554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108930"/>
              </p:ext>
            </p:extLst>
          </p:nvPr>
        </p:nvGraphicFramePr>
        <p:xfrm>
          <a:off x="467544" y="1700808"/>
          <a:ext cx="8280920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4"/>
          <p:cNvPicPr>
            <a:picLocks noGrp="1" noChangeAspect="1"/>
          </p:cNvPicPr>
          <p:nvPr>
            <p:ph type="subTitle"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285" y="4238798"/>
            <a:ext cx="5407429" cy="104740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1989356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ANOTACE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2800" dirty="0" smtClean="0"/>
              <a:t>Materiál určen pro žáky 4. tříd – procvičování gramatiky – neurčitý člen – a/</a:t>
            </a:r>
            <a:r>
              <a:rPr lang="cs-CZ" sz="2800" dirty="0" err="1" smtClean="0"/>
              <a:t>an</a:t>
            </a:r>
            <a:endParaRPr lang="cs-CZ" sz="2800" dirty="0" smtClean="0"/>
          </a:p>
          <a:p>
            <a:pPr eaLnBrk="1" hangingPunct="1"/>
            <a:r>
              <a:rPr lang="cs-CZ" sz="2800" dirty="0" smtClean="0"/>
              <a:t>Vhodný pro použití na interaktivní tabuli</a:t>
            </a:r>
          </a:p>
          <a:p>
            <a:pPr eaLnBrk="1" hangingPunct="1"/>
            <a:r>
              <a:rPr lang="cs-CZ" sz="2800" dirty="0" smtClean="0"/>
              <a:t>První dvě strany – prezentace neurčitého členu </a:t>
            </a:r>
            <a:r>
              <a:rPr lang="cs-CZ" sz="2800" i="1" dirty="0" smtClean="0"/>
              <a:t>a </a:t>
            </a:r>
            <a:r>
              <a:rPr lang="cs-CZ" sz="2800" dirty="0" err="1" smtClean="0"/>
              <a:t>a</a:t>
            </a:r>
            <a:r>
              <a:rPr lang="cs-CZ" sz="2800" dirty="0" smtClean="0"/>
              <a:t> </a:t>
            </a:r>
            <a:r>
              <a:rPr lang="cs-CZ" sz="2800" i="1" dirty="0" err="1" smtClean="0"/>
              <a:t>an</a:t>
            </a:r>
            <a:endParaRPr lang="cs-CZ" sz="2800" i="1" dirty="0" smtClean="0"/>
          </a:p>
          <a:p>
            <a:pPr eaLnBrk="1" hangingPunct="1"/>
            <a:r>
              <a:rPr lang="cs-CZ" sz="2800" dirty="0"/>
              <a:t>T</a:t>
            </a:r>
            <a:r>
              <a:rPr lang="cs-CZ" sz="2800" dirty="0" smtClean="0"/>
              <a:t>řetí a čtvrtá strana – procvičování členů</a:t>
            </a:r>
          </a:p>
          <a:p>
            <a:endParaRPr lang="cs-CZ" sz="2800" dirty="0"/>
          </a:p>
          <a:p>
            <a:pPr eaLnBrk="1" hangingPunct="1"/>
            <a:endParaRPr lang="cs-CZ" sz="2800" dirty="0" smtClean="0"/>
          </a:p>
          <a:p>
            <a:pPr marL="0" indent="0" eaLnBrk="1" hangingPunct="1">
              <a:buNone/>
            </a:pPr>
            <a:endParaRPr lang="cs-CZ" sz="2800" dirty="0" smtClean="0"/>
          </a:p>
          <a:p>
            <a:pPr eaLnBrk="1" hangingPunct="1"/>
            <a:endParaRPr lang="cs-CZ" sz="2800" dirty="0" smtClean="0"/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38054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38022" y="332656"/>
            <a:ext cx="41008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i="1" u="sng" dirty="0" smtClean="0"/>
              <a:t>Neurčitý člen </a:t>
            </a:r>
            <a:r>
              <a:rPr lang="cs-CZ" sz="3600" u="sng" dirty="0" smtClean="0"/>
              <a:t>– </a:t>
            </a:r>
            <a:r>
              <a:rPr lang="cs-CZ" sz="3600" b="1" u="sng" dirty="0" smtClean="0"/>
              <a:t>a, </a:t>
            </a:r>
            <a:r>
              <a:rPr lang="cs-CZ" sz="3600" b="1" u="sng" dirty="0" err="1" smtClean="0"/>
              <a:t>an</a:t>
            </a:r>
            <a:r>
              <a:rPr lang="cs-CZ" sz="3600" i="1" u="sng" dirty="0" smtClean="0"/>
              <a:t>.</a:t>
            </a:r>
            <a:endParaRPr lang="cs-CZ" sz="3600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917431"/>
            <a:ext cx="815870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</a:rPr>
              <a:t>a</a:t>
            </a:r>
            <a:r>
              <a:rPr lang="cs-CZ" sz="3200" dirty="0" smtClean="0">
                <a:solidFill>
                  <a:srgbClr val="00B0F0"/>
                </a:solidFill>
              </a:rPr>
              <a:t> – </a:t>
            </a:r>
            <a:r>
              <a:rPr lang="cs-CZ" sz="3600" dirty="0" smtClean="0">
                <a:solidFill>
                  <a:srgbClr val="00B0F0"/>
                </a:solidFill>
              </a:rPr>
              <a:t>použijeme, pokud následuje souhláska</a:t>
            </a:r>
            <a:r>
              <a:rPr lang="cs-CZ" sz="3200" dirty="0" smtClean="0">
                <a:solidFill>
                  <a:srgbClr val="00B0F0"/>
                </a:solidFill>
              </a:rPr>
              <a:t>.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35731" y="1948911"/>
            <a:ext cx="13195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a </a:t>
            </a:r>
            <a:r>
              <a:rPr lang="cs-CZ" sz="4000" dirty="0" err="1" smtClean="0">
                <a:solidFill>
                  <a:srgbClr val="00B0F0"/>
                </a:solidFill>
              </a:rPr>
              <a:t>d</a:t>
            </a:r>
            <a:r>
              <a:rPr lang="cs-CZ" sz="4000" dirty="0" err="1" smtClean="0"/>
              <a:t>oll</a:t>
            </a:r>
            <a:endParaRPr lang="cs-CZ" sz="4000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1474395" y="2987468"/>
            <a:ext cx="208903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a</a:t>
            </a:r>
            <a:r>
              <a:rPr lang="cs-CZ" sz="4000" dirty="0" smtClean="0"/>
              <a:t> </a:t>
            </a:r>
            <a:r>
              <a:rPr lang="cs-CZ" sz="4000" dirty="0" err="1" smtClean="0">
                <a:solidFill>
                  <a:srgbClr val="00B0F0"/>
                </a:solidFill>
              </a:rPr>
              <a:t>b</a:t>
            </a:r>
            <a:r>
              <a:rPr lang="cs-CZ" sz="4000" dirty="0" err="1" smtClean="0"/>
              <a:t>anana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35731" y="3888927"/>
            <a:ext cx="16992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a </a:t>
            </a:r>
            <a:r>
              <a:rPr lang="cs-CZ" sz="4000" dirty="0" smtClean="0">
                <a:solidFill>
                  <a:srgbClr val="00B0F0"/>
                </a:solidFill>
              </a:rPr>
              <a:t>r</a:t>
            </a:r>
            <a:r>
              <a:rPr lang="cs-CZ" sz="4000" dirty="0" smtClean="0"/>
              <a:t>obot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11547" y="1978120"/>
            <a:ext cx="152727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a</a:t>
            </a:r>
            <a:r>
              <a:rPr lang="cs-CZ" sz="4000" dirty="0" smtClean="0"/>
              <a:t> </a:t>
            </a:r>
            <a:r>
              <a:rPr lang="cs-CZ" sz="4000" dirty="0" err="1" smtClean="0">
                <a:solidFill>
                  <a:srgbClr val="00B0F0"/>
                </a:solidFill>
              </a:rPr>
              <a:t>l</a:t>
            </a:r>
            <a:r>
              <a:rPr lang="cs-CZ" sz="4000" dirty="0" err="1" smtClean="0"/>
              <a:t>orry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59116" y="4841786"/>
            <a:ext cx="12939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a </a:t>
            </a:r>
            <a:r>
              <a:rPr lang="cs-CZ" sz="4000" dirty="0" err="1" smtClean="0">
                <a:solidFill>
                  <a:srgbClr val="00B0F0"/>
                </a:solidFill>
              </a:rPr>
              <a:t>b</a:t>
            </a:r>
            <a:r>
              <a:rPr lang="cs-CZ" sz="4000" dirty="0" err="1" smtClean="0"/>
              <a:t>all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44505" y="2996952"/>
            <a:ext cx="14943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a </a:t>
            </a:r>
            <a:r>
              <a:rPr lang="cs-CZ" sz="4000" dirty="0" err="1" smtClean="0">
                <a:solidFill>
                  <a:srgbClr val="00B0F0"/>
                </a:solidFill>
              </a:rPr>
              <a:t>p</a:t>
            </a:r>
            <a:r>
              <a:rPr lang="cs-CZ" sz="4000" dirty="0" err="1" smtClean="0"/>
              <a:t>ear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21358" y="3888927"/>
            <a:ext cx="15174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a </a:t>
            </a:r>
            <a:r>
              <a:rPr lang="cs-CZ" sz="4000" dirty="0" err="1" smtClean="0">
                <a:solidFill>
                  <a:srgbClr val="00B0F0"/>
                </a:solidFill>
              </a:rPr>
              <a:t>t</a:t>
            </a:r>
            <a:r>
              <a:rPr lang="cs-CZ" sz="4000" dirty="0" err="1" smtClean="0"/>
              <a:t>rain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52576" y="4841786"/>
            <a:ext cx="23663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a </a:t>
            </a:r>
            <a:r>
              <a:rPr lang="cs-CZ" sz="4000" dirty="0" err="1" smtClean="0">
                <a:solidFill>
                  <a:srgbClr val="00B0F0"/>
                </a:solidFill>
              </a:rPr>
              <a:t>d</a:t>
            </a:r>
            <a:r>
              <a:rPr lang="cs-CZ" sz="4000" dirty="0" err="1" smtClean="0"/>
              <a:t>inosaur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929640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38022" y="332656"/>
            <a:ext cx="41008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i="1" u="sng" dirty="0" smtClean="0">
                <a:solidFill>
                  <a:prstClr val="black"/>
                </a:solidFill>
              </a:rPr>
              <a:t>Neurčitý člen </a:t>
            </a:r>
            <a:r>
              <a:rPr lang="cs-CZ" sz="3600" u="sng" dirty="0" smtClean="0">
                <a:solidFill>
                  <a:prstClr val="black"/>
                </a:solidFill>
              </a:rPr>
              <a:t>– </a:t>
            </a:r>
            <a:r>
              <a:rPr lang="cs-CZ" sz="3600" b="1" u="sng" dirty="0" smtClean="0">
                <a:solidFill>
                  <a:prstClr val="black"/>
                </a:solidFill>
              </a:rPr>
              <a:t>a, </a:t>
            </a:r>
            <a:r>
              <a:rPr lang="cs-CZ" sz="3600" b="1" u="sng" dirty="0" err="1" smtClean="0">
                <a:solidFill>
                  <a:prstClr val="black"/>
                </a:solidFill>
              </a:rPr>
              <a:t>an</a:t>
            </a:r>
            <a:r>
              <a:rPr lang="cs-CZ" sz="3600" i="1" u="sng" dirty="0" smtClean="0">
                <a:solidFill>
                  <a:prstClr val="black"/>
                </a:solidFill>
              </a:rPr>
              <a:t>.</a:t>
            </a:r>
            <a:endParaRPr lang="cs-CZ" sz="3600" i="1" u="sng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7812" y="1037436"/>
            <a:ext cx="880952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rgbClr val="00B0F0"/>
                </a:solidFill>
              </a:rPr>
              <a:t>an</a:t>
            </a:r>
            <a:r>
              <a:rPr lang="cs-CZ" sz="3200" dirty="0" smtClean="0">
                <a:solidFill>
                  <a:srgbClr val="00B0F0"/>
                </a:solidFill>
              </a:rPr>
              <a:t> – </a:t>
            </a:r>
            <a:r>
              <a:rPr lang="cs-CZ" sz="3600" dirty="0" smtClean="0">
                <a:solidFill>
                  <a:srgbClr val="00B0F0"/>
                </a:solidFill>
              </a:rPr>
              <a:t>použijeme, pokud následuje samohláska</a:t>
            </a:r>
            <a:r>
              <a:rPr lang="cs-CZ" sz="3200" dirty="0" smtClean="0">
                <a:solidFill>
                  <a:srgbClr val="00B0F0"/>
                </a:solidFill>
              </a:rPr>
              <a:t>.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8607" y="2060848"/>
            <a:ext cx="293349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solidFill>
                  <a:prstClr val="black"/>
                </a:solidFill>
              </a:rPr>
              <a:t>an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srgbClr val="00B0F0"/>
                </a:solidFill>
              </a:rPr>
              <a:t>i</a:t>
            </a:r>
            <a:r>
              <a:rPr lang="cs-CZ" sz="4000" dirty="0" err="1" smtClean="0">
                <a:solidFill>
                  <a:prstClr val="black"/>
                </a:solidFill>
              </a:rPr>
              <a:t>ce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cream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600147" y="2996952"/>
            <a:ext cx="197041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solidFill>
                  <a:prstClr val="black"/>
                </a:solidFill>
              </a:rPr>
              <a:t>an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srgbClr val="00B0F0"/>
                </a:solidFill>
              </a:rPr>
              <a:t>a</a:t>
            </a:r>
            <a:r>
              <a:rPr lang="cs-CZ" sz="4000" dirty="0" err="1" smtClean="0">
                <a:solidFill>
                  <a:prstClr val="black"/>
                </a:solidFill>
              </a:rPr>
              <a:t>pple</a:t>
            </a:r>
            <a:endParaRPr lang="cs-CZ" sz="40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24877" y="3926290"/>
            <a:ext cx="22618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solidFill>
                  <a:prstClr val="black"/>
                </a:solidFill>
              </a:rPr>
              <a:t>an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srgbClr val="00B0F0"/>
                </a:solidFill>
              </a:rPr>
              <a:t>o</a:t>
            </a:r>
            <a:r>
              <a:rPr lang="cs-CZ" sz="4000" dirty="0" err="1" smtClean="0">
                <a:solidFill>
                  <a:prstClr val="black"/>
                </a:solidFill>
              </a:rPr>
              <a:t>range</a:t>
            </a:r>
            <a:endParaRPr lang="cs-CZ" sz="40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81499" y="4853471"/>
            <a:ext cx="267060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solidFill>
                  <a:prstClr val="black"/>
                </a:solidFill>
              </a:rPr>
              <a:t>an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srgbClr val="00B0F0"/>
                </a:solidFill>
              </a:rPr>
              <a:t>u</a:t>
            </a:r>
            <a:r>
              <a:rPr lang="cs-CZ" sz="4000" dirty="0" err="1" smtClean="0">
                <a:solidFill>
                  <a:prstClr val="black"/>
                </a:solidFill>
              </a:rPr>
              <a:t>mbrella</a:t>
            </a:r>
            <a:endParaRPr lang="cs-CZ" sz="40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52744" y="4853471"/>
            <a:ext cx="155837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solidFill>
                  <a:prstClr val="black"/>
                </a:solidFill>
              </a:rPr>
              <a:t>an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srgbClr val="00B0F0"/>
                </a:solidFill>
              </a:rPr>
              <a:t>e</a:t>
            </a:r>
            <a:r>
              <a:rPr lang="cs-CZ" sz="4000" dirty="0" err="1" smtClean="0">
                <a:solidFill>
                  <a:prstClr val="black"/>
                </a:solidFill>
              </a:rPr>
              <a:t>gg</a:t>
            </a:r>
            <a:endParaRPr lang="cs-CZ" sz="4000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25888" y="2060848"/>
            <a:ext cx="20120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solidFill>
                  <a:prstClr val="black"/>
                </a:solidFill>
              </a:rPr>
              <a:t>an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srgbClr val="00B0F0"/>
                </a:solidFill>
              </a:rPr>
              <a:t>o</a:t>
            </a:r>
            <a:r>
              <a:rPr lang="cs-CZ" sz="4000" dirty="0" err="1" smtClean="0">
                <a:solidFill>
                  <a:prstClr val="black"/>
                </a:solidFill>
              </a:rPr>
              <a:t>nion</a:t>
            </a:r>
            <a:endParaRPr lang="cs-CZ" sz="40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55090" y="2996952"/>
            <a:ext cx="17652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solidFill>
                  <a:prstClr val="black"/>
                </a:solidFill>
              </a:rPr>
              <a:t>an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srgbClr val="00B0F0"/>
                </a:solidFill>
              </a:rPr>
              <a:t>a</a:t>
            </a:r>
            <a:r>
              <a:rPr lang="cs-CZ" sz="4000" dirty="0" err="1" smtClean="0">
                <a:solidFill>
                  <a:prstClr val="black"/>
                </a:solidFill>
              </a:rPr>
              <a:t>unt</a:t>
            </a:r>
            <a:endParaRPr lang="cs-CZ" sz="40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52576" y="3926290"/>
            <a:ext cx="26773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solidFill>
                  <a:prstClr val="black"/>
                </a:solidFill>
              </a:rPr>
              <a:t>an</a:t>
            </a:r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srgbClr val="00B0F0"/>
                </a:solidFill>
              </a:rPr>
              <a:t>a</a:t>
            </a:r>
            <a:r>
              <a:rPr lang="cs-CZ" sz="4000" dirty="0" err="1" smtClean="0">
                <a:solidFill>
                  <a:prstClr val="black"/>
                </a:solidFill>
              </a:rPr>
              <a:t>rmchair</a:t>
            </a:r>
            <a:endParaRPr lang="cs-CZ" sz="4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1122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391105"/>
            <a:ext cx="63239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i="1" u="sng" dirty="0" smtClean="0">
                <a:solidFill>
                  <a:prstClr val="black"/>
                </a:solidFill>
              </a:rPr>
              <a:t>Přiřaď slovo ke správnému členu.</a:t>
            </a:r>
            <a:endParaRPr lang="cs-CZ" sz="3600" i="1" u="sng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17819" y="1037436"/>
            <a:ext cx="49616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B0F0"/>
                </a:solidFill>
              </a:rPr>
              <a:t>a</a:t>
            </a:r>
            <a:r>
              <a:rPr lang="cs-CZ" sz="3600" b="1" dirty="0" smtClean="0">
                <a:solidFill>
                  <a:srgbClr val="00B0F0"/>
                </a:solidFill>
              </a:rPr>
              <a:t> </a:t>
            </a:r>
            <a:r>
              <a:rPr lang="cs-CZ" sz="3200" dirty="0" smtClean="0">
                <a:solidFill>
                  <a:srgbClr val="00B0F0"/>
                </a:solidFill>
              </a:rPr>
              <a:t>                                          </a:t>
            </a:r>
            <a:r>
              <a:rPr lang="cs-CZ" sz="4000" b="1" dirty="0" err="1" smtClean="0">
                <a:solidFill>
                  <a:srgbClr val="00B0F0"/>
                </a:solidFill>
              </a:rPr>
              <a:t>an</a:t>
            </a:r>
            <a:endParaRPr lang="cs-CZ" sz="4000" b="1" dirty="0">
              <a:solidFill>
                <a:srgbClr val="00B0F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150" y="6273225"/>
            <a:ext cx="18816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>
                <a:solidFill>
                  <a:prstClr val="black"/>
                </a:solidFill>
              </a:rPr>
              <a:t>i</a:t>
            </a:r>
            <a:r>
              <a:rPr lang="cs-CZ" sz="3200" dirty="0" err="1" smtClean="0">
                <a:solidFill>
                  <a:prstClr val="black"/>
                </a:solidFill>
              </a:rPr>
              <a:t>ce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</a:rPr>
              <a:t>cream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931902" y="6287176"/>
            <a:ext cx="11128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>
                <a:solidFill>
                  <a:prstClr val="black"/>
                </a:solidFill>
              </a:rPr>
              <a:t>a</a:t>
            </a:r>
            <a:r>
              <a:rPr lang="cs-CZ" sz="3200" dirty="0" err="1" smtClean="0">
                <a:solidFill>
                  <a:prstClr val="black"/>
                </a:solidFill>
              </a:rPr>
              <a:t>pple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11314" y="6281997"/>
            <a:ext cx="13430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>
                <a:solidFill>
                  <a:prstClr val="black"/>
                </a:solidFill>
              </a:rPr>
              <a:t>o</a:t>
            </a:r>
            <a:r>
              <a:rPr lang="cs-CZ" sz="3200" dirty="0" err="1" smtClean="0">
                <a:solidFill>
                  <a:prstClr val="black"/>
                </a:solidFill>
              </a:rPr>
              <a:t>range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1215" y="5800908"/>
            <a:ext cx="9487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</a:rPr>
              <a:t>aunt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38007" y="5796759"/>
            <a:ext cx="7799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>
                <a:solidFill>
                  <a:prstClr val="black"/>
                </a:solidFill>
              </a:rPr>
              <a:t>e</a:t>
            </a:r>
            <a:r>
              <a:rPr lang="cs-CZ" sz="3200" dirty="0" err="1" smtClean="0">
                <a:solidFill>
                  <a:prstClr val="black"/>
                </a:solidFill>
              </a:rPr>
              <a:t>gg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09924" y="6295496"/>
            <a:ext cx="11448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</a:rPr>
              <a:t>onion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62593" y="5800908"/>
            <a:ext cx="7873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solidFill>
                  <a:prstClr val="black"/>
                </a:solidFill>
              </a:rPr>
              <a:t>ball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710753" y="5800908"/>
            <a:ext cx="12298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Indian</a:t>
            </a:r>
            <a:endParaRPr lang="cs-CZ" sz="3200" dirty="0">
              <a:solidFill>
                <a:prstClr val="black"/>
              </a:solidFill>
            </a:endParaRPr>
          </a:p>
        </p:txBody>
      </p:sp>
      <p:cxnSp>
        <p:nvCxnSpPr>
          <p:cNvPr id="13" name="Přímá spojnice 12"/>
          <p:cNvCxnSpPr/>
          <p:nvPr/>
        </p:nvCxnSpPr>
        <p:spPr>
          <a:xfrm>
            <a:off x="4211960" y="1268760"/>
            <a:ext cx="0" cy="5004465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755576" y="1745322"/>
            <a:ext cx="7272808" cy="0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2156548" y="5796760"/>
            <a:ext cx="10086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chair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780668" y="6295497"/>
            <a:ext cx="10292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table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917964" y="6281996"/>
            <a:ext cx="11078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robot</a:t>
            </a:r>
            <a:endParaRPr lang="cs-CZ" sz="3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176860" y="5813540"/>
            <a:ext cx="9444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pear</a:t>
            </a:r>
            <a:endParaRPr lang="cs-CZ" sz="3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484276" y="6295497"/>
            <a:ext cx="16450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dinosaur</a:t>
            </a:r>
            <a:endParaRPr lang="cs-CZ" sz="3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299899" y="5800908"/>
            <a:ext cx="8719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bike</a:t>
            </a:r>
            <a:endParaRPr lang="cs-CZ" sz="32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973481" y="5796761"/>
            <a:ext cx="18119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computer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822524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00092" y="186798"/>
            <a:ext cx="68472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i="1" u="sng" dirty="0" smtClean="0">
                <a:solidFill>
                  <a:prstClr val="black"/>
                </a:solidFill>
              </a:rPr>
              <a:t>Dopiš</a:t>
            </a:r>
            <a:r>
              <a:rPr lang="cs-CZ" sz="3600" u="sng" dirty="0" smtClean="0">
                <a:solidFill>
                  <a:prstClr val="black"/>
                </a:solidFill>
              </a:rPr>
              <a:t> člen </a:t>
            </a:r>
            <a:r>
              <a:rPr lang="cs-CZ" sz="3600" b="1" u="sng" dirty="0" smtClean="0">
                <a:solidFill>
                  <a:prstClr val="black"/>
                </a:solidFill>
              </a:rPr>
              <a:t>a</a:t>
            </a:r>
            <a:r>
              <a:rPr lang="cs-CZ" sz="3600" b="1" u="sng" dirty="0">
                <a:solidFill>
                  <a:prstClr val="black"/>
                </a:solidFill>
              </a:rPr>
              <a:t> </a:t>
            </a:r>
            <a:r>
              <a:rPr lang="cs-CZ" sz="3600" u="sng" dirty="0" smtClean="0">
                <a:solidFill>
                  <a:prstClr val="black"/>
                </a:solidFill>
              </a:rPr>
              <a:t>nebo</a:t>
            </a:r>
            <a:r>
              <a:rPr lang="cs-CZ" sz="3600" b="1" u="sng" dirty="0" smtClean="0">
                <a:solidFill>
                  <a:prstClr val="black"/>
                </a:solidFill>
              </a:rPr>
              <a:t> </a:t>
            </a:r>
            <a:r>
              <a:rPr lang="cs-CZ" sz="3600" b="1" u="sng" dirty="0" err="1" smtClean="0">
                <a:solidFill>
                  <a:prstClr val="black"/>
                </a:solidFill>
              </a:rPr>
              <a:t>an</a:t>
            </a:r>
            <a:r>
              <a:rPr lang="cs-CZ" sz="3600" b="1" u="sng" dirty="0" smtClean="0">
                <a:solidFill>
                  <a:prstClr val="black"/>
                </a:solidFill>
              </a:rPr>
              <a:t> </a:t>
            </a:r>
            <a:r>
              <a:rPr lang="cs-CZ" sz="3600" u="sng" dirty="0" smtClean="0">
                <a:solidFill>
                  <a:prstClr val="black"/>
                </a:solidFill>
              </a:rPr>
              <a:t>správné slovo</a:t>
            </a:r>
            <a:r>
              <a:rPr lang="cs-CZ" sz="3600" i="1" u="sng" dirty="0" smtClean="0">
                <a:solidFill>
                  <a:prstClr val="black"/>
                </a:solidFill>
              </a:rPr>
              <a:t>.</a:t>
            </a:r>
            <a:endParaRPr lang="cs-CZ" sz="3600" i="1" u="sng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53208" y="1425585"/>
            <a:ext cx="23294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C000"/>
                </a:solidFill>
              </a:rPr>
              <a:t>__ ________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8466" y="6062350"/>
            <a:ext cx="23294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3200" dirty="0">
                <a:solidFill>
                  <a:srgbClr val="00B0F0"/>
                </a:solidFill>
              </a:rPr>
              <a:t>__ ________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801147" y="6170558"/>
            <a:ext cx="23294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3200" dirty="0">
                <a:solidFill>
                  <a:srgbClr val="00B0F0"/>
                </a:solidFill>
              </a:rPr>
              <a:t>__ ________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19036" y="3725913"/>
            <a:ext cx="232948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srgbClr val="00B050"/>
                </a:solidFill>
              </a:rPr>
              <a:t>__ ________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941861" y="2266269"/>
            <a:ext cx="232948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srgbClr val="E709BD"/>
                </a:solidFill>
              </a:rPr>
              <a:t>__ ________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652576" y="2905004"/>
            <a:ext cx="184731" cy="107721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endParaRPr lang="cs-CZ" sz="3200" dirty="0">
              <a:solidFill>
                <a:srgbClr val="00B0F0"/>
              </a:solidFill>
            </a:endParaRPr>
          </a:p>
          <a:p>
            <a:pPr lvl="0"/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438006" y="1792290"/>
            <a:ext cx="232948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srgbClr val="92D050"/>
                </a:solidFill>
              </a:rPr>
              <a:t>__ ________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3342653" y="6273224"/>
            <a:ext cx="232948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srgbClr val="D41C8A"/>
                </a:solidFill>
              </a:rPr>
              <a:t>__ ________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6640479" y="3797668"/>
            <a:ext cx="232948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srgbClr val="00B0F0"/>
                </a:solidFill>
              </a:rPr>
              <a:t>__ ________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030931" y="3521390"/>
            <a:ext cx="232948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srgbClr val="00B050"/>
                </a:solidFill>
              </a:rPr>
              <a:t>__ ________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389" y="2346890"/>
            <a:ext cx="1450778" cy="14507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1838" y="2266269"/>
            <a:ext cx="1735652" cy="17429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5799" y="190381"/>
            <a:ext cx="1603202" cy="17279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406899" y="4382444"/>
            <a:ext cx="2080501" cy="2080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0921" y="4382443"/>
            <a:ext cx="2200275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 descr="C:\Users\Šárka\AppData\Local\Microsoft\Windows\Temporary Internet Files\Content.IE5\LDFWFOYO\MC90033558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086" y="4659406"/>
            <a:ext cx="1662988" cy="1402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Šárka\AppData\Local\Microsoft\Windows\Temporary Internet Files\Content.IE5\4ZYE0302\MC90023216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007" y="745252"/>
            <a:ext cx="1308226" cy="129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Šárka\AppData\Local\Microsoft\Windows\Temporary Internet Files\Content.IE5\4ZYE0302\MC90035206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5436" y="2792032"/>
            <a:ext cx="1010970" cy="1795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6054" y="1007194"/>
            <a:ext cx="2221099" cy="12702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60974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CITACE,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hlinkClick r:id="rId2"/>
              </a:rPr>
              <a:t>www.office.microsoft.com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707318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225</TotalTime>
  <Words>188</Words>
  <Application>Microsoft Office PowerPoint</Application>
  <PresentationFormat>Předvádění na obrazovce (4:3)</PresentationFormat>
  <Paragraphs>62</Paragraphs>
  <Slides>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Arial</vt:lpstr>
      <vt:lpstr>Calibri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CITACE, POUŽITÉ 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14</cp:revision>
  <dcterms:created xsi:type="dcterms:W3CDTF">2013-02-23T11:16:47Z</dcterms:created>
  <dcterms:modified xsi:type="dcterms:W3CDTF">2013-06-23T18:59:37Z</dcterms:modified>
</cp:coreProperties>
</file>