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2" r:id="rId2"/>
    <p:sldId id="256" r:id="rId3"/>
    <p:sldId id="257" r:id="rId4"/>
    <p:sldId id="258" r:id="rId5"/>
    <p:sldId id="263" r:id="rId6"/>
    <p:sldId id="260" r:id="rId7"/>
    <p:sldId id="261" r:id="rId8"/>
    <p:sldId id="265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857224" y="4000504"/>
            <a:ext cx="7772400" cy="903534"/>
          </a:xfr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marR="9144" algn="l">
              <a:defRPr sz="36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857224" y="5143512"/>
            <a:ext cx="7772400" cy="651504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altLang="ja-JP" smtClean="0"/>
              <a:t>Kliknutím lze upravit styl předlohy.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8429652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8" name="Rectangle 17"/>
          <p:cNvSpPr/>
          <p:nvPr/>
        </p:nvSpPr>
        <p:spPr>
          <a:xfrm>
            <a:off x="7286644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9" name="Rectangle 18"/>
          <p:cNvSpPr/>
          <p:nvPr/>
        </p:nvSpPr>
        <p:spPr>
          <a:xfrm>
            <a:off x="7286644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0" name="Rectangle 19"/>
          <p:cNvSpPr/>
          <p:nvPr/>
        </p:nvSpPr>
        <p:spPr>
          <a:xfrm>
            <a:off x="7572396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1" name="Rectangle 20"/>
          <p:cNvSpPr/>
          <p:nvPr/>
        </p:nvSpPr>
        <p:spPr>
          <a:xfrm>
            <a:off x="7572396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2" name="Rectangle 21"/>
          <p:cNvSpPr/>
          <p:nvPr/>
        </p:nvSpPr>
        <p:spPr>
          <a:xfrm>
            <a:off x="7858148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3" name="Rectangle 22"/>
          <p:cNvSpPr/>
          <p:nvPr/>
        </p:nvSpPr>
        <p:spPr>
          <a:xfrm>
            <a:off x="7858148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4" name="Rectangle 23"/>
          <p:cNvSpPr/>
          <p:nvPr/>
        </p:nvSpPr>
        <p:spPr>
          <a:xfrm>
            <a:off x="8429652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5" name="Rectangle 24"/>
          <p:cNvSpPr/>
          <p:nvPr/>
        </p:nvSpPr>
        <p:spPr>
          <a:xfrm>
            <a:off x="8143900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6" name="Rectangle 25"/>
          <p:cNvSpPr/>
          <p:nvPr/>
        </p:nvSpPr>
        <p:spPr>
          <a:xfrm>
            <a:off x="8143900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7" name="Rectangle 26"/>
          <p:cNvSpPr/>
          <p:nvPr/>
        </p:nvSpPr>
        <p:spPr>
          <a:xfrm>
            <a:off x="7572396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0" name="Rectangle 29"/>
          <p:cNvSpPr/>
          <p:nvPr/>
        </p:nvSpPr>
        <p:spPr>
          <a:xfrm>
            <a:off x="7858148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1" name="Rectangle 30"/>
          <p:cNvSpPr/>
          <p:nvPr/>
        </p:nvSpPr>
        <p:spPr>
          <a:xfrm>
            <a:off x="8429652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3" name="Rectangle 32"/>
          <p:cNvSpPr/>
          <p:nvPr/>
        </p:nvSpPr>
        <p:spPr>
          <a:xfrm>
            <a:off x="8143900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7" name="Rectangle 36"/>
          <p:cNvSpPr/>
          <p:nvPr/>
        </p:nvSpPr>
        <p:spPr>
          <a:xfrm>
            <a:off x="7286644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4214818"/>
            <a:ext cx="5718048" cy="977486"/>
          </a:xfrm>
        </p:spPr>
        <p:txBody>
          <a:bodyPr lIns="82296" tIns="45720" bIns="0" anchor="t"/>
          <a:lstStyle>
            <a:lvl1pPr marL="374904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366404"/>
            <a:ext cx="8156448" cy="777240"/>
          </a:xfrm>
        </p:spPr>
        <p:txBody>
          <a:bodyPr tIns="64008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>
              <a:buNone/>
              <a:defRPr sz="38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714348" y="5277543"/>
            <a:ext cx="7500990" cy="158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2528878" cy="1162050"/>
          </a:xfrm>
        </p:spPr>
        <p:txBody>
          <a:bodyPr anchor="ctr"/>
          <a:lstStyle>
            <a:lvl1pPr algn="l">
              <a:buNone/>
              <a:defRPr sz="20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28878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285728"/>
            <a:ext cx="5486400" cy="57213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>
          <a:xfrm>
            <a:off x="914400" y="4941829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4400" y="357166"/>
            <a:ext cx="6858048" cy="4286280"/>
          </a:xfrm>
          <a:noFill/>
          <a:ln w="12700">
            <a:noFill/>
          </a:ln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lang="cs-CZ" altLang="ja-JP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white">
          <a:xfrm>
            <a:off x="914400" y="5643578"/>
            <a:ext cx="6858000" cy="428628"/>
          </a:xfrm>
        </p:spPr>
        <p:txBody>
          <a:bodyPr>
            <a:normAutofit/>
          </a:bodyPr>
          <a:lstStyle>
            <a:lvl1pPr marL="27432" indent="0">
              <a:spcBef>
                <a:spcPts val="0"/>
              </a:spcBef>
              <a:buNone/>
              <a:defRPr sz="11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-1"/>
            <a:ext cx="214282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571612"/>
            <a:ext cx="7772400" cy="4783948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21461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21461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>
              <a:defRPr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21461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20" name="Straight Connector 19"/>
          <p:cNvCxnSpPr/>
          <p:nvPr/>
        </p:nvCxnSpPr>
        <p:spPr>
          <a:xfrm rot="5400000">
            <a:off x="-3293075" y="342900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-3243408" y="342823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-3185349" y="3428230"/>
            <a:ext cx="6858000" cy="1588"/>
          </a:xfrm>
          <a:prstGeom prst="line">
            <a:avLst/>
          </a:prstGeom>
          <a:ln w="31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5400000">
            <a:off x="5699724" y="3428182"/>
            <a:ext cx="6858000" cy="1588"/>
          </a:xfrm>
          <a:prstGeom prst="line">
            <a:avLst/>
          </a:prstGeom>
          <a:ln w="285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1" sz="4000" b="1" kern="1200" cap="none" spc="0" baseline="0">
          <a:ln/>
          <a:gradFill>
            <a:gsLst>
              <a:gs pos="0">
                <a:schemeClr val="tx2">
                  <a:lumMod val="90000"/>
                </a:schemeClr>
              </a:gs>
              <a:gs pos="50000">
                <a:schemeClr val="tx2">
                  <a:lumMod val="50000"/>
                </a:schemeClr>
              </a:gs>
              <a:gs pos="100000">
                <a:schemeClr val="tx2">
                  <a:lumMod val="25000"/>
                </a:schemeClr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accent2">
            <a:lumMod val="75000"/>
          </a:schemeClr>
        </a:buClr>
        <a:buSzPct val="85000"/>
        <a:buFont typeface="Wingdings 2" pitchFamily="18" charset="2"/>
        <a:buChar char=""/>
        <a:defRPr kumimoji="1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>
            <a:lumMod val="60000"/>
            <a:lumOff val="40000"/>
          </a:schemeClr>
        </a:buClr>
        <a:buSzPct val="80000"/>
        <a:buFont typeface="Wingdings" pitchFamily="2" charset="2"/>
        <a:buChar char="l"/>
        <a:defRPr kumimoji="1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>
            <a:lumMod val="40000"/>
            <a:lumOff val="60000"/>
          </a:schemeClr>
        </a:buClr>
        <a:buSzPct val="65000"/>
        <a:buFont typeface="Wingdings 2" pitchFamily="18" charset="2"/>
        <a:buChar char="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2">
            <a:lumMod val="20000"/>
            <a:lumOff val="80000"/>
          </a:schemeClr>
        </a:buClr>
        <a:buSzPct val="100000"/>
        <a:buFont typeface="Arial" pitchFamily="34" charset="0"/>
        <a:buChar char="•"/>
        <a:defRPr kumimoji="1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2">
            <a:lumMod val="75000"/>
          </a:schemeClr>
        </a:buClr>
        <a:buSzPct val="50000"/>
        <a:buFont typeface="Wingding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dn1.blogsdna.com/wp-content/uploads/2008/09/microsoft-explorer-mouse.jpg" TargetMode="External"/><Relationship Id="rId3" Type="http://schemas.openxmlformats.org/officeDocument/2006/relationships/hyperlink" Target="http://www.itpurchase.in/prod_imgs/Zenith_Business_PC_G31_1.jpg" TargetMode="External"/><Relationship Id="rId7" Type="http://schemas.openxmlformats.org/officeDocument/2006/relationships/hyperlink" Target="http://www.klavesnice.com/wp-content/klavesnice1.jpg" TargetMode="External"/><Relationship Id="rId2" Type="http://schemas.openxmlformats.org/officeDocument/2006/relationships/hyperlink" Target="http://www.fareastgizmos.com/entry_images/0707/20/HP_dc7700energy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yego.cz/img/logitech-g15/logitech-g15.jpg" TargetMode="External"/><Relationship Id="rId5" Type="http://schemas.openxmlformats.org/officeDocument/2006/relationships/hyperlink" Target="http://www.bbspot.com/reviews/wp-content/uploads/2010/08/HP-G62-234DX-Laptop-with-Intel-Core-i3-Processor.jpg" TargetMode="External"/><Relationship Id="rId4" Type="http://schemas.openxmlformats.org/officeDocument/2006/relationships/hyperlink" Target="http://upload.wikimedia.org/wikipedia/commons/thumb/6/69/IBM_PC_5150.jpg/250px-IBM_PC_5150.jpg" TargetMode="External"/><Relationship Id="rId9" Type="http://schemas.openxmlformats.org/officeDocument/2006/relationships/hyperlink" Target="http://www.build-your-own-computer.net/image-files/input-devices-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528" y="2132856"/>
            <a:ext cx="8229600" cy="4568825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bg1"/>
                </a:solidFill>
              </a:rPr>
              <a:t>Název školy:</a:t>
            </a:r>
            <a:r>
              <a:rPr lang="cs-CZ" sz="2000" dirty="0">
                <a:solidFill>
                  <a:schemeClr val="bg1"/>
                </a:solidFill>
              </a:rPr>
              <a:t>	</a:t>
            </a:r>
            <a:r>
              <a:rPr lang="cs-CZ" sz="1600" dirty="0">
                <a:solidFill>
                  <a:schemeClr val="bg1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bg1"/>
                </a:solidFill>
              </a:rPr>
              <a:t>Autor:</a:t>
            </a:r>
            <a:r>
              <a:rPr lang="cs-CZ" sz="2000" dirty="0">
                <a:solidFill>
                  <a:schemeClr val="bg1"/>
                </a:solidFill>
              </a:rPr>
              <a:t>	</a:t>
            </a:r>
            <a:r>
              <a:rPr lang="cs-CZ" sz="1600" dirty="0" smtClean="0">
                <a:solidFill>
                  <a:schemeClr val="bg1"/>
                </a:solidFill>
              </a:rPr>
              <a:t>Mgr. Petr Novák</a:t>
            </a:r>
            <a:endParaRPr lang="cs-CZ" sz="16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bg1"/>
                </a:solidFill>
              </a:rPr>
              <a:t>Název:</a:t>
            </a:r>
            <a:r>
              <a:rPr lang="cs-CZ" sz="2000" dirty="0">
                <a:solidFill>
                  <a:schemeClr val="bg1"/>
                </a:solidFill>
              </a:rPr>
              <a:t>	</a:t>
            </a:r>
            <a:r>
              <a:rPr lang="cs-CZ" sz="1600" dirty="0">
                <a:solidFill>
                  <a:schemeClr val="bg1"/>
                </a:solidFill>
              </a:rPr>
              <a:t>VY_32_INOVACE_01_F9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bg1"/>
                </a:solidFill>
              </a:rPr>
              <a:t>Číslo projektu:</a:t>
            </a:r>
            <a:r>
              <a:rPr lang="cs-CZ" sz="2000" dirty="0">
                <a:solidFill>
                  <a:schemeClr val="bg1"/>
                </a:solidFill>
              </a:rPr>
              <a:t>	</a:t>
            </a:r>
            <a:r>
              <a:rPr lang="cs-CZ" sz="1600" dirty="0">
                <a:solidFill>
                  <a:schemeClr val="bg1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bg1"/>
                </a:solidFill>
              </a:rPr>
              <a:t>Téma:	</a:t>
            </a:r>
            <a:r>
              <a:rPr lang="cs-CZ" sz="1600" dirty="0" smtClean="0">
                <a:solidFill>
                  <a:schemeClr val="bg1"/>
                </a:solidFill>
              </a:rPr>
              <a:t>Hardware</a:t>
            </a:r>
            <a:endParaRPr lang="cs-CZ" sz="16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bg1"/>
                </a:solidFill>
              </a:rPr>
              <a:t>Anotace:	</a:t>
            </a:r>
            <a:r>
              <a:rPr lang="cs-CZ" sz="1600" dirty="0" smtClean="0">
                <a:solidFill>
                  <a:schemeClr val="bg1"/>
                </a:solidFill>
              </a:rPr>
              <a:t>PC sestava</a:t>
            </a:r>
            <a:endParaRPr lang="cs-CZ" sz="16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bg1"/>
                </a:solidFill>
              </a:rPr>
              <a:t>Datum:</a:t>
            </a:r>
            <a:r>
              <a:rPr lang="cs-CZ" sz="2000" dirty="0">
                <a:solidFill>
                  <a:schemeClr val="bg1"/>
                </a:solidFill>
              </a:rPr>
              <a:t>	</a:t>
            </a:r>
            <a:r>
              <a:rPr lang="cs-CZ" sz="1600" dirty="0" smtClean="0">
                <a:solidFill>
                  <a:schemeClr val="bg1"/>
                </a:solidFill>
              </a:rPr>
              <a:t>21. </a:t>
            </a:r>
            <a:r>
              <a:rPr lang="cs-CZ" sz="1600" dirty="0" smtClean="0">
                <a:solidFill>
                  <a:schemeClr val="bg1"/>
                </a:solidFill>
              </a:rPr>
              <a:t>2. 2012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bg1"/>
                </a:solidFill>
              </a:rPr>
              <a:t>Keywords:	hardware, </a:t>
            </a:r>
            <a:r>
              <a:rPr lang="cs-CZ" sz="1600" dirty="0" err="1" smtClean="0">
                <a:solidFill>
                  <a:schemeClr val="bg1"/>
                </a:solidFill>
              </a:rPr>
              <a:t>pc</a:t>
            </a:r>
            <a:r>
              <a:rPr lang="cs-CZ" sz="1600" dirty="0" smtClean="0">
                <a:solidFill>
                  <a:schemeClr val="bg1"/>
                </a:solidFill>
              </a:rPr>
              <a:t>, monitor, </a:t>
            </a:r>
            <a:r>
              <a:rPr lang="cs-CZ" sz="1600" dirty="0" err="1" smtClean="0">
                <a:solidFill>
                  <a:schemeClr val="bg1"/>
                </a:solidFill>
              </a:rPr>
              <a:t>pc</a:t>
            </a:r>
            <a:r>
              <a:rPr lang="cs-CZ" sz="1600" dirty="0" smtClean="0">
                <a:solidFill>
                  <a:schemeClr val="bg1"/>
                </a:solidFill>
              </a:rPr>
              <a:t> sestava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Petr\Desktop\DUMy\OPVK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3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1336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dirty="0" smtClean="0"/>
              <a:t>PC sestava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Petr Novák</a:t>
            </a:r>
            <a:endParaRPr lang="cs-CZ" dirty="0"/>
          </a:p>
        </p:txBody>
      </p:sp>
      <p:pic>
        <p:nvPicPr>
          <p:cNvPr id="6146" name="Picture 2" descr="C:\Program Files\Microsoft Office\MEDIA\CAGCAT10\j028575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0648"/>
            <a:ext cx="574155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0033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PC sestava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71612"/>
            <a:ext cx="8075240" cy="4783948"/>
          </a:xfrm>
        </p:spPr>
        <p:txBody>
          <a:bodyPr/>
          <a:lstStyle/>
          <a:p>
            <a:r>
              <a:rPr lang="cs-CZ" b="1" dirty="0" smtClean="0"/>
              <a:t>Počítač</a:t>
            </a:r>
          </a:p>
          <a:p>
            <a:r>
              <a:rPr lang="cs-CZ" b="1" dirty="0" smtClean="0"/>
              <a:t>Monitor</a:t>
            </a:r>
          </a:p>
          <a:p>
            <a:r>
              <a:rPr lang="cs-CZ" b="1" dirty="0" smtClean="0"/>
              <a:t>Klávesnice</a:t>
            </a:r>
          </a:p>
          <a:p>
            <a:r>
              <a:rPr lang="cs-CZ" b="1" dirty="0" smtClean="0"/>
              <a:t>Myš</a:t>
            </a:r>
          </a:p>
        </p:txBody>
      </p:sp>
      <p:pic>
        <p:nvPicPr>
          <p:cNvPr id="5124" name="Picture 4" descr="http://www.fareastgizmos.com/entry_images/0707/20/HP_dc7700energy4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060848"/>
            <a:ext cx="4821963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554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b="1" dirty="0" smtClean="0"/>
              <a:t>1) desktop</a:t>
            </a:r>
          </a:p>
          <a:p>
            <a:pPr marL="68580" indent="0">
              <a:buNone/>
            </a:pPr>
            <a:endParaRPr lang="cs-CZ" b="1" dirty="0"/>
          </a:p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endParaRPr lang="cs-CZ" b="1" dirty="0"/>
          </a:p>
          <a:p>
            <a:pPr marL="68580" indent="0">
              <a:buNone/>
            </a:pPr>
            <a:endParaRPr lang="cs-CZ" b="1" dirty="0"/>
          </a:p>
          <a:p>
            <a:pPr marL="68580" indent="0">
              <a:buNone/>
            </a:pPr>
            <a:r>
              <a:rPr lang="cs-CZ" b="1" dirty="0" smtClean="0"/>
              <a:t>2) </a:t>
            </a:r>
            <a:r>
              <a:rPr lang="cs-CZ" b="1" dirty="0" err="1" smtClean="0"/>
              <a:t>tower</a:t>
            </a:r>
            <a:endParaRPr lang="cs-CZ" b="1" dirty="0"/>
          </a:p>
        </p:txBody>
      </p:sp>
      <p:pic>
        <p:nvPicPr>
          <p:cNvPr id="4098" name="Picture 2" descr="http://upload.wikimedia.org/wikipedia/commons/thumb/6/69/IBM_PC_5150.jpg/250px-IBM_PC_5150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24743"/>
            <a:ext cx="238125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itpurchase.in/prod_imgs/Zenith_Business_PC_G31_1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068960"/>
            <a:ext cx="4976551" cy="360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6084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Notebook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916832"/>
            <a:ext cx="3347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Přenosný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Baterie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Rozhraní pro připojení zařízení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err="1" smtClean="0"/>
              <a:t>WiFi</a:t>
            </a:r>
            <a:endParaRPr lang="cs-CZ" sz="2800" b="1" dirty="0"/>
          </a:p>
        </p:txBody>
      </p:sp>
      <p:pic>
        <p:nvPicPr>
          <p:cNvPr id="3078" name="Picture 6" descr="http://www.bbspot.com/reviews/wp-content/uploads/2010/08/HP-G62-234DX-Laptop-with-Intel-Core-i3-Processor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570" y="2804755"/>
            <a:ext cx="4762500" cy="367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587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Monitor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71612"/>
            <a:ext cx="8219256" cy="4783948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1) CRT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pPr marL="68580" indent="0">
              <a:buNone/>
            </a:pPr>
            <a:r>
              <a:rPr lang="cs-CZ" b="1" dirty="0" smtClean="0"/>
              <a:t>2) LCD, LED</a:t>
            </a:r>
            <a:endParaRPr lang="cs-CZ" b="1" dirty="0"/>
          </a:p>
        </p:txBody>
      </p:sp>
      <p:pic>
        <p:nvPicPr>
          <p:cNvPr id="5123" name="Picture 3" descr="C:\Documents and Settings\AdminICT\Local Settings\Temporary Internet Files\Content.IE5\RWJCRQBH\MC9003568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60582"/>
            <a:ext cx="2780187" cy="236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AdminICT\Local Settings\Temporary Internet Files\Content.IE5\OTI9Q5QN\MC90043484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771224"/>
            <a:ext cx="3970143" cy="397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059832" y="3429000"/>
            <a:ext cx="2952328" cy="1656184"/>
          </a:xfrm>
          <a:prstGeom prst="straightConnector1">
            <a:avLst/>
          </a:prstGeom>
          <a:ln>
            <a:solidFill>
              <a:srgbClr val="FFFF00"/>
            </a:solidFill>
            <a:headEnd type="arrow"/>
            <a:tailEnd type="arrow"/>
          </a:ln>
          <a:effectLst>
            <a:glow rad="101600">
              <a:schemeClr val="accent3">
                <a:satMod val="175000"/>
                <a:alpha val="40000"/>
              </a:schemeClr>
            </a:glow>
            <a:outerShdw blurRad="50800" dist="38100" dir="14700000" algn="t" rotWithShape="0">
              <a:srgbClr val="000000">
                <a:alpha val="60000"/>
              </a:srgbClr>
            </a:out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 rot="1727113">
            <a:off x="3386030" y="3849880"/>
            <a:ext cx="2740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Úhlopříčka (v palcích - ")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727113">
            <a:off x="3453469" y="4319090"/>
            <a:ext cx="1742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FF00"/>
                </a:solidFill>
              </a:rPr>
              <a:t>n</a:t>
            </a:r>
            <a:r>
              <a:rPr lang="cs-CZ" b="1" dirty="0" smtClean="0">
                <a:solidFill>
                  <a:srgbClr val="FFFF00"/>
                </a:solidFill>
              </a:rPr>
              <a:t>apř. 19“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17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Klávesnice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71612"/>
            <a:ext cx="8291264" cy="4783948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1) Klasická </a:t>
            </a:r>
          </a:p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r>
              <a:rPr lang="cs-CZ" b="1" dirty="0" smtClean="0"/>
              <a:t>2) Bezdrátová (multimediální)</a:t>
            </a:r>
            <a:endParaRPr lang="cs-CZ" b="1" dirty="0"/>
          </a:p>
        </p:txBody>
      </p:sp>
      <p:pic>
        <p:nvPicPr>
          <p:cNvPr id="2050" name="Picture 2" descr="http://www.klavesnice.com/wp-content/klavesnice1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96752"/>
            <a:ext cx="6589068" cy="2108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myego.cz/img/logitech-g15/logitech-g15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EFCFD"/>
              </a:clrFrom>
              <a:clrTo>
                <a:srgbClr val="FE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77579"/>
            <a:ext cx="4985382" cy="3280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784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/>
              <a:t>Optická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Bezdrátová</a:t>
            </a:r>
          </a:p>
        </p:txBody>
      </p:sp>
      <p:pic>
        <p:nvPicPr>
          <p:cNvPr id="1030" name="Picture 6" descr="http://pimg.tradeindia.com/00245855/b/0/Computer-Mouse.jpg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7" t="7156" r="2980" b="5205"/>
          <a:stretch/>
        </p:blipFill>
        <p:spPr bwMode="auto">
          <a:xfrm>
            <a:off x="4752108" y="540326"/>
            <a:ext cx="3588327" cy="3338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cdn1.blogsdna.com/wp-content/uploads/2008/09/microsoft-explorer-mouse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12976"/>
            <a:ext cx="4095750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496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Procvičme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71612"/>
            <a:ext cx="8424936" cy="4783948"/>
          </a:xfrm>
        </p:spPr>
        <p:txBody>
          <a:bodyPr/>
          <a:lstStyle/>
          <a:p>
            <a:pPr marL="582930" indent="-514350">
              <a:buFont typeface="+mj-lt"/>
              <a:buAutoNum type="arabicParenR"/>
            </a:pPr>
            <a:r>
              <a:rPr lang="cs-CZ" dirty="0" smtClean="0"/>
              <a:t>Z čeho se skládá PC sestava?		</a:t>
            </a:r>
            <a:r>
              <a:rPr lang="cs-CZ" dirty="0" smtClean="0">
                <a:hlinkClick r:id="rId2" action="ppaction://hlinksldjump"/>
              </a:rPr>
              <a:t>nápověda</a:t>
            </a:r>
            <a:endParaRPr lang="cs-CZ" dirty="0" smtClean="0"/>
          </a:p>
          <a:p>
            <a:pPr marL="582930" indent="-514350">
              <a:buFont typeface="+mj-lt"/>
              <a:buAutoNum type="arabicParenR"/>
            </a:pPr>
            <a:r>
              <a:rPr lang="cs-CZ" dirty="0" smtClean="0"/>
              <a:t>Co je desktop a </a:t>
            </a:r>
            <a:r>
              <a:rPr lang="cs-CZ" dirty="0" err="1" smtClean="0"/>
              <a:t>tower</a:t>
            </a:r>
            <a:r>
              <a:rPr lang="cs-CZ" dirty="0" smtClean="0"/>
              <a:t>?			</a:t>
            </a:r>
            <a:r>
              <a:rPr lang="cs-CZ" dirty="0">
                <a:hlinkClick r:id="rId3" action="ppaction://hlinksldjump"/>
              </a:rPr>
              <a:t>nápověda</a:t>
            </a:r>
            <a:endParaRPr lang="cs-CZ" dirty="0"/>
          </a:p>
          <a:p>
            <a:pPr marL="582930" indent="-514350">
              <a:buFont typeface="+mj-lt"/>
              <a:buAutoNum type="arabicParenR"/>
            </a:pPr>
            <a:r>
              <a:rPr lang="cs-CZ" dirty="0" smtClean="0"/>
              <a:t>Jak se určuje velikost monitoru?	</a:t>
            </a:r>
            <a:r>
              <a:rPr lang="cs-CZ" dirty="0">
                <a:hlinkClick r:id="rId4" action="ppaction://hlinksldjump"/>
              </a:rPr>
              <a:t>nápověda</a:t>
            </a:r>
            <a:endParaRPr lang="cs-CZ" dirty="0"/>
          </a:p>
          <a:p>
            <a:pPr marL="582930" indent="-514350">
              <a:buFont typeface="+mj-lt"/>
              <a:buAutoNum type="arabicParenR"/>
            </a:pPr>
            <a:r>
              <a:rPr lang="cs-CZ" dirty="0" smtClean="0"/>
              <a:t>Co víš o myši?				</a:t>
            </a:r>
            <a:r>
              <a:rPr lang="cs-CZ" dirty="0">
                <a:hlinkClick r:id="rId5" action="ppaction://hlinksldjump"/>
              </a:rPr>
              <a:t>nápověda</a:t>
            </a:r>
            <a:endParaRPr lang="cs-CZ" dirty="0"/>
          </a:p>
          <a:p>
            <a:pPr marL="582930" indent="-514350">
              <a:buFont typeface="+mj-lt"/>
              <a:buAutoNum type="arabicParenR"/>
            </a:pPr>
            <a:r>
              <a:rPr lang="cs-CZ" dirty="0" smtClean="0"/>
              <a:t>Popiš rozdíl PC a notebook?		</a:t>
            </a:r>
            <a:r>
              <a:rPr lang="cs-CZ" dirty="0">
                <a:hlinkClick r:id="rId6" action="ppaction://hlinksldjump"/>
              </a:rPr>
              <a:t>nápověda</a:t>
            </a: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0344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772816"/>
            <a:ext cx="8820472" cy="4896544"/>
          </a:xfrm>
        </p:spPr>
        <p:txBody>
          <a:bodyPr>
            <a:normAutofit lnSpcReduction="10000"/>
          </a:bodyPr>
          <a:lstStyle/>
          <a:p>
            <a:pPr marL="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2012-02-21]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/>
              <a:t>Klipart sady Office</a:t>
            </a:r>
            <a:endParaRPr lang="cs-CZ" sz="1600" dirty="0" smtClean="0"/>
          </a:p>
          <a:p>
            <a:pPr marL="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2012-02-21]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2"/>
              </a:rPr>
              <a:t>http://www.fareastgizmos.com/entry_images/0707/20/HP_dc7700energy4.jpg</a:t>
            </a:r>
            <a:endParaRPr lang="cs-CZ" sz="1600" dirty="0" smtClean="0"/>
          </a:p>
          <a:p>
            <a:pPr marL="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2012-02-21]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3"/>
              </a:rPr>
              <a:t>http://www.itpurchase.in/prod_imgs/Zenith_Business_PC_G31_1.jpg</a:t>
            </a:r>
            <a:endParaRPr lang="cs-CZ" sz="1600" dirty="0" smtClean="0"/>
          </a:p>
          <a:p>
            <a:pPr marL="342900"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2012-02-21] </a:t>
            </a:r>
            <a:r>
              <a:rPr lang="cs-CZ" sz="1600" dirty="0"/>
              <a:t>dostupné na: </a:t>
            </a:r>
            <a:r>
              <a:rPr lang="cs-CZ" sz="1600" dirty="0">
                <a:hlinkClick r:id="rId4"/>
              </a:rPr>
              <a:t>http://upload.wikimedia.org/wikipedia/commons/thumb/6/69/IBM_PC_5150.jpg/250px-IBM_PC_5150.jpg </a:t>
            </a:r>
            <a:endParaRPr lang="cs-CZ" sz="1600" dirty="0" smtClean="0"/>
          </a:p>
          <a:p>
            <a:pPr marL="342900"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2012-02-21] </a:t>
            </a:r>
            <a:r>
              <a:rPr lang="cs-CZ" sz="1600" dirty="0"/>
              <a:t>dostupné na: </a:t>
            </a:r>
            <a:r>
              <a:rPr lang="cs-CZ" sz="1600" dirty="0">
                <a:hlinkClick r:id="rId5"/>
              </a:rPr>
              <a:t>http://www.bbspot.com/reviews/wp-content/uploads/2010/08/HP-G62-234DX-Laptop-with-Intel-Core-i3-Processor.jpg </a:t>
            </a:r>
            <a:endParaRPr lang="cs-CZ" sz="1600" dirty="0" smtClean="0"/>
          </a:p>
          <a:p>
            <a:pPr marL="342900">
              <a:buFont typeface="Wingdings 2"/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2012-02-21] </a:t>
            </a:r>
            <a:r>
              <a:rPr lang="cs-CZ" sz="1600" dirty="0"/>
              <a:t>dostupné na: Klipart sady </a:t>
            </a:r>
            <a:r>
              <a:rPr lang="cs-CZ" sz="1600" dirty="0" smtClean="0"/>
              <a:t>Office </a:t>
            </a:r>
          </a:p>
          <a:p>
            <a:pPr marL="342900" indent="-342900">
              <a:buFont typeface="Wingdings 2"/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2012-02-21] </a:t>
            </a:r>
            <a:r>
              <a:rPr lang="cs-CZ" sz="1600" dirty="0"/>
              <a:t>dostupné na</a:t>
            </a:r>
            <a:r>
              <a:rPr lang="cs-CZ" sz="1600" dirty="0" smtClean="0"/>
              <a:t>: Klipart sady Office</a:t>
            </a:r>
          </a:p>
          <a:p>
            <a:pPr marL="342900"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2012-02-21] </a:t>
            </a:r>
            <a:r>
              <a:rPr lang="cs-CZ" sz="1600" dirty="0"/>
              <a:t>dostupné na: </a:t>
            </a:r>
            <a:r>
              <a:rPr lang="cs-CZ" sz="1600" dirty="0">
                <a:hlinkClick r:id="rId6"/>
              </a:rPr>
              <a:t>http://myego.cz/img/logitech-g15/logitech-g15.jpg </a:t>
            </a:r>
            <a:endParaRPr lang="cs-CZ" sz="1600" dirty="0" smtClean="0"/>
          </a:p>
          <a:p>
            <a:pPr marL="342900"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2012-02-21]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7"/>
              </a:rPr>
              <a:t>http://www.klavesnice.com/wp-content/klavesnice1.jpg </a:t>
            </a:r>
            <a:endParaRPr lang="cs-CZ" sz="1600" dirty="0" smtClean="0"/>
          </a:p>
          <a:p>
            <a:pPr marL="342900"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2012-02-21]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8"/>
              </a:rPr>
              <a:t>http://cdn1.blogsdna.com/wp-content/uploads/2008/09/microsoft-explorer-mouse.jpg </a:t>
            </a:r>
            <a:endParaRPr lang="cs-CZ" sz="1600" dirty="0" smtClean="0"/>
          </a:p>
          <a:p>
            <a:pPr marL="342900">
              <a:buAutoNum type="arabicParenR"/>
            </a:pPr>
            <a:r>
              <a:rPr lang="cs-CZ" sz="1600" dirty="0" smtClean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2012-02-21]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9"/>
              </a:rPr>
              <a:t>http://www.build-your-own-computer.net/image-files/input-devices-01.jpg</a:t>
            </a:r>
            <a:endParaRPr lang="cs-CZ" sz="1600" dirty="0" smtClean="0"/>
          </a:p>
          <a:p>
            <a:pPr marL="342900" indent="-342900">
              <a:buAutoNum type="arabicParenR"/>
            </a:pPr>
            <a:endParaRPr lang="cs-CZ" sz="16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0590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wilight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Twilight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0" t="100000" r="5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0" t="100000" r="50000" b="10000"/>
          </a:path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0000"/>
                <a:satMod val="200000"/>
              </a:schemeClr>
            </a:duotone>
          </a:blip>
          <a:tile tx="0" ty="0" sx="120000" sy="12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TC010219415[[fn=Motiv stmívání]]</Template>
  <TotalTime>68</TotalTime>
  <Words>195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Twilight</vt:lpstr>
      <vt:lpstr>Prezentace aplikace PowerPoint</vt:lpstr>
      <vt:lpstr>PC sestava</vt:lpstr>
      <vt:lpstr>PC sestava</vt:lpstr>
      <vt:lpstr>Počítač</vt:lpstr>
      <vt:lpstr>Notebook</vt:lpstr>
      <vt:lpstr>Monitor</vt:lpstr>
      <vt:lpstr>Klávesnice</vt:lpstr>
      <vt:lpstr>Myš</vt:lpstr>
      <vt:lpstr>Procvičme si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PC sestava</dc:title>
  <dc:creator>AdminICT</dc:creator>
  <cp:lastModifiedBy>Petr</cp:lastModifiedBy>
  <cp:revision>14</cp:revision>
  <dcterms:modified xsi:type="dcterms:W3CDTF">2013-09-26T10:30:36Z</dcterms:modified>
</cp:coreProperties>
</file>