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1" r:id="rId3"/>
    <p:sldId id="264" r:id="rId4"/>
    <p:sldId id="267" r:id="rId5"/>
    <p:sldId id="268" r:id="rId6"/>
    <p:sldId id="270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7C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VY_32_INOVACE_02_AJ4_gramatika – sloveso HAVE GOT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D8EB7F-3DDF-421C-86C3-0A69DA5BC211}" type="presOf" srcId="{D1D4F407-5343-4D3F-B5B9-D407B03CAEB4}" destId="{D005CE8C-CC26-4C3E-AC11-E15060ECD759}" srcOrd="0" destOrd="0" presId="urn:microsoft.com/office/officeart/2005/8/layout/target3"/>
    <dgm:cxn modelId="{E74B18CC-1E4B-49C0-9EE6-B4870C26CC4F}" type="presOf" srcId="{4E88AA4B-99E2-4F72-AB6C-6C19D79982AB}" destId="{7B828645-70C1-4D23-9096-85017B3815D3}" srcOrd="0" destOrd="0" presId="urn:microsoft.com/office/officeart/2005/8/layout/target3"/>
    <dgm:cxn modelId="{C232DA04-C01C-47A1-8CA9-0C1B8E9E82DF}" type="presOf" srcId="{D1B46980-6531-4606-95E6-44980827E919}" destId="{EDA7BD5C-7C80-4146-A761-C21E357D1E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462BE3-E44B-41E6-81AE-EE2B4FE07402}" type="presOf" srcId="{D8197B8C-B260-4A16-BDF4-0947B075E274}" destId="{27935CD7-A716-4E81-86AA-EB790E5F1F76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52505DC3-6557-4141-84D3-927DEFD36024}" type="presOf" srcId="{B651F6E3-6281-48DB-9319-2AEAFDAE7572}" destId="{F015BE57-5137-40D2-A44D-1B563514FC7F}" srcOrd="0" destOrd="0" presId="urn:microsoft.com/office/officeart/2005/8/layout/target3"/>
    <dgm:cxn modelId="{1BCE4C95-CEBF-4B73-8273-E8A4DB341DD4}" type="presOf" srcId="{D8197B8C-B260-4A16-BDF4-0947B075E274}" destId="{A0E60D87-231D-4C1B-925D-B828E83A1A2D}" srcOrd="0" destOrd="0" presId="urn:microsoft.com/office/officeart/2005/8/layout/target3"/>
    <dgm:cxn modelId="{152C2293-886C-4E11-957F-B5B35B614A02}" type="presOf" srcId="{B651F6E3-6281-48DB-9319-2AEAFDAE7572}" destId="{974EAA48-1495-4C86-AC73-0E9F1747E3C6}" srcOrd="1" destOrd="0" presId="urn:microsoft.com/office/officeart/2005/8/layout/target3"/>
    <dgm:cxn modelId="{0E72BF47-3318-4F8F-A793-91666E06684B}" type="presOf" srcId="{757F3AB3-0718-4624-B441-E567A8F0AB56}" destId="{333A1088-737F-45CB-B68E-254E46348037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C348E8C-9799-412A-BB0B-DE8C45A05F03}" type="presOf" srcId="{4E88AA4B-99E2-4F72-AB6C-6C19D79982AB}" destId="{DB689421-4FD8-4F3B-A04A-70783B511D43}" srcOrd="1" destOrd="0" presId="urn:microsoft.com/office/officeart/2005/8/layout/target3"/>
    <dgm:cxn modelId="{18F430E2-ABD5-4376-8CBA-9A14B7791B80}" type="presOf" srcId="{D1D4F407-5343-4D3F-B5B9-D407B03CAEB4}" destId="{AED2198E-93D5-4001-81B4-73124B309672}" srcOrd="1" destOrd="0" presId="urn:microsoft.com/office/officeart/2005/8/layout/target3"/>
    <dgm:cxn modelId="{4EABA659-6832-451F-81BB-CFDF2D507F33}" type="presOf" srcId="{D1B46980-6531-4606-95E6-44980827E919}" destId="{EA045D43-8088-4E18-87BE-1789E3426A9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2DACA9C-FBDF-4005-B38D-CC8913B81B59}" type="presParOf" srcId="{333A1088-737F-45CB-B68E-254E46348037}" destId="{F5ABB229-8D3B-4694-996A-96F23CF14429}" srcOrd="0" destOrd="0" presId="urn:microsoft.com/office/officeart/2005/8/layout/target3"/>
    <dgm:cxn modelId="{33861F1A-25B2-4140-9A8B-BD45A68A5AB0}" type="presParOf" srcId="{333A1088-737F-45CB-B68E-254E46348037}" destId="{F41139FD-01EE-4571-8B17-4FB00FC51163}" srcOrd="1" destOrd="0" presId="urn:microsoft.com/office/officeart/2005/8/layout/target3"/>
    <dgm:cxn modelId="{C081BA6B-CC4A-4217-983F-468CAFF3A532}" type="presParOf" srcId="{333A1088-737F-45CB-B68E-254E46348037}" destId="{D005CE8C-CC26-4C3E-AC11-E15060ECD759}" srcOrd="2" destOrd="0" presId="urn:microsoft.com/office/officeart/2005/8/layout/target3"/>
    <dgm:cxn modelId="{6A40A6FC-BF5B-4907-A548-23DD0FC56F05}" type="presParOf" srcId="{333A1088-737F-45CB-B68E-254E46348037}" destId="{9AC702C8-3868-4C82-9F95-6E789599D438}" srcOrd="3" destOrd="0" presId="urn:microsoft.com/office/officeart/2005/8/layout/target3"/>
    <dgm:cxn modelId="{087D3ABA-AC7F-44BE-A394-878D96F64A31}" type="presParOf" srcId="{333A1088-737F-45CB-B68E-254E46348037}" destId="{C56AD104-0517-429B-A338-6BAAE22359FE}" srcOrd="4" destOrd="0" presId="urn:microsoft.com/office/officeart/2005/8/layout/target3"/>
    <dgm:cxn modelId="{6FF291A6-E7C2-4A0B-B3B0-2B7070ACA43B}" type="presParOf" srcId="{333A1088-737F-45CB-B68E-254E46348037}" destId="{7B828645-70C1-4D23-9096-85017B3815D3}" srcOrd="5" destOrd="0" presId="urn:microsoft.com/office/officeart/2005/8/layout/target3"/>
    <dgm:cxn modelId="{2C8D9014-FEDC-4F14-AB16-AC285A554A49}" type="presParOf" srcId="{333A1088-737F-45CB-B68E-254E46348037}" destId="{FB1C1992-71C7-4506-9692-28C1D8505AA7}" srcOrd="6" destOrd="0" presId="urn:microsoft.com/office/officeart/2005/8/layout/target3"/>
    <dgm:cxn modelId="{34015D8C-BB5E-4C38-ACE0-CA453696ECA5}" type="presParOf" srcId="{333A1088-737F-45CB-B68E-254E46348037}" destId="{F002FDA7-0EE0-4CD5-81B2-16EF8F133201}" srcOrd="7" destOrd="0" presId="urn:microsoft.com/office/officeart/2005/8/layout/target3"/>
    <dgm:cxn modelId="{A288EECE-2589-427D-AF7A-BF849E421B81}" type="presParOf" srcId="{333A1088-737F-45CB-B68E-254E46348037}" destId="{EA045D43-8088-4E18-87BE-1789E3426A92}" srcOrd="8" destOrd="0" presId="urn:microsoft.com/office/officeart/2005/8/layout/target3"/>
    <dgm:cxn modelId="{17FFD3FF-15BF-4835-B6AE-746F073A6D0D}" type="presParOf" srcId="{333A1088-737F-45CB-B68E-254E46348037}" destId="{8B95B813-8294-49E2-8E34-EBF96BCCE12F}" srcOrd="9" destOrd="0" presId="urn:microsoft.com/office/officeart/2005/8/layout/target3"/>
    <dgm:cxn modelId="{09C9CE86-9C3D-4E3B-B549-B55DE406E1F7}" type="presParOf" srcId="{333A1088-737F-45CB-B68E-254E46348037}" destId="{532874C7-98A7-4C2A-8FC0-2AA25848A5EE}" srcOrd="10" destOrd="0" presId="urn:microsoft.com/office/officeart/2005/8/layout/target3"/>
    <dgm:cxn modelId="{6AAE8BB4-4500-4E8C-B5FB-732309643487}" type="presParOf" srcId="{333A1088-737F-45CB-B68E-254E46348037}" destId="{F015BE57-5137-40D2-A44D-1B563514FC7F}" srcOrd="11" destOrd="0" presId="urn:microsoft.com/office/officeart/2005/8/layout/target3"/>
    <dgm:cxn modelId="{B796FB10-0FB1-437A-9FD6-640E17351EEA}" type="presParOf" srcId="{333A1088-737F-45CB-B68E-254E46348037}" destId="{BF638725-8C2F-476E-BEB6-257F0C54AF4E}" srcOrd="12" destOrd="0" presId="urn:microsoft.com/office/officeart/2005/8/layout/target3"/>
    <dgm:cxn modelId="{A143DC6B-BDF2-4483-A2AC-C800137AF835}" type="presParOf" srcId="{333A1088-737F-45CB-B68E-254E46348037}" destId="{5E54BAA7-8971-4D23-B6AD-C42AB79D4B13}" srcOrd="13" destOrd="0" presId="urn:microsoft.com/office/officeart/2005/8/layout/target3"/>
    <dgm:cxn modelId="{9C8440D8-6C93-4A77-9392-C2FEA12EA429}" type="presParOf" srcId="{333A1088-737F-45CB-B68E-254E46348037}" destId="{A0E60D87-231D-4C1B-925D-B828E83A1A2D}" srcOrd="14" destOrd="0" presId="urn:microsoft.com/office/officeart/2005/8/layout/target3"/>
    <dgm:cxn modelId="{4DE91EAF-0694-43D2-8F8F-C73C0F4A88C5}" type="presParOf" srcId="{333A1088-737F-45CB-B68E-254E46348037}" destId="{AED2198E-93D5-4001-81B4-73124B309672}" srcOrd="15" destOrd="0" presId="urn:microsoft.com/office/officeart/2005/8/layout/target3"/>
    <dgm:cxn modelId="{1C739D90-A87A-434B-99A3-954C827597AD}" type="presParOf" srcId="{333A1088-737F-45CB-B68E-254E46348037}" destId="{DB689421-4FD8-4F3B-A04A-70783B511D43}" srcOrd="16" destOrd="0" presId="urn:microsoft.com/office/officeart/2005/8/layout/target3"/>
    <dgm:cxn modelId="{F9D95EE6-071C-4644-AE88-E1635164FE0D}" type="presParOf" srcId="{333A1088-737F-45CB-B68E-254E46348037}" destId="{EDA7BD5C-7C80-4146-A761-C21E357D1ED8}" srcOrd="17" destOrd="0" presId="urn:microsoft.com/office/officeart/2005/8/layout/target3"/>
    <dgm:cxn modelId="{9376D1B4-F089-4EB3-A97C-DDAF826B6A59}" type="presParOf" srcId="{333A1088-737F-45CB-B68E-254E46348037}" destId="{974EAA48-1495-4C86-AC73-0E9F1747E3C6}" srcOrd="18" destOrd="0" presId="urn:microsoft.com/office/officeart/2005/8/layout/target3"/>
    <dgm:cxn modelId="{724EDFA1-01CF-4E4A-854E-1E507B038949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VY_32_INOVACE_02_AJ4_gramatika – sloveso HAVE GOT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940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90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549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1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198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98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373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874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211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21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147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E4BA7-27EE-4E3D-8AAD-6CCEA876CE0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AEEEE-E6B8-43DD-ABEB-F8A41D1F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963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3284610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18368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600" dirty="0" smtClean="0"/>
              <a:t>Materiál určen pro žáky 4. tříd ( i vyšších) – procvičování </a:t>
            </a:r>
            <a:r>
              <a:rPr lang="cs-CZ" sz="2600" dirty="0"/>
              <a:t> </a:t>
            </a:r>
            <a:r>
              <a:rPr lang="cs-CZ" sz="2600" dirty="0" smtClean="0"/>
              <a:t>gramatiky – sloveso „I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“ – kladná věta v 1. osobě, „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…?“ otázka v 2. osobě jednotného čísla, odpověď – „</a:t>
            </a:r>
            <a:r>
              <a:rPr lang="cs-CZ" sz="2600" dirty="0" err="1" smtClean="0"/>
              <a:t>Yes</a:t>
            </a:r>
            <a:r>
              <a:rPr lang="cs-CZ" sz="2600" dirty="0" smtClean="0"/>
              <a:t>, I </a:t>
            </a:r>
            <a:r>
              <a:rPr lang="cs-CZ" sz="2600" dirty="0" err="1" smtClean="0"/>
              <a:t>have</a:t>
            </a:r>
            <a:r>
              <a:rPr lang="cs-CZ" sz="2600" dirty="0" smtClean="0"/>
              <a:t>. No, I </a:t>
            </a:r>
            <a:r>
              <a:rPr lang="cs-CZ" sz="2600" dirty="0" err="1" smtClean="0"/>
              <a:t>haven´t</a:t>
            </a:r>
            <a:r>
              <a:rPr lang="cs-CZ" sz="2600" dirty="0" smtClean="0"/>
              <a:t>.!“</a:t>
            </a:r>
          </a:p>
          <a:p>
            <a:pPr eaLnBrk="1" hangingPunct="1"/>
            <a:r>
              <a:rPr lang="cs-CZ" sz="2600" dirty="0" smtClean="0"/>
              <a:t>Vhodný pro použití na interaktivní tabuli, jednotlivá zadání popsána na každé stránce</a:t>
            </a:r>
          </a:p>
          <a:p>
            <a:r>
              <a:rPr lang="cs-CZ" sz="2600" dirty="0" smtClean="0"/>
              <a:t>První a třetí stránka s příklady vět možné použít  formou prezentace po jednotlivých větách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948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8418" y="421399"/>
            <a:ext cx="6836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I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have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–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I´ve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2800" i="1" dirty="0" smtClean="0"/>
              <a:t>– věty přečti a přelož.</a:t>
            </a:r>
            <a:endParaRPr lang="cs-CZ" sz="24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1384" y="1196752"/>
            <a:ext cx="5188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I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have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got</a:t>
            </a:r>
            <a:r>
              <a:rPr lang="cs-CZ" sz="3200" b="1" i="1" dirty="0" smtClean="0">
                <a:solidFill>
                  <a:srgbClr val="FFC000"/>
                </a:solidFill>
              </a:rPr>
              <a:t> a car.  </a:t>
            </a:r>
            <a:r>
              <a:rPr lang="cs-CZ" sz="3200" i="1" dirty="0" smtClean="0"/>
              <a:t>(</a:t>
            </a:r>
            <a:r>
              <a:rPr lang="cs-CZ" sz="2800" i="1" dirty="0" smtClean="0"/>
              <a:t>Mám auto.) </a:t>
            </a:r>
            <a:endParaRPr lang="cs-CZ" sz="3200" i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1390" y="1765704"/>
            <a:ext cx="5072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= 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I´ve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got</a:t>
            </a:r>
            <a:r>
              <a:rPr lang="cs-CZ" sz="3200" b="1" i="1" dirty="0" smtClean="0">
                <a:solidFill>
                  <a:srgbClr val="FFC000"/>
                </a:solidFill>
              </a:rPr>
              <a:t> a car. </a:t>
            </a:r>
            <a:r>
              <a:rPr lang="cs-CZ" sz="3200" i="1" dirty="0" smtClean="0"/>
              <a:t>(Mám auto.)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4495" y="2556193"/>
            <a:ext cx="4402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I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dirty="0" smtClean="0">
                <a:solidFill>
                  <a:srgbClr val="FF0000"/>
                </a:solidFill>
              </a:rPr>
              <a:t> a skateboard. 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59161" y="3130354"/>
            <a:ext cx="4205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=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I´ve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dirty="0" smtClean="0">
                <a:solidFill>
                  <a:srgbClr val="FF0000"/>
                </a:solidFill>
              </a:rPr>
              <a:t> a skateboard.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3204" y="3913891"/>
            <a:ext cx="38683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E7C1B"/>
                </a:solidFill>
              </a:rPr>
              <a:t>I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have</a:t>
            </a:r>
            <a:r>
              <a:rPr lang="cs-CZ" sz="3200" b="1" i="1" dirty="0" smtClean="0">
                <a:solidFill>
                  <a:srgbClr val="0E7C1B"/>
                </a:solidFill>
              </a:rPr>
              <a:t>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got</a:t>
            </a:r>
            <a:r>
              <a:rPr lang="cs-CZ" sz="3200" b="1" i="1" dirty="0" smtClean="0">
                <a:solidFill>
                  <a:srgbClr val="0E7C1B"/>
                </a:solidFill>
              </a:rPr>
              <a:t> a dog.</a:t>
            </a:r>
          </a:p>
          <a:p>
            <a:r>
              <a:rPr lang="cs-CZ" sz="3200" b="1" i="1" dirty="0">
                <a:solidFill>
                  <a:srgbClr val="0E7C1B"/>
                </a:solidFill>
              </a:rPr>
              <a:t> </a:t>
            </a:r>
            <a:r>
              <a:rPr lang="cs-CZ" sz="3200" b="1" i="1" dirty="0" smtClean="0">
                <a:solidFill>
                  <a:srgbClr val="0E7C1B"/>
                </a:solidFill>
              </a:rPr>
              <a:t>         =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I´ve</a:t>
            </a:r>
            <a:r>
              <a:rPr lang="cs-CZ" sz="3200" b="1" i="1" dirty="0" smtClean="0">
                <a:solidFill>
                  <a:srgbClr val="0E7C1B"/>
                </a:solidFill>
              </a:rPr>
              <a:t>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got</a:t>
            </a:r>
            <a:r>
              <a:rPr lang="cs-CZ" sz="3200" b="1" i="1" dirty="0" smtClean="0">
                <a:solidFill>
                  <a:srgbClr val="0E7C1B"/>
                </a:solidFill>
              </a:rPr>
              <a:t> a dog.</a:t>
            </a:r>
            <a:endParaRPr lang="cs-CZ" sz="3200" b="1" i="1" dirty="0">
              <a:solidFill>
                <a:srgbClr val="0E7C1B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2179" y="493681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6337" y="5229199"/>
            <a:ext cx="38952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I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have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got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a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cake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.</a:t>
            </a:r>
          </a:p>
          <a:p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        =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I´ve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got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a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cake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.</a:t>
            </a:r>
            <a:endParaRPr lang="cs-CZ" sz="3200" b="1" i="1" dirty="0">
              <a:solidFill>
                <a:srgbClr val="8064A2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35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0630" y="379358"/>
            <a:ext cx="70582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I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have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u="sng" dirty="0">
                <a:solidFill>
                  <a:srgbClr val="FF0000"/>
                </a:solidFill>
              </a:rPr>
              <a:t>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–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I´ve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2800" i="1" dirty="0">
                <a:solidFill>
                  <a:prstClr val="black"/>
                </a:solidFill>
              </a:rPr>
              <a:t>– </a:t>
            </a:r>
            <a:r>
              <a:rPr lang="cs-CZ" sz="2800" i="1" dirty="0" smtClean="0">
                <a:solidFill>
                  <a:prstClr val="black"/>
                </a:solidFill>
              </a:rPr>
              <a:t>doplň chybějící slova.</a:t>
            </a:r>
            <a:endParaRPr lang="cs-CZ" sz="24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63221" y="1296059"/>
            <a:ext cx="3926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 ____ ____ a </a:t>
            </a:r>
            <a:r>
              <a:rPr lang="cs-CZ" sz="3200" dirty="0" err="1" smtClean="0"/>
              <a:t>banana</a:t>
            </a:r>
            <a:r>
              <a:rPr lang="cs-CZ" sz="3200" dirty="0" smtClean="0"/>
              <a:t>.</a:t>
            </a:r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endParaRPr lang="cs-CZ" sz="3200" i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79881" y="2014137"/>
            <a:ext cx="4112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 </a:t>
            </a:r>
            <a:r>
              <a:rPr lang="cs-CZ" sz="3200" dirty="0" err="1" smtClean="0"/>
              <a:t>have</a:t>
            </a:r>
            <a:r>
              <a:rPr lang="cs-CZ" sz="3200" dirty="0" smtClean="0"/>
              <a:t> ____ a ____.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71207" y="2973613"/>
            <a:ext cx="44957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 ____ ____ a </a:t>
            </a:r>
            <a:r>
              <a:rPr lang="cs-CZ" sz="3200" dirty="0" err="1" smtClean="0"/>
              <a:t>computer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4363" y="4726263"/>
            <a:ext cx="3660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____ </a:t>
            </a:r>
            <a:r>
              <a:rPr lang="cs-CZ" sz="3200" dirty="0" err="1"/>
              <a:t>got</a:t>
            </a:r>
            <a:r>
              <a:rPr lang="cs-CZ" sz="3200" dirty="0"/>
              <a:t> a </a:t>
            </a:r>
            <a:r>
              <a:rPr lang="cs-CZ" sz="3200" dirty="0" smtClean="0"/>
              <a:t>_______.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3942669"/>
            <a:ext cx="3016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I´ve</a:t>
            </a:r>
            <a:r>
              <a:rPr lang="cs-CZ" sz="3200" dirty="0" smtClean="0"/>
              <a:t> ____ </a:t>
            </a:r>
            <a:r>
              <a:rPr lang="cs-CZ" sz="3200" dirty="0"/>
              <a:t>a </a:t>
            </a:r>
            <a:r>
              <a:rPr lang="cs-CZ" sz="3200" dirty="0" smtClean="0"/>
              <a:t>____.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22179" y="493681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9881" y="5636217"/>
            <a:ext cx="4091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 ____ a </a:t>
            </a:r>
            <a:r>
              <a:rPr lang="cs-CZ" sz="3200" dirty="0" err="1" smtClean="0"/>
              <a:t>schoolbag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8" name="Picture 4" descr="C:\Users\Šárka\AppData\Local\Microsoft\Windows\Temporary Internet Files\Content.IE5\LDFWFOYO\MC900088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06" y="964133"/>
            <a:ext cx="1566658" cy="105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VIF398T1\MC900215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34130">
            <a:off x="6669870" y="1220841"/>
            <a:ext cx="1284667" cy="168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VIF398T1\MP9004021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80287"/>
            <a:ext cx="1865453" cy="144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ULHL4B0D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85051"/>
            <a:ext cx="1168944" cy="15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LHTMEYMC\MC90043707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0764">
            <a:off x="522702" y="4125050"/>
            <a:ext cx="2015449" cy="201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Šárka\AppData\Local\Microsoft\Windows\Temporary Internet Files\Content.IE5\EGJ5CNF6\MC90029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224" y="5168303"/>
            <a:ext cx="1263792" cy="1520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73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4835" y="413309"/>
            <a:ext cx="68046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Have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you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u="sng" dirty="0" smtClean="0">
                <a:solidFill>
                  <a:srgbClr val="FF0000"/>
                </a:solidFill>
              </a:rPr>
              <a:t>…?</a:t>
            </a:r>
            <a:r>
              <a:rPr lang="cs-CZ" sz="2800" i="1" dirty="0" smtClean="0">
                <a:solidFill>
                  <a:prstClr val="black"/>
                </a:solidFill>
              </a:rPr>
              <a:t> – otázka – přečti a přelož.</a:t>
            </a:r>
            <a:endParaRPr lang="cs-CZ" sz="24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1384" y="1196752"/>
            <a:ext cx="6370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rgbClr val="FFC000"/>
                </a:solidFill>
              </a:rPr>
              <a:t>Have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you</a:t>
            </a:r>
            <a:r>
              <a:rPr lang="cs-CZ" sz="3200" b="1" i="1" dirty="0" smtClean="0">
                <a:solidFill>
                  <a:srgbClr val="FFC000"/>
                </a:solidFill>
              </a:rPr>
              <a:t>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got</a:t>
            </a:r>
            <a:r>
              <a:rPr lang="cs-CZ" sz="3200" b="1" i="1" dirty="0" smtClean="0">
                <a:solidFill>
                  <a:srgbClr val="FFC000"/>
                </a:solidFill>
              </a:rPr>
              <a:t> a plane?  </a:t>
            </a:r>
            <a:r>
              <a:rPr lang="cs-CZ" sz="3200" i="1" dirty="0" smtClean="0">
                <a:solidFill>
                  <a:prstClr val="black"/>
                </a:solidFill>
              </a:rPr>
              <a:t>(</a:t>
            </a:r>
            <a:r>
              <a:rPr lang="cs-CZ" sz="2800" i="1" dirty="0" smtClean="0">
                <a:solidFill>
                  <a:prstClr val="black"/>
                </a:solidFill>
              </a:rPr>
              <a:t>Máš letadlo?) </a:t>
            </a:r>
            <a:endParaRPr lang="cs-CZ" sz="3200" i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65887" y="2132856"/>
            <a:ext cx="3674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kite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4950" y="3010159"/>
            <a:ext cx="3669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dirty="0" smtClean="0">
                <a:solidFill>
                  <a:srgbClr val="FF0000"/>
                </a:solidFill>
              </a:rPr>
              <a:t> a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ball</a:t>
            </a:r>
            <a:r>
              <a:rPr lang="cs-CZ" sz="3200" b="1" i="1" dirty="0" smtClean="0">
                <a:solidFill>
                  <a:srgbClr val="FF0000"/>
                </a:solidFill>
              </a:rPr>
              <a:t>?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4908" y="3861048"/>
            <a:ext cx="41745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rgbClr val="0070C0"/>
                </a:solidFill>
              </a:rPr>
              <a:t>Have</a:t>
            </a:r>
            <a:r>
              <a:rPr lang="cs-CZ" sz="3200" b="1" i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you</a:t>
            </a:r>
            <a:r>
              <a:rPr lang="cs-CZ" sz="3200" b="1" i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got</a:t>
            </a:r>
            <a:r>
              <a:rPr lang="cs-CZ" sz="3200" b="1" i="1" dirty="0" smtClean="0">
                <a:solidFill>
                  <a:srgbClr val="0070C0"/>
                </a:solidFill>
              </a:rPr>
              <a:t> a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rubber</a:t>
            </a:r>
            <a:r>
              <a:rPr lang="cs-CZ" sz="3200" b="1" i="1" dirty="0" smtClean="0">
                <a:solidFill>
                  <a:srgbClr val="0070C0"/>
                </a:solidFill>
              </a:rPr>
              <a:t>?</a:t>
            </a:r>
            <a:endParaRPr lang="cs-CZ" sz="3200" b="1" i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664849"/>
            <a:ext cx="4039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rgbClr val="0E7C1B"/>
                </a:solidFill>
              </a:rPr>
              <a:t>Have</a:t>
            </a:r>
            <a:r>
              <a:rPr lang="cs-CZ" sz="3200" b="1" i="1" dirty="0" smtClean="0">
                <a:solidFill>
                  <a:srgbClr val="0E7C1B"/>
                </a:solidFill>
              </a:rPr>
              <a:t>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you</a:t>
            </a:r>
            <a:r>
              <a:rPr lang="cs-CZ" sz="3200" b="1" i="1" dirty="0" smtClean="0">
                <a:solidFill>
                  <a:srgbClr val="0E7C1B"/>
                </a:solidFill>
              </a:rPr>
              <a:t>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got</a:t>
            </a:r>
            <a:r>
              <a:rPr lang="cs-CZ" sz="3200" b="1" i="1" dirty="0" smtClean="0">
                <a:solidFill>
                  <a:srgbClr val="0E7C1B"/>
                </a:solidFill>
              </a:rPr>
              <a:t> a </a:t>
            </a:r>
            <a:r>
              <a:rPr lang="cs-CZ" sz="3200" b="1" i="1" dirty="0" err="1" smtClean="0">
                <a:solidFill>
                  <a:srgbClr val="0E7C1B"/>
                </a:solidFill>
              </a:rPr>
              <a:t>pencil</a:t>
            </a:r>
            <a:r>
              <a:rPr lang="cs-CZ" sz="3200" b="1" i="1" dirty="0" smtClean="0">
                <a:solidFill>
                  <a:srgbClr val="0E7C1B"/>
                </a:solidFill>
              </a:rPr>
              <a:t>?</a:t>
            </a:r>
            <a:endParaRPr lang="cs-CZ" sz="3200" b="1" i="1" dirty="0">
              <a:solidFill>
                <a:srgbClr val="0E7C1B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2179" y="493681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45180" y="5508311"/>
            <a:ext cx="4523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Have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you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got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 a </a:t>
            </a:r>
            <a:r>
              <a:rPr lang="cs-CZ" sz="3200" b="1" i="1" dirty="0" err="1" smtClean="0">
                <a:solidFill>
                  <a:srgbClr val="8064A2">
                    <a:lumMod val="50000"/>
                  </a:srgbClr>
                </a:solidFill>
              </a:rPr>
              <a:t>dinosaur</a:t>
            </a:r>
            <a:r>
              <a:rPr lang="cs-CZ" sz="3200" b="1" i="1" dirty="0" smtClean="0">
                <a:solidFill>
                  <a:srgbClr val="8064A2">
                    <a:lumMod val="50000"/>
                  </a:srgbClr>
                </a:solidFill>
              </a:rPr>
              <a:t>?</a:t>
            </a:r>
            <a:endParaRPr lang="cs-CZ" sz="3200" b="1" i="1" dirty="0">
              <a:solidFill>
                <a:srgbClr val="8064A2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704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068" y="318948"/>
            <a:ext cx="91737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3200" b="1" i="1" u="sng" dirty="0" err="1">
                <a:solidFill>
                  <a:srgbClr val="FF0000"/>
                </a:solidFill>
              </a:rPr>
              <a:t>Have</a:t>
            </a:r>
            <a:r>
              <a:rPr lang="cs-CZ" sz="3200" b="1" i="1" u="sng" dirty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you</a:t>
            </a:r>
            <a:r>
              <a:rPr lang="cs-CZ" sz="3200" b="1" i="1" u="sng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err="1" smtClean="0">
                <a:solidFill>
                  <a:srgbClr val="FF0000"/>
                </a:solidFill>
              </a:rPr>
              <a:t>got</a:t>
            </a:r>
            <a:r>
              <a:rPr lang="cs-CZ" sz="3200" b="1" i="1" u="sng" dirty="0" smtClean="0">
                <a:solidFill>
                  <a:srgbClr val="FF0000"/>
                </a:solidFill>
              </a:rPr>
              <a:t>…?</a:t>
            </a:r>
            <a:r>
              <a:rPr lang="cs-CZ" sz="2800" i="1" dirty="0" smtClean="0">
                <a:solidFill>
                  <a:prstClr val="black"/>
                </a:solidFill>
              </a:rPr>
              <a:t> – zeptej se spolužáka, jestli danou věc má.</a:t>
            </a:r>
          </a:p>
          <a:p>
            <a:r>
              <a:rPr lang="cs-CZ" sz="2800" i="1" dirty="0" smtClean="0">
                <a:solidFill>
                  <a:prstClr val="black"/>
                </a:solidFill>
              </a:rPr>
              <a:t>Odpovědí je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Yes</a:t>
            </a:r>
            <a:r>
              <a:rPr lang="cs-CZ" sz="2800" b="1" i="1" dirty="0" smtClean="0">
                <a:solidFill>
                  <a:srgbClr val="FF0000"/>
                </a:solidFill>
              </a:rPr>
              <a:t>, I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have</a:t>
            </a:r>
            <a:r>
              <a:rPr lang="cs-CZ" sz="2800" b="1" i="1" dirty="0" smtClean="0">
                <a:solidFill>
                  <a:srgbClr val="FF0000"/>
                </a:solidFill>
              </a:rPr>
              <a:t>. </a:t>
            </a:r>
            <a:r>
              <a:rPr lang="cs-CZ" sz="2800" i="1" dirty="0" smtClean="0">
                <a:solidFill>
                  <a:prstClr val="black"/>
                </a:solidFill>
              </a:rPr>
              <a:t>(Ano, mám.)</a:t>
            </a:r>
          </a:p>
          <a:p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i="1" dirty="0" smtClean="0">
                <a:solidFill>
                  <a:prstClr val="black"/>
                </a:solidFill>
              </a:rPr>
              <a:t>                      </a:t>
            </a:r>
            <a:r>
              <a:rPr lang="cs-CZ" sz="2800" b="1" i="1" dirty="0" smtClean="0">
                <a:solidFill>
                  <a:srgbClr val="FF0000"/>
                </a:solidFill>
              </a:rPr>
              <a:t>No, I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haven´t</a:t>
            </a:r>
            <a:r>
              <a:rPr lang="cs-CZ" sz="2800" b="1" i="1" dirty="0" smtClean="0">
                <a:solidFill>
                  <a:srgbClr val="FF0000"/>
                </a:solidFill>
              </a:rPr>
              <a:t>.</a:t>
            </a:r>
            <a:r>
              <a:rPr lang="cs-CZ" sz="2800" b="1" i="1" dirty="0" smtClean="0">
                <a:solidFill>
                  <a:prstClr val="black"/>
                </a:solidFill>
              </a:rPr>
              <a:t> </a:t>
            </a:r>
            <a:r>
              <a:rPr lang="cs-CZ" sz="2800" i="1" dirty="0" smtClean="0">
                <a:solidFill>
                  <a:prstClr val="black"/>
                </a:solidFill>
              </a:rPr>
              <a:t>(Ne, nemám.)</a:t>
            </a:r>
            <a:endParaRPr lang="cs-CZ" sz="24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24613" y="2035047"/>
            <a:ext cx="4127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robot?  </a:t>
            </a:r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endParaRPr lang="cs-CZ" sz="3200" i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1668" y="2795178"/>
            <a:ext cx="3445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car?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5921" y="3573016"/>
            <a:ext cx="3716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</a:t>
            </a:r>
            <a:r>
              <a:rPr lang="cs-CZ" sz="3200" dirty="0" err="1" smtClean="0">
                <a:solidFill>
                  <a:prstClr val="black"/>
                </a:solidFill>
              </a:rPr>
              <a:t>train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6632" y="5229199"/>
            <a:ext cx="4027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</a:t>
            </a:r>
            <a:r>
              <a:rPr lang="cs-CZ" sz="3200" dirty="0" err="1" smtClean="0">
                <a:solidFill>
                  <a:prstClr val="black"/>
                </a:solidFill>
              </a:rPr>
              <a:t>pencil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67891" y="4404108"/>
            <a:ext cx="3558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</a:t>
            </a:r>
            <a:r>
              <a:rPr lang="cs-CZ" sz="3200" dirty="0" err="1" smtClean="0">
                <a:solidFill>
                  <a:prstClr val="black"/>
                </a:solidFill>
              </a:rPr>
              <a:t>doll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2179" y="493681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28867" y="6072453"/>
            <a:ext cx="3771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Have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got</a:t>
            </a:r>
            <a:r>
              <a:rPr lang="cs-CZ" sz="3200" dirty="0" smtClean="0">
                <a:solidFill>
                  <a:prstClr val="black"/>
                </a:solidFill>
              </a:rPr>
              <a:t> a </a:t>
            </a:r>
            <a:r>
              <a:rPr lang="cs-CZ" sz="3200" dirty="0" err="1" smtClean="0">
                <a:solidFill>
                  <a:prstClr val="black"/>
                </a:solidFill>
              </a:rPr>
              <a:t>book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Šárka\AppData\Local\Microsoft\Windows\Temporary Internet Files\Content.IE5\U1TVM0PX\MC9002327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26851"/>
            <a:ext cx="1083878" cy="145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LHTMEYMC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476" y="2042901"/>
            <a:ext cx="1538160" cy="126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AQX1I0Z3\MP9003988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365" y="3160732"/>
            <a:ext cx="2174834" cy="155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árka\AppData\Local\Microsoft\Windows\Temporary Internet Files\Content.IE5\GX1AUSQX\MC9002816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2638">
            <a:off x="362161" y="3503263"/>
            <a:ext cx="1411005" cy="161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árka\AppData\Local\Microsoft\Windows\Temporary Internet Files\Content.IE5\8MLMBS7H\MP9003096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466" y="5206237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Šárka\AppData\Local\Microsoft\Windows\Temporary Internet Files\Content.IE5\GDGG37V1\MC9002909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2872">
            <a:off x="536084" y="5204347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429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08562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094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358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15</cp:revision>
  <dcterms:created xsi:type="dcterms:W3CDTF">2013-02-23T18:26:45Z</dcterms:created>
  <dcterms:modified xsi:type="dcterms:W3CDTF">2013-06-23T19:01:34Z</dcterms:modified>
</cp:coreProperties>
</file>