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69" r:id="rId2"/>
    <p:sldId id="256" r:id="rId3"/>
    <p:sldId id="257" r:id="rId4"/>
    <p:sldId id="271" r:id="rId5"/>
    <p:sldId id="258" r:id="rId6"/>
    <p:sldId id="259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72" r:id="rId16"/>
    <p:sldId id="270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0" d="100"/>
          <a:sy n="110" d="100"/>
        </p:scale>
        <p:origin x="-164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52426" y="2895600"/>
            <a:ext cx="4572000" cy="1368798"/>
          </a:xfrm>
        </p:spPr>
        <p:txBody>
          <a:bodyPr>
            <a:normAutofit/>
          </a:bodyPr>
          <a:lstStyle>
            <a:lvl1pPr marL="0" indent="0" algn="l">
              <a:buNone/>
              <a:defRPr sz="2000" b="0" i="1" cap="none" spc="120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5" name="Rectangle 14"/>
          <p:cNvSpPr/>
          <p:nvPr/>
        </p:nvSpPr>
        <p:spPr>
          <a:xfrm>
            <a:off x="0" y="4743451"/>
            <a:ext cx="9144000" cy="2114550"/>
          </a:xfrm>
          <a:prstGeom prst="rect">
            <a:avLst/>
          </a:prstGeom>
          <a:solidFill>
            <a:schemeClr val="accent5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6" name="Straight Connector 15"/>
          <p:cNvCxnSpPr/>
          <p:nvPr/>
        </p:nvCxnSpPr>
        <p:spPr>
          <a:xfrm>
            <a:off x="0" y="4714875"/>
            <a:ext cx="9144000" cy="158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Date Placeholder 2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26. 9. 2013</a:t>
            </a:fld>
            <a:endParaRPr lang="cs-CZ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4" name="Footer Placeholder 2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>
          <a:xfrm>
            <a:off x="352426" y="457200"/>
            <a:ext cx="7680960" cy="2438399"/>
          </a:xfrm>
        </p:spPr>
        <p:txBody>
          <a:bodyPr>
            <a:normAutofit/>
          </a:bodyPr>
          <a:lstStyle>
            <a:lvl1pPr>
              <a:spcBef>
                <a:spcPts val="0"/>
              </a:spcBef>
              <a:defRPr kumimoji="0" lang="en-US" sz="6000" b="1" i="0" u="none" strike="noStrike" kern="1200" cap="none" spc="0" normalizeH="0" baseline="0" noProof="0" smtClean="0">
                <a:ln>
                  <a:noFill/>
                </a:ln>
                <a:gradFill>
                  <a:gsLst>
                    <a:gs pos="0">
                      <a:schemeClr val="tx1">
                        <a:alpha val="92000"/>
                      </a:schemeClr>
                    </a:gs>
                    <a:gs pos="45000">
                      <a:schemeClr val="tx1">
                        <a:alpha val="51000"/>
                      </a:schemeClr>
                    </a:gs>
                    <a:gs pos="100000">
                      <a:schemeClr val="tx1"/>
                    </a:gs>
                  </a:gsLst>
                  <a:lin ang="3600000" scaled="0"/>
                </a:gradFill>
                <a:effectLst/>
                <a:uLnTx/>
                <a:uFillTx/>
                <a:latin typeface="+mj-lt"/>
                <a:ea typeface="+mj-ea"/>
                <a:cs typeface="Tunga" pitchFamily="2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ransition spd="slow">
    <p:dissolv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Content Placeholder 30"/>
          <p:cNvSpPr>
            <a:spLocks noGrp="1"/>
          </p:cNvSpPr>
          <p:nvPr>
            <p:ph sz="quarter" idx="13"/>
          </p:nvPr>
        </p:nvSpPr>
        <p:spPr>
          <a:xfrm>
            <a:off x="352426" y="1463040"/>
            <a:ext cx="7680960" cy="47244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26. 9. 2013</a:t>
            </a:fld>
            <a:endParaRPr lang="cs-CZ"/>
          </a:p>
        </p:txBody>
      </p:sp>
      <p:sp>
        <p:nvSpPr>
          <p:cNvPr id="19" name="Slide Number Placeholder 18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ransition spd="slow">
    <p:dissolv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Subtitle 2"/>
          <p:cNvSpPr>
            <a:spLocks noGrp="1"/>
          </p:cNvSpPr>
          <p:nvPr>
            <p:ph type="subTitle" idx="1"/>
          </p:nvPr>
        </p:nvSpPr>
        <p:spPr>
          <a:xfrm>
            <a:off x="352426" y="4003302"/>
            <a:ext cx="4572000" cy="1178298"/>
          </a:xfrm>
        </p:spPr>
        <p:txBody>
          <a:bodyPr>
            <a:normAutofit/>
          </a:bodyPr>
          <a:lstStyle>
            <a:lvl1pPr marL="0" indent="0" algn="l">
              <a:buNone/>
              <a:defRPr sz="2000" b="0" i="1" cap="none" spc="120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6" name="Date Placeholder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26. 9. 2013</a:t>
            </a:fld>
            <a:endParaRPr lang="cs-CZ"/>
          </a:p>
        </p:txBody>
      </p:sp>
      <p:sp>
        <p:nvSpPr>
          <p:cNvPr id="20" name="Slide Number Placeholder 19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3" name="Rectangle 12"/>
          <p:cNvSpPr/>
          <p:nvPr/>
        </p:nvSpPr>
        <p:spPr>
          <a:xfrm>
            <a:off x="0" y="0"/>
            <a:ext cx="9144000" cy="1828800"/>
          </a:xfrm>
          <a:prstGeom prst="rect">
            <a:avLst/>
          </a:prstGeom>
          <a:solidFill>
            <a:schemeClr val="accent5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8" name="Straight Connector 17"/>
          <p:cNvCxnSpPr/>
          <p:nvPr/>
        </p:nvCxnSpPr>
        <p:spPr>
          <a:xfrm>
            <a:off x="-4439" y="1828800"/>
            <a:ext cx="9144000" cy="158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itle 13"/>
          <p:cNvSpPr>
            <a:spLocks noGrp="1"/>
          </p:cNvSpPr>
          <p:nvPr>
            <p:ph type="title"/>
          </p:nvPr>
        </p:nvSpPr>
        <p:spPr>
          <a:xfrm>
            <a:off x="354366" y="1990078"/>
            <a:ext cx="8439912" cy="1984248"/>
          </a:xfrm>
        </p:spPr>
        <p:txBody>
          <a:bodyPr>
            <a:noAutofit/>
          </a:bodyPr>
          <a:lstStyle>
            <a:lvl1pPr>
              <a:defRPr kumimoji="0" lang="en-US" sz="6000" b="1" i="0" u="none" strike="noStrike" kern="1200" cap="none" spc="0" normalizeH="0" baseline="0" noProof="0" dirty="0" smtClean="0">
                <a:ln>
                  <a:noFill/>
                </a:ln>
                <a:gradFill>
                  <a:gsLst>
                    <a:gs pos="0">
                      <a:schemeClr val="tx1">
                        <a:alpha val="92000"/>
                      </a:schemeClr>
                    </a:gs>
                    <a:gs pos="45000">
                      <a:schemeClr val="tx1">
                        <a:alpha val="51000"/>
                      </a:schemeClr>
                    </a:gs>
                    <a:gs pos="100000">
                      <a:schemeClr val="tx1"/>
                    </a:gs>
                  </a:gsLst>
                  <a:lin ang="3600000" scaled="0"/>
                </a:gradFill>
                <a:effectLst/>
                <a:uLnTx/>
                <a:uFillTx/>
                <a:latin typeface="+mj-lt"/>
                <a:ea typeface="+mj-ea"/>
                <a:cs typeface="Tunga" pitchFamily="2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ransition spd="slow">
    <p:dissolv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Content Placeholder 11"/>
          <p:cNvSpPr>
            <a:spLocks noGrp="1"/>
          </p:cNvSpPr>
          <p:nvPr>
            <p:ph sz="quarter" idx="14"/>
          </p:nvPr>
        </p:nvSpPr>
        <p:spPr>
          <a:xfrm>
            <a:off x="4901184" y="1463040"/>
            <a:ext cx="3886200" cy="4288536"/>
          </a:xfrm>
        </p:spPr>
        <p:txBody>
          <a:bodyPr>
            <a:normAutofit/>
          </a:bodyPr>
          <a:lstStyle>
            <a:lvl1pPr>
              <a:defRPr sz="16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8" name="Content Placeholder 30"/>
          <p:cNvSpPr>
            <a:spLocks noGrp="1"/>
          </p:cNvSpPr>
          <p:nvPr>
            <p:ph sz="quarter" idx="13"/>
          </p:nvPr>
        </p:nvSpPr>
        <p:spPr>
          <a:xfrm>
            <a:off x="352426" y="1463040"/>
            <a:ext cx="3886200" cy="4288536"/>
          </a:xfrm>
        </p:spPr>
        <p:txBody>
          <a:bodyPr>
            <a:normAutofit/>
          </a:bodyPr>
          <a:lstStyle>
            <a:lvl1pPr>
              <a:defRPr sz="16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7" name="Title 2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0" name="Date Placeholder 19"/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26. 9. 2013</a:t>
            </a:fld>
            <a:endParaRPr lang="cs-CZ"/>
          </a:p>
        </p:txBody>
      </p:sp>
      <p:sp>
        <p:nvSpPr>
          <p:cNvPr id="25" name="Slide Number Placeholder 24"/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6" name="Footer Placeholder 25"/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ransition spd="slow">
    <p:dissolv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Text Placeholder 3"/>
          <p:cNvSpPr>
            <a:spLocks noGrp="1"/>
          </p:cNvSpPr>
          <p:nvPr>
            <p:ph type="body" sz="half" idx="2"/>
          </p:nvPr>
        </p:nvSpPr>
        <p:spPr>
          <a:xfrm>
            <a:off x="352426" y="1463040"/>
            <a:ext cx="3886200" cy="509587"/>
          </a:xfrm>
        </p:spPr>
        <p:txBody>
          <a:bodyPr>
            <a:normAutofit/>
          </a:bodyPr>
          <a:lstStyle>
            <a:lvl1pPr marL="0" indent="0">
              <a:buNone/>
              <a:defRPr sz="2000" b="0" i="1" spc="0" baseline="0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5"/>
          </p:nvPr>
        </p:nvSpPr>
        <p:spPr>
          <a:xfrm>
            <a:off x="4900613" y="1463040"/>
            <a:ext cx="3886200" cy="509587"/>
          </a:xfrm>
        </p:spPr>
        <p:txBody>
          <a:bodyPr>
            <a:normAutofit/>
          </a:bodyPr>
          <a:lstStyle>
            <a:lvl1pPr marL="0" indent="0">
              <a:buNone/>
              <a:defRPr sz="2000" b="0" i="1" spc="0" baseline="0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2" name="Content Placeholder 11"/>
          <p:cNvSpPr>
            <a:spLocks noGrp="1"/>
          </p:cNvSpPr>
          <p:nvPr>
            <p:ph sz="quarter" idx="14"/>
          </p:nvPr>
        </p:nvSpPr>
        <p:spPr>
          <a:xfrm>
            <a:off x="4900613" y="2011680"/>
            <a:ext cx="3886200" cy="3736848"/>
          </a:xfrm>
        </p:spPr>
        <p:txBody>
          <a:bodyPr>
            <a:normAutofit/>
          </a:bodyPr>
          <a:lstStyle>
            <a:lvl1pPr>
              <a:defRPr sz="16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8" name="Content Placeholder 30"/>
          <p:cNvSpPr>
            <a:spLocks noGrp="1"/>
          </p:cNvSpPr>
          <p:nvPr>
            <p:ph sz="quarter" idx="13"/>
          </p:nvPr>
        </p:nvSpPr>
        <p:spPr>
          <a:xfrm>
            <a:off x="352426" y="2011680"/>
            <a:ext cx="3886200" cy="3736848"/>
          </a:xfrm>
        </p:spPr>
        <p:txBody>
          <a:bodyPr>
            <a:normAutofit/>
          </a:bodyPr>
          <a:lstStyle>
            <a:lvl1pPr>
              <a:defRPr sz="16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30" name="Title 2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20" name="Date Placeholder 19"/>
          <p:cNvSpPr>
            <a:spLocks noGrp="1"/>
          </p:cNvSpPr>
          <p:nvPr>
            <p:ph type="dt" sz="half" idx="16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26. 9. 2013</a:t>
            </a:fld>
            <a:endParaRPr lang="cs-CZ"/>
          </a:p>
        </p:txBody>
      </p:sp>
      <p:sp>
        <p:nvSpPr>
          <p:cNvPr id="24" name="Slide Number Placeholder 23"/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9" name="Footer Placeholder 28"/>
          <p:cNvSpPr>
            <a:spLocks noGrp="1"/>
          </p:cNvSpPr>
          <p:nvPr>
            <p:ph type="ftr" sz="quarter" idx="18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ransition spd="slow">
    <p:dissolv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Date Placeholder 1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26. 9. 2013</a:t>
            </a:fld>
            <a:endParaRPr lang="cs-CZ"/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8" name="Footer Placeholder 17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Title 1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  <p:transition spd="slow">
    <p:dissolv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26. 9. 2013</a:t>
            </a:fld>
            <a:endParaRPr lang="cs-CZ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3" name="Footer Placeholder 12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ransition spd="slow">
    <p:dissolv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/>
          <p:cNvSpPr/>
          <p:nvPr/>
        </p:nvSpPr>
        <p:spPr>
          <a:xfrm>
            <a:off x="0" y="5734050"/>
            <a:ext cx="9144000" cy="1123950"/>
          </a:xfrm>
          <a:prstGeom prst="rect">
            <a:avLst/>
          </a:prstGeom>
          <a:solidFill>
            <a:schemeClr val="accent5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22" name="Straight Connector 21"/>
          <p:cNvCxnSpPr/>
          <p:nvPr/>
        </p:nvCxnSpPr>
        <p:spPr>
          <a:xfrm>
            <a:off x="0" y="5695950"/>
            <a:ext cx="9144000" cy="158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Title 2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2"/>
          </p:nvPr>
        </p:nvSpPr>
        <p:spPr>
          <a:xfrm>
            <a:off x="352426" y="1463040"/>
            <a:ext cx="3381375" cy="3967162"/>
          </a:xfr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600" b="0" i="1" spc="0" baseline="0">
                <a:solidFill>
                  <a:schemeClr val="tx2"/>
                </a:solidFill>
                <a:latin typeface="+mn-lt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6" name="Content Placeholder 11"/>
          <p:cNvSpPr>
            <a:spLocks noGrp="1"/>
          </p:cNvSpPr>
          <p:nvPr>
            <p:ph sz="quarter" idx="14"/>
          </p:nvPr>
        </p:nvSpPr>
        <p:spPr>
          <a:xfrm>
            <a:off x="4105275" y="1463040"/>
            <a:ext cx="4681538" cy="3968496"/>
          </a:xfrm>
        </p:spPr>
        <p:txBody>
          <a:bodyPr>
            <a:normAutofit/>
          </a:bodyPr>
          <a:lstStyle>
            <a:lvl1pPr>
              <a:defRPr sz="16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Date Placeholder 12"/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26. 9. 2013</a:t>
            </a:fld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0" name="Footer Placeholder 19"/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ransition spd="slow">
    <p:dissolv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229224" y="0"/>
            <a:ext cx="3914775" cy="5657850"/>
          </a:xfrm>
        </p:spPr>
        <p:txBody>
          <a:bodyPr anchor="ctr" anchorCtr="0"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25" name="Text Placeholder 24"/>
          <p:cNvSpPr>
            <a:spLocks noGrp="1"/>
          </p:cNvSpPr>
          <p:nvPr>
            <p:ph type="body" sz="quarter" idx="13"/>
          </p:nvPr>
        </p:nvSpPr>
        <p:spPr>
          <a:xfrm>
            <a:off x="352426" y="1600199"/>
            <a:ext cx="4572000" cy="3593237"/>
          </a:xfr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spcBef>
                <a:spcPts val="0"/>
              </a:spcBef>
              <a:buNone/>
              <a:defRPr sz="1600" i="1">
                <a:solidFill>
                  <a:schemeClr val="tx1"/>
                </a:solidFill>
              </a:defRPr>
            </a:lvl1pPr>
            <a:lvl2pPr marL="171450" indent="1588">
              <a:buNone/>
              <a:defRPr>
                <a:solidFill>
                  <a:schemeClr val="bg2"/>
                </a:solidFill>
              </a:defRPr>
            </a:lvl2pPr>
            <a:lvl3pPr marL="344488" indent="6350">
              <a:buNone/>
              <a:defRPr>
                <a:solidFill>
                  <a:schemeClr val="bg2"/>
                </a:solidFill>
              </a:defRPr>
            </a:lvl3pPr>
            <a:lvl4pPr marL="515938" indent="3175">
              <a:buNone/>
              <a:defRPr>
                <a:solidFill>
                  <a:schemeClr val="bg2"/>
                </a:solidFill>
              </a:defRPr>
            </a:lvl4pPr>
            <a:lvl5pPr marL="688975" indent="-1588">
              <a:buNone/>
              <a:defRPr>
                <a:solidFill>
                  <a:schemeClr val="bg2"/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1" name="Rectangle 10"/>
          <p:cNvSpPr/>
          <p:nvPr/>
        </p:nvSpPr>
        <p:spPr>
          <a:xfrm>
            <a:off x="0" y="5734050"/>
            <a:ext cx="9144000" cy="1123950"/>
          </a:xfrm>
          <a:prstGeom prst="rect">
            <a:avLst/>
          </a:prstGeom>
          <a:solidFill>
            <a:schemeClr val="accent5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2" name="Straight Connector 11"/>
          <p:cNvCxnSpPr/>
          <p:nvPr/>
        </p:nvCxnSpPr>
        <p:spPr>
          <a:xfrm>
            <a:off x="0" y="5695950"/>
            <a:ext cx="9144000" cy="158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itle Placeholder 1"/>
          <p:cNvSpPr>
            <a:spLocks noGrp="1"/>
          </p:cNvSpPr>
          <p:nvPr>
            <p:ph type="title"/>
          </p:nvPr>
        </p:nvSpPr>
        <p:spPr>
          <a:xfrm>
            <a:off x="352425" y="275208"/>
            <a:ext cx="4572000" cy="1324992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3" name="Date Placeholder 12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26. 9. 2013</a:t>
            </a:fld>
            <a:endParaRPr lang="cs-CZ"/>
          </a:p>
        </p:txBody>
      </p:sp>
      <p:sp>
        <p:nvSpPr>
          <p:cNvPr id="20" name="Slide Number Placeholder 19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ransition spd="slow">
    <p:dissolv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26. 9. 2013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26. 9. 2013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352426" y="228600"/>
            <a:ext cx="7680960" cy="10668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52426" y="1463040"/>
            <a:ext cx="76809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52426" y="6543676"/>
            <a:ext cx="1466850" cy="24765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>
              <a:defRPr sz="1000" b="1">
                <a:solidFill>
                  <a:schemeClr val="tx1">
                    <a:alpha val="6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26. 9. 2013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809749" y="6543676"/>
            <a:ext cx="4086225" cy="24765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>
              <a:defRPr sz="1000" b="1" i="1">
                <a:solidFill>
                  <a:schemeClr val="tx1">
                    <a:alpha val="6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886700" y="6543676"/>
            <a:ext cx="876300" cy="24765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r">
              <a:defRPr sz="1000" b="1">
                <a:solidFill>
                  <a:schemeClr val="tx1">
                    <a:alpha val="6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ransition spd="slow">
    <p:dissolve/>
  </p:transition>
  <p:txStyles>
    <p:titleStyle>
      <a:lvl1pPr algn="l" defTabSz="914400" rtl="0" eaLnBrk="1" latinLnBrk="0" hangingPunct="1">
        <a:spcBef>
          <a:spcPts val="400"/>
        </a:spcBef>
        <a:buNone/>
        <a:defRPr sz="4000" b="0" kern="1200" cap="none" spc="0" baseline="0">
          <a:solidFill>
            <a:schemeClr val="tx1"/>
          </a:solidFill>
          <a:latin typeface="+mj-lt"/>
          <a:ea typeface="+mj-ea"/>
          <a:cs typeface="Tunga" pitchFamily="2"/>
        </a:defRPr>
      </a:lvl1pPr>
    </p:titleStyle>
    <p:bodyStyle>
      <a:lvl1pPr marL="0" indent="0" algn="l" defTabSz="914400" rtl="0" eaLnBrk="1" latinLnBrk="0" hangingPunct="1">
        <a:spcBef>
          <a:spcPts val="1200"/>
        </a:spcBef>
        <a:spcAft>
          <a:spcPts val="0"/>
        </a:spcAft>
        <a:buClr>
          <a:schemeClr val="accent5"/>
        </a:buClr>
        <a:buFont typeface="Arial" pitchFamily="34" charset="0"/>
        <a:buNone/>
        <a:defRPr sz="1800" b="0" i="0" kern="1200" cap="none" spc="30" baseline="0">
          <a:solidFill>
            <a:schemeClr val="tx1"/>
          </a:solidFill>
          <a:latin typeface="+mn-lt"/>
          <a:ea typeface="+mn-ea"/>
          <a:cs typeface="Tahoma" pitchFamily="34" charset="0"/>
        </a:defRPr>
      </a:lvl1pPr>
      <a:lvl2pPr marL="171450" indent="-171450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Tahoma" pitchFamily="34" charset="0"/>
        </a:defRPr>
      </a:lvl2pPr>
      <a:lvl3pPr marL="344488" indent="-165100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Tahoma" pitchFamily="34" charset="0"/>
        </a:defRPr>
      </a:lvl3pPr>
      <a:lvl4pPr marL="517525" indent="-169863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Tahoma" pitchFamily="34" charset="0"/>
        </a:defRPr>
      </a:lvl4pPr>
      <a:lvl5pPr marL="688975" indent="-173038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Tahoma" pitchFamily="34" charset="0"/>
        </a:defRPr>
      </a:lvl5pPr>
      <a:lvl6pPr marL="868680" indent="-173736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069848" indent="-173736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1243584" indent="-173736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1408176" indent="-173736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pn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" Target="slide6.xml"/><Relationship Id="rId7" Type="http://schemas.openxmlformats.org/officeDocument/2006/relationships/slide" Target="slide11.xml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Relationship Id="rId6" Type="http://schemas.openxmlformats.org/officeDocument/2006/relationships/slide" Target="slide9.xml"/><Relationship Id="rId5" Type="http://schemas.openxmlformats.org/officeDocument/2006/relationships/slide" Target="slide10.xml"/><Relationship Id="rId4" Type="http://schemas.openxmlformats.org/officeDocument/2006/relationships/slide" Target="slide7.xm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4/49/Hdd_od_srodka.jpg" TargetMode="External"/><Relationship Id="rId13" Type="http://schemas.openxmlformats.org/officeDocument/2006/relationships/hyperlink" Target="https://upload.wikimedia.org/wikipedia/commons/5/58/WinmodemAndRegularModem.jpg" TargetMode="External"/><Relationship Id="rId3" Type="http://schemas.openxmlformats.org/officeDocument/2006/relationships/hyperlink" Target="http://upload.wikimedia.org/wikipedia/commons/c/cc/Modified-pc-case.png" TargetMode="External"/><Relationship Id="rId7" Type="http://schemas.openxmlformats.org/officeDocument/2006/relationships/hyperlink" Target="http://upload.wikimedia.org/wikipedia/commons/3/3c/DDR_RAM-3.jpg" TargetMode="External"/><Relationship Id="rId12" Type="http://schemas.openxmlformats.org/officeDocument/2006/relationships/hyperlink" Target="http://upload.wikimedia.org/wikipedia/commons/8/82/NIC-FA312.jpg" TargetMode="External"/><Relationship Id="rId2" Type="http://schemas.openxmlformats.org/officeDocument/2006/relationships/hyperlink" Target="http://upload.wikimedia.org/wikipedia/commons/3/33/PC_case_modified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upload.wikimedia.org/wikipedia/commons/a/a7/Pentium_M_Dothan_Backside.jpg" TargetMode="External"/><Relationship Id="rId11" Type="http://schemas.openxmlformats.org/officeDocument/2006/relationships/hyperlink" Target="http://upload.wikimedia.org/wikipedia/commons/8/8a/Turtle-Beach-Sound-Card.jpg" TargetMode="External"/><Relationship Id="rId5" Type="http://schemas.openxmlformats.org/officeDocument/2006/relationships/hyperlink" Target="http://upload.wikimedia.org/wikipedia/commons/d/d7/PSX-SCPH-5001-Motherboard.jpg" TargetMode="External"/><Relationship Id="rId10" Type="http://schemas.openxmlformats.org/officeDocument/2006/relationships/hyperlink" Target="http://upload.wikimedia.org/wikipedia/commons/thumb/3/38/ASUS_NVIDIA_GeForce_210_silent_graphics_card_with_HDMI.JPG/1280px-ASUS_NVIDIA_GeForce_210_silent_graphics_card_with_HDMI.JPG" TargetMode="External"/><Relationship Id="rId4" Type="http://schemas.openxmlformats.org/officeDocument/2006/relationships/hyperlink" Target="http://farm3.staticflickr.com/2412/2369342045_30f787a98e_o.jpg" TargetMode="External"/><Relationship Id="rId9" Type="http://schemas.openxmlformats.org/officeDocument/2006/relationships/hyperlink" Target="http://upload.wikimedia.org/wikipedia/commons/8/8d/Intel_Pentium_Processor_(backside)_with_heat_sink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395536" y="2204864"/>
            <a:ext cx="8229600" cy="4536975"/>
          </a:xfrm>
        </p:spPr>
        <p:txBody>
          <a:bodyPr>
            <a:normAutofit fontScale="70000" lnSpcReduction="20000"/>
          </a:bodyPr>
          <a:lstStyle/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2000" dirty="0">
              <a:solidFill>
                <a:schemeClr val="bg1"/>
              </a:solidFill>
            </a:endParaRP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2100" b="1" dirty="0">
                <a:solidFill>
                  <a:schemeClr val="bg1"/>
                </a:solidFill>
              </a:rPr>
              <a:t>Název školy:</a:t>
            </a:r>
            <a:r>
              <a:rPr lang="cs-CZ" sz="2300" b="1" dirty="0">
                <a:solidFill>
                  <a:schemeClr val="bg1"/>
                </a:solidFill>
              </a:rPr>
              <a:t>	</a:t>
            </a:r>
            <a:r>
              <a:rPr lang="cs-CZ" b="1" dirty="0">
                <a:solidFill>
                  <a:schemeClr val="bg1"/>
                </a:solidFill>
              </a:rPr>
              <a:t>Základní škola Městec Králové</a:t>
            </a: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b="1" dirty="0">
              <a:solidFill>
                <a:schemeClr val="bg1"/>
              </a:solidFill>
            </a:endParaRP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2100" b="1" dirty="0">
                <a:solidFill>
                  <a:schemeClr val="bg1"/>
                </a:solidFill>
              </a:rPr>
              <a:t>Autor:</a:t>
            </a:r>
            <a:r>
              <a:rPr lang="cs-CZ" sz="2300" b="1" dirty="0">
                <a:solidFill>
                  <a:schemeClr val="bg1"/>
                </a:solidFill>
              </a:rPr>
              <a:t>	</a:t>
            </a:r>
            <a:r>
              <a:rPr lang="cs-CZ" b="1" dirty="0" smtClean="0">
                <a:solidFill>
                  <a:schemeClr val="bg1"/>
                </a:solidFill>
              </a:rPr>
              <a:t>Mgr. Petr Novák</a:t>
            </a:r>
            <a:endParaRPr lang="cs-CZ" b="1" dirty="0">
              <a:solidFill>
                <a:schemeClr val="bg1"/>
              </a:solidFill>
            </a:endParaRP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b="1" dirty="0">
              <a:solidFill>
                <a:schemeClr val="bg1"/>
              </a:solidFill>
            </a:endParaRP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2100" b="1" dirty="0">
                <a:solidFill>
                  <a:schemeClr val="bg1"/>
                </a:solidFill>
              </a:rPr>
              <a:t>Název:</a:t>
            </a:r>
            <a:r>
              <a:rPr lang="cs-CZ" sz="2300" b="1" dirty="0">
                <a:solidFill>
                  <a:schemeClr val="bg1"/>
                </a:solidFill>
              </a:rPr>
              <a:t>	</a:t>
            </a:r>
            <a:r>
              <a:rPr lang="cs-CZ" b="1" dirty="0">
                <a:solidFill>
                  <a:schemeClr val="bg1"/>
                </a:solidFill>
              </a:rPr>
              <a:t>VY_32_INOVACE_01_F9</a:t>
            </a: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b="1" dirty="0">
              <a:solidFill>
                <a:schemeClr val="bg1"/>
              </a:solidFill>
            </a:endParaRP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2100" b="1" dirty="0">
                <a:solidFill>
                  <a:schemeClr val="bg1"/>
                </a:solidFill>
              </a:rPr>
              <a:t>Číslo projektu:</a:t>
            </a:r>
            <a:r>
              <a:rPr lang="cs-CZ" sz="2300" b="1" dirty="0">
                <a:solidFill>
                  <a:schemeClr val="bg1"/>
                </a:solidFill>
              </a:rPr>
              <a:t>	</a:t>
            </a:r>
            <a:r>
              <a:rPr lang="cs-CZ" b="1" dirty="0">
                <a:solidFill>
                  <a:schemeClr val="bg1"/>
                </a:solidFill>
              </a:rPr>
              <a:t>CZ.1.07/1.4.00/21.2313</a:t>
            </a: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b="1" dirty="0">
              <a:solidFill>
                <a:schemeClr val="bg1"/>
              </a:solidFill>
            </a:endParaRP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2100" b="1" dirty="0">
                <a:solidFill>
                  <a:schemeClr val="bg1"/>
                </a:solidFill>
              </a:rPr>
              <a:t>Téma:	</a:t>
            </a:r>
            <a:r>
              <a:rPr lang="cs-CZ" b="1" dirty="0" smtClean="0">
                <a:solidFill>
                  <a:schemeClr val="bg1"/>
                </a:solidFill>
              </a:rPr>
              <a:t>Složení PC</a:t>
            </a:r>
            <a:endParaRPr lang="cs-CZ" b="1" dirty="0">
              <a:solidFill>
                <a:schemeClr val="bg1"/>
              </a:solidFill>
            </a:endParaRP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b="1" dirty="0">
              <a:solidFill>
                <a:schemeClr val="bg1"/>
              </a:solidFill>
            </a:endParaRP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2100" b="1" dirty="0">
                <a:solidFill>
                  <a:schemeClr val="bg1"/>
                </a:solidFill>
              </a:rPr>
              <a:t>Anotace:	</a:t>
            </a:r>
            <a:r>
              <a:rPr lang="cs-CZ" b="1" dirty="0" smtClean="0">
                <a:solidFill>
                  <a:schemeClr val="bg1"/>
                </a:solidFill>
              </a:rPr>
              <a:t>Ojasnění problematiky složení počítače</a:t>
            </a:r>
            <a:endParaRPr lang="cs-CZ" b="1" dirty="0">
              <a:solidFill>
                <a:schemeClr val="bg1"/>
              </a:solidFill>
            </a:endParaRP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2300" b="1" dirty="0">
              <a:solidFill>
                <a:schemeClr val="bg1"/>
              </a:solidFill>
            </a:endParaRP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2100" b="1" dirty="0">
                <a:solidFill>
                  <a:schemeClr val="bg1"/>
                </a:solidFill>
              </a:rPr>
              <a:t>Datum:</a:t>
            </a:r>
            <a:r>
              <a:rPr lang="cs-CZ" sz="2300" b="1" dirty="0">
                <a:solidFill>
                  <a:schemeClr val="bg1"/>
                </a:solidFill>
              </a:rPr>
              <a:t>	</a:t>
            </a:r>
            <a:r>
              <a:rPr lang="cs-CZ" b="1" dirty="0" smtClean="0">
                <a:solidFill>
                  <a:schemeClr val="bg1"/>
                </a:solidFill>
              </a:rPr>
              <a:t>20. 5. 2012</a:t>
            </a: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b="1" dirty="0">
              <a:solidFill>
                <a:schemeClr val="bg1"/>
              </a:solidFill>
            </a:endParaRP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b="1" dirty="0" smtClean="0">
                <a:solidFill>
                  <a:schemeClr val="bg1"/>
                </a:solidFill>
              </a:rPr>
              <a:t>Keywords:	hardware, cpu, motherboard, </a:t>
            </a:r>
            <a:r>
              <a:rPr lang="cs-CZ" b="1" dirty="0" err="1" smtClean="0">
                <a:solidFill>
                  <a:schemeClr val="bg1"/>
                </a:solidFill>
              </a:rPr>
              <a:t>ram</a:t>
            </a:r>
            <a:r>
              <a:rPr lang="cs-CZ" b="1" dirty="0" smtClean="0">
                <a:solidFill>
                  <a:schemeClr val="bg1"/>
                </a:solidFill>
              </a:rPr>
              <a:t>, </a:t>
            </a:r>
            <a:r>
              <a:rPr lang="cs-CZ" b="1" dirty="0" err="1" smtClean="0">
                <a:solidFill>
                  <a:schemeClr val="bg1"/>
                </a:solidFill>
              </a:rPr>
              <a:t>hdd</a:t>
            </a:r>
            <a:endParaRPr lang="cs-CZ" sz="2300" b="1" dirty="0">
              <a:solidFill>
                <a:schemeClr val="bg1"/>
              </a:solidFill>
            </a:endParaRPr>
          </a:p>
        </p:txBody>
      </p:sp>
      <p:pic>
        <p:nvPicPr>
          <p:cNvPr id="1026" name="Picture 2" descr="C:\Users\Petr\Desktop\DUMy\OPVKlogo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23363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33869685"/>
      </p:ext>
    </p:extLst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>
          <a:xfrm>
            <a:off x="762000" y="533400"/>
            <a:ext cx="7772400" cy="1920875"/>
          </a:xfrm>
        </p:spPr>
        <p:txBody>
          <a:bodyPr/>
          <a:lstStyle/>
          <a:p>
            <a:pPr eaLnBrk="1" hangingPunct="1">
              <a:defRPr/>
            </a:pPr>
            <a:r>
              <a:rPr lang="cs-CZ" dirty="0" smtClean="0"/>
              <a:t>Složení počítače</a:t>
            </a:r>
          </a:p>
        </p:txBody>
      </p:sp>
    </p:spTree>
    <p:extLst>
      <p:ext uri="{BB962C8B-B14F-4D97-AF65-F5344CB8AC3E}">
        <p14:creationId xmlns:p14="http://schemas.microsoft.com/office/powerpoint/2010/main" val="695725608"/>
      </p:ext>
    </p:extLst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8" fill="hold" grpId="0" nodeType="afterEffect">
                                  <p:stCondLst>
                                    <p:cond delay="500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098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20" name="Rectangle 4"/>
          <p:cNvSpPr>
            <a:spLocks noGrp="1" noRot="1" noChangeArrowheads="1"/>
          </p:cNvSpPr>
          <p:nvPr>
            <p:ph type="title"/>
          </p:nvPr>
        </p:nvSpPr>
        <p:spPr>
          <a:xfrm>
            <a:off x="352426" y="228600"/>
            <a:ext cx="7680960" cy="896144"/>
          </a:xfrm>
        </p:spPr>
        <p:txBody>
          <a:bodyPr/>
          <a:lstStyle/>
          <a:p>
            <a:pPr algn="ctr" eaLnBrk="1" hangingPunct="1">
              <a:defRPr/>
            </a:pPr>
            <a:r>
              <a:rPr lang="cs-CZ" b="1" dirty="0" smtClean="0"/>
              <a:t>PC </a:t>
            </a:r>
            <a:r>
              <a:rPr lang="cs-CZ" b="1" dirty="0"/>
              <a:t>=</a:t>
            </a:r>
            <a:r>
              <a:rPr lang="cs-CZ" b="1" dirty="0" smtClean="0"/>
              <a:t> velká stavebnice</a:t>
            </a:r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1124744"/>
            <a:ext cx="6408712" cy="562364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385814163"/>
      </p:ext>
    </p:extLst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3000"/>
                                        <p:tgtEl>
                                          <p:spTgt spid="92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20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52426" y="228600"/>
            <a:ext cx="7680960" cy="752128"/>
          </a:xfrm>
        </p:spPr>
        <p:txBody>
          <a:bodyPr/>
          <a:lstStyle/>
          <a:p>
            <a:pPr algn="ctr"/>
            <a:r>
              <a:rPr lang="cs-CZ" b="1" dirty="0" smtClean="0">
                <a:solidFill>
                  <a:srgbClr val="FFFF00"/>
                </a:solidFill>
              </a:rPr>
              <a:t>Skříň - case</a:t>
            </a:r>
            <a:endParaRPr lang="cs-CZ" b="1" dirty="0">
              <a:solidFill>
                <a:srgbClr val="FFFF00"/>
              </a:solidFill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 rotWithShape="1">
          <a:blip r:embed="rId2">
            <a:clrChange>
              <a:clrFrom>
                <a:srgbClr val="000000"/>
              </a:clrFrom>
              <a:clrTo>
                <a:srgbClr val="000000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3848"/>
          <a:stretch/>
        </p:blipFill>
        <p:spPr bwMode="auto">
          <a:xfrm>
            <a:off x="1907704" y="836712"/>
            <a:ext cx="4619625" cy="5916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248943920"/>
      </p:ext>
    </p:extLst>
  </p:cSld>
  <p:clrMapOvr>
    <a:masterClrMapping/>
  </p:clrMapOvr>
  <p:transition spd="slow">
    <p:dissolve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Rot="1" noChangeArrowheads="1"/>
          </p:cNvSpPr>
          <p:nvPr>
            <p:ph type="title"/>
          </p:nvPr>
        </p:nvSpPr>
        <p:spPr>
          <a:xfrm>
            <a:off x="352426" y="116632"/>
            <a:ext cx="7680960" cy="792088"/>
          </a:xfrm>
        </p:spPr>
        <p:txBody>
          <a:bodyPr>
            <a:normAutofit/>
          </a:bodyPr>
          <a:lstStyle/>
          <a:p>
            <a:pPr algn="ctr" eaLnBrk="1" hangingPunct="1">
              <a:defRPr/>
            </a:pPr>
            <a:r>
              <a:rPr lang="cs-CZ" dirty="0" smtClean="0">
                <a:solidFill>
                  <a:srgbClr val="FFFF00"/>
                </a:solidFill>
              </a:rPr>
              <a:t>1) Základní deska (Motherboard)</a:t>
            </a: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867831"/>
            <a:ext cx="7920880" cy="597160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831501320"/>
      </p:ext>
    </p:extLst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2000"/>
                                        <p:tgtEl>
                                          <p:spTgt spid="112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26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1" name="Rectangle 3"/>
          <p:cNvSpPr>
            <a:spLocks noGrp="1" noChangeArrowheads="1"/>
          </p:cNvSpPr>
          <p:nvPr>
            <p:ph sz="quarter" idx="13"/>
          </p:nvPr>
        </p:nvSpPr>
        <p:spPr>
          <a:xfrm>
            <a:off x="539552" y="1600200"/>
            <a:ext cx="8604448" cy="4525963"/>
          </a:xfrm>
        </p:spPr>
        <p:txBody>
          <a:bodyPr>
            <a:normAutofit/>
          </a:bodyPr>
          <a:lstStyle/>
          <a:p>
            <a:pPr marL="342900" indent="-342900" eaLnBrk="1" hangingPunct="1">
              <a:buFont typeface="Arial" pitchFamily="34" charset="0"/>
              <a:buChar char="•"/>
              <a:defRPr/>
            </a:pPr>
            <a:r>
              <a:rPr lang="cs-CZ" sz="2400" b="1" dirty="0" smtClean="0"/>
              <a:t>Tvoří základ celého PC</a:t>
            </a:r>
          </a:p>
          <a:p>
            <a:pPr marL="342900" indent="-342900" eaLnBrk="1" hangingPunct="1">
              <a:buFont typeface="Arial" pitchFamily="34" charset="0"/>
              <a:buChar char="•"/>
              <a:defRPr/>
            </a:pPr>
            <a:r>
              <a:rPr lang="cs-CZ" sz="2400" b="1" dirty="0" smtClean="0"/>
              <a:t>Všechny ostatní součásti jsou k ní připojeny</a:t>
            </a:r>
          </a:p>
          <a:p>
            <a:pPr eaLnBrk="1" hangingPunct="1">
              <a:buFont typeface="Wingdings" pitchFamily="2" charset="2"/>
              <a:buNone/>
              <a:defRPr/>
            </a:pPr>
            <a:endParaRPr lang="cs-CZ" sz="2400" dirty="0" smtClean="0"/>
          </a:p>
        </p:txBody>
      </p:sp>
      <p:sp>
        <p:nvSpPr>
          <p:cNvPr id="12290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dirty="0" smtClean="0">
                <a:solidFill>
                  <a:srgbClr val="FFFF00"/>
                </a:solidFill>
              </a:rPr>
              <a:t>1) Základní deska (Motherboard)</a:t>
            </a: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2852936"/>
            <a:ext cx="5130551" cy="384058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2303" name="AutoShape 15"/>
          <p:cNvSpPr>
            <a:spLocks noChangeArrowheads="1"/>
          </p:cNvSpPr>
          <p:nvPr/>
        </p:nvSpPr>
        <p:spPr bwMode="auto">
          <a:xfrm rot="-513819">
            <a:off x="4584052" y="3427414"/>
            <a:ext cx="2057400" cy="315912"/>
          </a:xfrm>
          <a:prstGeom prst="leftArrow">
            <a:avLst>
              <a:gd name="adj1" fmla="val 44815"/>
              <a:gd name="adj2" fmla="val 180905"/>
            </a:avLst>
          </a:prstGeom>
          <a:solidFill>
            <a:schemeClr val="hlink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12304" name="AutoShape 16"/>
          <p:cNvSpPr>
            <a:spLocks noChangeArrowheads="1"/>
          </p:cNvSpPr>
          <p:nvPr/>
        </p:nvSpPr>
        <p:spPr bwMode="auto">
          <a:xfrm rot="221666">
            <a:off x="4504385" y="4495767"/>
            <a:ext cx="2057850" cy="315913"/>
          </a:xfrm>
          <a:prstGeom prst="leftArrow">
            <a:avLst>
              <a:gd name="adj1" fmla="val 44815"/>
              <a:gd name="adj2" fmla="val 180904"/>
            </a:avLst>
          </a:prstGeom>
          <a:solidFill>
            <a:schemeClr val="hlink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12305" name="AutoShape 17"/>
          <p:cNvSpPr>
            <a:spLocks noChangeArrowheads="1"/>
          </p:cNvSpPr>
          <p:nvPr/>
        </p:nvSpPr>
        <p:spPr bwMode="auto">
          <a:xfrm>
            <a:off x="4419600" y="5638800"/>
            <a:ext cx="2057400" cy="315913"/>
          </a:xfrm>
          <a:prstGeom prst="leftArrow">
            <a:avLst>
              <a:gd name="adj1" fmla="val 44815"/>
              <a:gd name="adj2" fmla="val 180904"/>
            </a:avLst>
          </a:prstGeom>
          <a:solidFill>
            <a:schemeClr val="hlink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CFCFA"/>
              </a:clrFrom>
              <a:clrTo>
                <a:srgbClr val="FCFCFA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2531203"/>
            <a:ext cx="1700953" cy="148958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5" name="Picture 5"/>
          <p:cNvPicPr>
            <a:picLocks noChangeAspect="1" noChangeArrowheads="1"/>
          </p:cNvPicPr>
          <p:nvPr/>
        </p:nvPicPr>
        <p:blipFill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5094322"/>
            <a:ext cx="2432199" cy="172078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4" name="Picture 4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9386471">
            <a:off x="6401443" y="4036432"/>
            <a:ext cx="2742757" cy="62740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953737600"/>
      </p:ext>
    </p:extLst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22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22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22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22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6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230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230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21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230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230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26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230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230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291" grpId="0" build="p"/>
      <p:bldP spid="12303" grpId="0" animBg="1"/>
      <p:bldP spid="12304" grpId="0" animBg="1"/>
      <p:bldP spid="12305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9" name="Rectangle 3"/>
          <p:cNvSpPr>
            <a:spLocks noGrp="1" noChangeArrowheads="1"/>
          </p:cNvSpPr>
          <p:nvPr>
            <p:ph sz="quarter" idx="13"/>
          </p:nvPr>
        </p:nvSpPr>
        <p:spPr>
          <a:xfrm>
            <a:off x="251519" y="1390493"/>
            <a:ext cx="8640961" cy="1828800"/>
          </a:xfrm>
        </p:spPr>
        <p:txBody>
          <a:bodyPr>
            <a:noAutofit/>
          </a:bodyPr>
          <a:lstStyle/>
          <a:p>
            <a:pPr marL="609600" indent="-609600" eaLnBrk="1" hangingPunct="1">
              <a:lnSpc>
                <a:spcPct val="90000"/>
              </a:lnSpc>
              <a:defRPr/>
            </a:pPr>
            <a:r>
              <a:rPr lang="cs-CZ" sz="2400" b="1" dirty="0" smtClean="0">
                <a:latin typeface="Comic Sans MS" pitchFamily="66" charset="0"/>
              </a:rPr>
              <a:t>Provádí veškeré výpočty a instrukce</a:t>
            </a:r>
          </a:p>
          <a:p>
            <a:pPr marL="609600" indent="-609600" eaLnBrk="1" hangingPunct="1">
              <a:lnSpc>
                <a:spcPct val="90000"/>
              </a:lnSpc>
              <a:defRPr/>
            </a:pPr>
            <a:r>
              <a:rPr lang="cs-CZ" sz="2400" b="1" dirty="0" smtClean="0">
                <a:latin typeface="Comic Sans MS" pitchFamily="66" charset="0"/>
              </a:rPr>
              <a:t>Důležitá je rychlost – v GHz – </a:t>
            </a:r>
            <a:r>
              <a:rPr lang="cs-CZ" sz="2400" b="1" dirty="0" err="1" smtClean="0">
                <a:latin typeface="Comic Sans MS" pitchFamily="66" charset="0"/>
              </a:rPr>
              <a:t>gigahetrzích</a:t>
            </a:r>
            <a:r>
              <a:rPr lang="cs-CZ" sz="2400" b="1" dirty="0" smtClean="0">
                <a:latin typeface="Comic Sans MS" pitchFamily="66" charset="0"/>
              </a:rPr>
              <a:t> (miliarda operací za 1 vteřinu)</a:t>
            </a:r>
          </a:p>
          <a:p>
            <a:pPr marL="609600" indent="-609600" eaLnBrk="1" hangingPunct="1">
              <a:lnSpc>
                <a:spcPct val="90000"/>
              </a:lnSpc>
              <a:defRPr/>
            </a:pPr>
            <a:r>
              <a:rPr lang="cs-CZ" sz="2400" b="1" dirty="0" smtClean="0">
                <a:latin typeface="Comic Sans MS" pitchFamily="66" charset="0"/>
              </a:rPr>
              <a:t>Obrovská rychlost – zahřívá se, je chlazen chladičem</a:t>
            </a:r>
          </a:p>
          <a:p>
            <a:pPr marL="609600" indent="-609600" eaLnBrk="1" hangingPunct="1">
              <a:lnSpc>
                <a:spcPct val="90000"/>
              </a:lnSpc>
              <a:buFont typeface="Wingdings" pitchFamily="2" charset="2"/>
              <a:buNone/>
              <a:defRPr/>
            </a:pPr>
            <a:endParaRPr lang="cs-CZ" sz="2000" b="1" u="sng" dirty="0" smtClean="0">
              <a:latin typeface="Comic Sans MS" pitchFamily="66" charset="0"/>
            </a:endParaRPr>
          </a:p>
        </p:txBody>
      </p:sp>
      <p:sp>
        <p:nvSpPr>
          <p:cNvPr id="14338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dirty="0" smtClean="0">
                <a:solidFill>
                  <a:srgbClr val="FFFF00"/>
                </a:solidFill>
              </a:rPr>
              <a:t>2) Procesor (CPU)</a:t>
            </a:r>
          </a:p>
        </p:txBody>
      </p:sp>
      <p:pic>
        <p:nvPicPr>
          <p:cNvPr id="7" name="Picture 3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CFCFA"/>
              </a:clrFrom>
              <a:clrTo>
                <a:srgbClr val="FCFCFA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1282143">
            <a:off x="2120336" y="3303635"/>
            <a:ext cx="3672408" cy="321604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781305988"/>
      </p:ext>
    </p:extLst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3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3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43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43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43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43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339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3" name="Rectangle 3"/>
          <p:cNvSpPr>
            <a:spLocks noGrp="1" noChangeArrowheads="1"/>
          </p:cNvSpPr>
          <p:nvPr>
            <p:ph sz="quarter" idx="13"/>
          </p:nvPr>
        </p:nvSpPr>
        <p:spPr>
          <a:xfrm>
            <a:off x="152400" y="1600200"/>
            <a:ext cx="8763000" cy="4525963"/>
          </a:xfrm>
        </p:spPr>
        <p:txBody>
          <a:bodyPr>
            <a:normAutofit/>
          </a:bodyPr>
          <a:lstStyle/>
          <a:p>
            <a:pPr marL="609600" indent="-609600" eaLnBrk="1" hangingPunct="1">
              <a:buFont typeface="Wingdings" pitchFamily="2" charset="2"/>
              <a:buNone/>
              <a:defRPr/>
            </a:pPr>
            <a:r>
              <a:rPr lang="cs-CZ" sz="2400" b="1" u="sng" dirty="0" smtClean="0">
                <a:latin typeface="Comic Sans MS" pitchFamily="66" charset="0"/>
              </a:rPr>
              <a:t>Dva velcí výrobci:</a:t>
            </a:r>
          </a:p>
          <a:p>
            <a:pPr marL="609600" indent="-609600" eaLnBrk="1" hangingPunct="1">
              <a:buFont typeface="Wingdings" pitchFamily="2" charset="2"/>
              <a:buAutoNum type="arabicParenR"/>
              <a:defRPr/>
            </a:pPr>
            <a:r>
              <a:rPr lang="cs-CZ" sz="2400" b="1" dirty="0" smtClean="0">
                <a:latin typeface="Comic Sans MS" pitchFamily="66" charset="0"/>
              </a:rPr>
              <a:t>INTEL (Pentium 4, </a:t>
            </a:r>
            <a:r>
              <a:rPr lang="cs-CZ" sz="2400" b="1" dirty="0" err="1" smtClean="0">
                <a:latin typeface="Comic Sans MS" pitchFamily="66" charset="0"/>
              </a:rPr>
              <a:t>Celeron</a:t>
            </a:r>
            <a:r>
              <a:rPr lang="cs-CZ" sz="2400" b="1" dirty="0" smtClean="0">
                <a:latin typeface="Comic Sans MS" pitchFamily="66" charset="0"/>
              </a:rPr>
              <a:t>, </a:t>
            </a:r>
            <a:r>
              <a:rPr lang="cs-CZ" sz="2400" b="1" dirty="0" err="1" smtClean="0">
                <a:latin typeface="Comic Sans MS" pitchFamily="66" charset="0"/>
              </a:rPr>
              <a:t>Core</a:t>
            </a:r>
            <a:r>
              <a:rPr lang="cs-CZ" sz="2400" b="1" dirty="0" smtClean="0">
                <a:latin typeface="Comic Sans MS" pitchFamily="66" charset="0"/>
              </a:rPr>
              <a:t> DUO)</a:t>
            </a:r>
          </a:p>
          <a:p>
            <a:pPr marL="609600" indent="-609600" eaLnBrk="1" hangingPunct="1">
              <a:buFont typeface="Wingdings" pitchFamily="2" charset="2"/>
              <a:buAutoNum type="arabicParenR"/>
              <a:defRPr/>
            </a:pPr>
            <a:r>
              <a:rPr lang="cs-CZ" sz="2400" b="1" dirty="0" smtClean="0">
                <a:latin typeface="Comic Sans MS" pitchFamily="66" charset="0"/>
              </a:rPr>
              <a:t>AMD (</a:t>
            </a:r>
            <a:r>
              <a:rPr lang="cs-CZ" sz="2400" b="1" dirty="0" err="1" smtClean="0">
                <a:latin typeface="Comic Sans MS" pitchFamily="66" charset="0"/>
              </a:rPr>
              <a:t>Athlon</a:t>
            </a:r>
            <a:r>
              <a:rPr lang="cs-CZ" sz="2400" b="1" dirty="0" smtClean="0">
                <a:latin typeface="Comic Sans MS" pitchFamily="66" charset="0"/>
              </a:rPr>
              <a:t> 64, </a:t>
            </a:r>
            <a:r>
              <a:rPr lang="cs-CZ" sz="2400" b="1" dirty="0" err="1" smtClean="0">
                <a:latin typeface="Comic Sans MS" pitchFamily="66" charset="0"/>
              </a:rPr>
              <a:t>Sempron</a:t>
            </a:r>
            <a:r>
              <a:rPr lang="cs-CZ" sz="2400" b="1" dirty="0" smtClean="0">
                <a:latin typeface="Comic Sans MS" pitchFamily="66" charset="0"/>
              </a:rPr>
              <a:t>, </a:t>
            </a:r>
            <a:r>
              <a:rPr lang="cs-CZ" sz="2400" b="1" dirty="0" err="1" smtClean="0">
                <a:latin typeface="Comic Sans MS" pitchFamily="66" charset="0"/>
              </a:rPr>
              <a:t>Opteron</a:t>
            </a:r>
            <a:r>
              <a:rPr lang="cs-CZ" sz="2400" b="1" dirty="0" smtClean="0">
                <a:latin typeface="Comic Sans MS" pitchFamily="66" charset="0"/>
              </a:rPr>
              <a:t>)</a:t>
            </a:r>
          </a:p>
          <a:p>
            <a:pPr marL="609600" indent="-609600" eaLnBrk="1" hangingPunct="1">
              <a:buFont typeface="Wingdings" pitchFamily="2" charset="2"/>
              <a:buNone/>
              <a:defRPr/>
            </a:pPr>
            <a:endParaRPr lang="cs-CZ" sz="2400" b="1" dirty="0" smtClean="0">
              <a:latin typeface="Comic Sans MS" pitchFamily="66" charset="0"/>
            </a:endParaRPr>
          </a:p>
        </p:txBody>
      </p:sp>
      <p:sp>
        <p:nvSpPr>
          <p:cNvPr id="15362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dirty="0" smtClean="0">
                <a:solidFill>
                  <a:srgbClr val="FFFF00"/>
                </a:solidFill>
              </a:rPr>
              <a:t>2) Procesor (CPU)</a:t>
            </a:r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3140968"/>
            <a:ext cx="3544104" cy="3583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236293173"/>
      </p:ext>
    </p:extLst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153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1536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7" dur="2000"/>
                                        <p:tgtEl>
                                          <p:spTgt spid="1536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36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1" name="Rectangle 3"/>
          <p:cNvSpPr>
            <a:spLocks noGrp="1" noChangeArrowheads="1"/>
          </p:cNvSpPr>
          <p:nvPr>
            <p:ph sz="quarter" idx="13"/>
          </p:nvPr>
        </p:nvSpPr>
        <p:spPr>
          <a:xfrm>
            <a:off x="457200" y="1600200"/>
            <a:ext cx="6019800" cy="2590800"/>
          </a:xfrm>
        </p:spPr>
        <p:txBody>
          <a:bodyPr>
            <a:normAutofit/>
          </a:bodyPr>
          <a:lstStyle/>
          <a:p>
            <a:pPr eaLnBrk="1" hangingPunct="1">
              <a:defRPr/>
            </a:pPr>
            <a:r>
              <a:rPr lang="cs-CZ" sz="2800" b="1" dirty="0" smtClean="0">
                <a:latin typeface="Comic Sans MS" pitchFamily="66" charset="0"/>
              </a:rPr>
              <a:t>Velká kapacita – GB (gigabajty)</a:t>
            </a:r>
          </a:p>
          <a:p>
            <a:pPr eaLnBrk="1" hangingPunct="1">
              <a:defRPr/>
            </a:pPr>
            <a:r>
              <a:rPr lang="cs-CZ" sz="2800" b="1" dirty="0" smtClean="0">
                <a:latin typeface="Comic Sans MS" pitchFamily="66" charset="0"/>
              </a:rPr>
              <a:t>Jsou na něm uloženy všechny programy PC</a:t>
            </a:r>
          </a:p>
          <a:p>
            <a:pPr eaLnBrk="1" hangingPunct="1">
              <a:defRPr/>
            </a:pPr>
            <a:r>
              <a:rPr lang="cs-CZ" sz="2800" b="1" dirty="0" smtClean="0">
                <a:latin typeface="Comic Sans MS" pitchFamily="66" charset="0"/>
              </a:rPr>
              <a:t>V PC je označen písmenem C – Tento počítač</a:t>
            </a:r>
          </a:p>
          <a:p>
            <a:pPr eaLnBrk="1" hangingPunct="1">
              <a:buFont typeface="Wingdings" pitchFamily="2" charset="2"/>
              <a:buNone/>
              <a:defRPr/>
            </a:pPr>
            <a:endParaRPr lang="cs-CZ" sz="2800" b="1" dirty="0" smtClean="0">
              <a:latin typeface="Comic Sans MS" pitchFamily="66" charset="0"/>
            </a:endParaRPr>
          </a:p>
        </p:txBody>
      </p:sp>
      <p:sp>
        <p:nvSpPr>
          <p:cNvPr id="17410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dirty="0" smtClean="0">
                <a:solidFill>
                  <a:srgbClr val="FFFF00"/>
                </a:solidFill>
              </a:rPr>
              <a:t>3) Pevný disk (Harddisk-HDD)</a:t>
            </a:r>
          </a:p>
        </p:txBody>
      </p:sp>
      <p:pic>
        <p:nvPicPr>
          <p:cNvPr id="17418" name="Picture 10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8600" y="4267200"/>
            <a:ext cx="1285875" cy="1190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7419" name="Picture 11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67000" y="4343400"/>
            <a:ext cx="1447800" cy="10620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7420" name="AutoShape 12"/>
          <p:cNvSpPr>
            <a:spLocks noChangeArrowheads="1"/>
          </p:cNvSpPr>
          <p:nvPr/>
        </p:nvSpPr>
        <p:spPr bwMode="auto">
          <a:xfrm>
            <a:off x="1676400" y="4724400"/>
            <a:ext cx="838200" cy="304800"/>
          </a:xfrm>
          <a:prstGeom prst="rightArrow">
            <a:avLst>
              <a:gd name="adj1" fmla="val 50000"/>
              <a:gd name="adj2" fmla="val 68750"/>
            </a:avLst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4005064"/>
            <a:ext cx="3552529" cy="251135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909273301"/>
      </p:ext>
    </p:extLst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74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74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74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74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74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74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74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74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74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74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74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74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411" grpId="0" build="p"/>
      <p:bldP spid="17420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94" name="Rectangle 10"/>
          <p:cNvSpPr>
            <a:spLocks noGrp="1" noChangeArrowheads="1"/>
          </p:cNvSpPr>
          <p:nvPr>
            <p:ph sz="quarter" idx="13"/>
          </p:nvPr>
        </p:nvSpPr>
        <p:spPr>
          <a:xfrm>
            <a:off x="683568" y="1600200"/>
            <a:ext cx="8231832" cy="4525963"/>
          </a:xfrm>
        </p:spPr>
        <p:txBody>
          <a:bodyPr>
            <a:normAutofit/>
          </a:bodyPr>
          <a:lstStyle/>
          <a:p>
            <a:pPr eaLnBrk="1" hangingPunct="1">
              <a:lnSpc>
                <a:spcPct val="90000"/>
              </a:lnSpc>
              <a:defRPr/>
            </a:pPr>
            <a:r>
              <a:rPr lang="cs-CZ" sz="2800" b="1" dirty="0" smtClean="0">
                <a:latin typeface="Comic Sans MS" pitchFamily="66" charset="0"/>
              </a:rPr>
              <a:t>Rychlá paměť – PC v ní pracuje s právě spuštěným programem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cs-CZ" sz="2800" b="1" dirty="0" smtClean="0">
                <a:latin typeface="Comic Sans MS" pitchFamily="66" charset="0"/>
              </a:rPr>
              <a:t>Po vypnutí PC se vymaže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cs-CZ" sz="2800" b="1" dirty="0" smtClean="0">
                <a:latin typeface="Comic Sans MS" pitchFamily="66" charset="0"/>
              </a:rPr>
              <a:t>Velikost – 2, 4, 8 GB (gigabajt)</a:t>
            </a:r>
          </a:p>
        </p:txBody>
      </p:sp>
      <p:sp>
        <p:nvSpPr>
          <p:cNvPr id="16386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dirty="0" smtClean="0">
                <a:solidFill>
                  <a:srgbClr val="FFFF00"/>
                </a:solidFill>
              </a:rPr>
              <a:t>4) Operační paměť (RAM)</a:t>
            </a:r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84124">
            <a:off x="3899167" y="2987758"/>
            <a:ext cx="4373571" cy="365858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903027278"/>
      </p:ext>
    </p:extLst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9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639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639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9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639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639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9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639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639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394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5" name="Rectangle 3"/>
          <p:cNvSpPr>
            <a:spLocks noGrp="1" noChangeArrowheads="1"/>
          </p:cNvSpPr>
          <p:nvPr>
            <p:ph sz="quarter" idx="13"/>
          </p:nvPr>
        </p:nvSpPr>
        <p:spPr>
          <a:xfrm>
            <a:off x="152400" y="1295400"/>
            <a:ext cx="5791200" cy="4525963"/>
          </a:xfrm>
        </p:spPr>
        <p:txBody>
          <a:bodyPr>
            <a:normAutofit/>
          </a:bodyPr>
          <a:lstStyle/>
          <a:p>
            <a:pPr marL="609600" indent="-609600" eaLnBrk="1" hangingPunct="1">
              <a:lnSpc>
                <a:spcPct val="90000"/>
              </a:lnSpc>
              <a:defRPr/>
            </a:pPr>
            <a:r>
              <a:rPr lang="cs-CZ" sz="2800" b="1" dirty="0" smtClean="0"/>
              <a:t>Zpracovává obraz – velké nároky na paměť</a:t>
            </a:r>
          </a:p>
          <a:p>
            <a:pPr marL="609600" indent="-609600" eaLnBrk="1" hangingPunct="1">
              <a:lnSpc>
                <a:spcPct val="90000"/>
              </a:lnSpc>
              <a:defRPr/>
            </a:pPr>
            <a:r>
              <a:rPr lang="cs-CZ" sz="2800" b="1" u="sng" dirty="0" smtClean="0"/>
              <a:t>Dva druhy:</a:t>
            </a:r>
          </a:p>
          <a:p>
            <a:pPr marL="609600" indent="-609600" eaLnBrk="1" hangingPunct="1">
              <a:lnSpc>
                <a:spcPct val="90000"/>
              </a:lnSpc>
              <a:buFont typeface="Wingdings" pitchFamily="2" charset="2"/>
              <a:buAutoNum type="arabicParenR"/>
              <a:defRPr/>
            </a:pPr>
            <a:r>
              <a:rPr lang="cs-CZ" sz="2800" b="1" dirty="0" smtClean="0"/>
              <a:t>Integrovaná – nemá vlastní paměť, krade si operační</a:t>
            </a:r>
          </a:p>
          <a:p>
            <a:pPr marL="609600" indent="-609600" eaLnBrk="1" hangingPunct="1">
              <a:lnSpc>
                <a:spcPct val="90000"/>
              </a:lnSpc>
              <a:buFont typeface="Wingdings" pitchFamily="2" charset="2"/>
              <a:buAutoNum type="arabicParenR"/>
              <a:defRPr/>
            </a:pPr>
            <a:r>
              <a:rPr lang="cs-CZ" sz="2800" b="1" dirty="0" smtClean="0"/>
              <a:t>Samostatná – má vlastní paměť (256 MB, 512 MB, 1 GB)=výkonnější</a:t>
            </a:r>
          </a:p>
          <a:p>
            <a:pPr marL="609600" indent="-609600" eaLnBrk="1" hangingPunct="1">
              <a:lnSpc>
                <a:spcPct val="90000"/>
              </a:lnSpc>
              <a:buFont typeface="Wingdings" pitchFamily="2" charset="2"/>
              <a:buAutoNum type="arabicParenR"/>
              <a:defRPr/>
            </a:pPr>
            <a:r>
              <a:rPr lang="cs-CZ" sz="2800" b="1" dirty="0" err="1" smtClean="0"/>
              <a:t>nVidia</a:t>
            </a:r>
            <a:r>
              <a:rPr lang="cs-CZ" sz="2800" b="1" dirty="0" smtClean="0"/>
              <a:t>, ATI</a:t>
            </a:r>
          </a:p>
        </p:txBody>
      </p:sp>
      <p:sp>
        <p:nvSpPr>
          <p:cNvPr id="18434" name="Rectangle 2"/>
          <p:cNvSpPr>
            <a:spLocks noGrp="1" noRot="1" noChangeArrowheads="1"/>
          </p:cNvSpPr>
          <p:nvPr>
            <p:ph type="title"/>
          </p:nvPr>
        </p:nvSpPr>
        <p:spPr>
          <a:xfrm>
            <a:off x="352426" y="228600"/>
            <a:ext cx="7680960" cy="896144"/>
          </a:xfrm>
        </p:spPr>
        <p:txBody>
          <a:bodyPr/>
          <a:lstStyle/>
          <a:p>
            <a:pPr eaLnBrk="1" hangingPunct="1">
              <a:defRPr/>
            </a:pPr>
            <a:r>
              <a:rPr lang="cs-CZ" dirty="0" smtClean="0">
                <a:solidFill>
                  <a:srgbClr val="FFFF00"/>
                </a:solidFill>
              </a:rPr>
              <a:t>5) Grafická karta (VGA)</a:t>
            </a:r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70745" y="3645024"/>
            <a:ext cx="4345746" cy="309634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382817587"/>
      </p:ext>
    </p:extLst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184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184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184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184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1843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1843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1843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1843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1843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1843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435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9" name="Rectangle 3"/>
          <p:cNvSpPr>
            <a:spLocks noGrp="1" noChangeArrowheads="1"/>
          </p:cNvSpPr>
          <p:nvPr>
            <p:ph sz="quarter" idx="13"/>
          </p:nvPr>
        </p:nvSpPr>
        <p:spPr>
          <a:xfrm>
            <a:off x="457200" y="1600200"/>
            <a:ext cx="4343400" cy="1295400"/>
          </a:xfrm>
        </p:spPr>
        <p:txBody>
          <a:bodyPr>
            <a:normAutofit/>
          </a:bodyPr>
          <a:lstStyle/>
          <a:p>
            <a:pPr eaLnBrk="1" hangingPunct="1">
              <a:defRPr/>
            </a:pPr>
            <a:r>
              <a:rPr lang="cs-CZ" sz="2800" b="1" dirty="0" smtClean="0"/>
              <a:t>Zpracovává zvuk</a:t>
            </a:r>
          </a:p>
          <a:p>
            <a:pPr eaLnBrk="1" hangingPunct="1">
              <a:defRPr/>
            </a:pPr>
            <a:r>
              <a:rPr lang="cs-CZ" sz="2800" b="1" dirty="0" smtClean="0"/>
              <a:t>Stereo, 3D zvuk, 5.1</a:t>
            </a:r>
          </a:p>
        </p:txBody>
      </p:sp>
      <p:sp>
        <p:nvSpPr>
          <p:cNvPr id="19458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dirty="0" smtClean="0">
                <a:solidFill>
                  <a:srgbClr val="FFFF00"/>
                </a:solidFill>
              </a:rPr>
              <a:t>6) Zvuková karta</a:t>
            </a:r>
          </a:p>
        </p:txBody>
      </p:sp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3284984"/>
            <a:ext cx="6191250" cy="312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410110960"/>
      </p:ext>
    </p:extLst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194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194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1945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1945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459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3" name="Rectangle 3"/>
          <p:cNvSpPr>
            <a:spLocks noGrp="1" noChangeArrowheads="1"/>
          </p:cNvSpPr>
          <p:nvPr>
            <p:ph sz="quarter" idx="13"/>
          </p:nvPr>
        </p:nvSpPr>
        <p:spPr>
          <a:xfrm>
            <a:off x="0" y="1295400"/>
            <a:ext cx="8686800" cy="1295400"/>
          </a:xfrm>
        </p:spPr>
        <p:txBody>
          <a:bodyPr>
            <a:normAutofit/>
          </a:bodyPr>
          <a:lstStyle/>
          <a:p>
            <a:pPr eaLnBrk="1" hangingPunct="1">
              <a:defRPr/>
            </a:pPr>
            <a:r>
              <a:rPr lang="cs-CZ" sz="3200" b="1" dirty="0" smtClean="0"/>
              <a:t>K připojení PC do počítačové sítě</a:t>
            </a:r>
          </a:p>
          <a:p>
            <a:pPr eaLnBrk="1" hangingPunct="1">
              <a:defRPr/>
            </a:pPr>
            <a:r>
              <a:rPr lang="cs-CZ" sz="3200" b="1" dirty="0" smtClean="0"/>
              <a:t>Rychlost: 10, 100, 1000 </a:t>
            </a:r>
            <a:r>
              <a:rPr lang="cs-CZ" sz="3200" b="1" dirty="0" err="1" smtClean="0"/>
              <a:t>mb</a:t>
            </a:r>
            <a:r>
              <a:rPr lang="cs-CZ" sz="3200" b="1" dirty="0" smtClean="0"/>
              <a:t>/s</a:t>
            </a:r>
          </a:p>
        </p:txBody>
      </p:sp>
      <p:sp>
        <p:nvSpPr>
          <p:cNvPr id="20482" name="Rectangle 2"/>
          <p:cNvSpPr>
            <a:spLocks noGrp="1" noRot="1" noChangeArrowheads="1"/>
          </p:cNvSpPr>
          <p:nvPr>
            <p:ph type="title"/>
          </p:nvPr>
        </p:nvSpPr>
        <p:spPr>
          <a:xfrm>
            <a:off x="352426" y="228600"/>
            <a:ext cx="7680960" cy="824136"/>
          </a:xfrm>
        </p:spPr>
        <p:txBody>
          <a:bodyPr/>
          <a:lstStyle/>
          <a:p>
            <a:pPr eaLnBrk="1" hangingPunct="1">
              <a:defRPr/>
            </a:pPr>
            <a:r>
              <a:rPr lang="cs-CZ" dirty="0" smtClean="0">
                <a:solidFill>
                  <a:srgbClr val="FFFF00"/>
                </a:solidFill>
              </a:rPr>
              <a:t>Síťová karta (LAN)</a:t>
            </a:r>
          </a:p>
        </p:txBody>
      </p:sp>
      <p:pic>
        <p:nvPicPr>
          <p:cNvPr id="1126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880" y="3140968"/>
            <a:ext cx="5467550" cy="352839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861502597"/>
      </p:ext>
    </p:extLst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7" name="Rectangle 3"/>
          <p:cNvSpPr>
            <a:spLocks noGrp="1" noChangeArrowheads="1"/>
          </p:cNvSpPr>
          <p:nvPr>
            <p:ph sz="quarter" idx="13"/>
          </p:nvPr>
        </p:nvSpPr>
        <p:spPr>
          <a:xfrm>
            <a:off x="381000" y="1447800"/>
            <a:ext cx="8458200" cy="1066800"/>
          </a:xfrm>
        </p:spPr>
        <p:txBody>
          <a:bodyPr>
            <a:normAutofit/>
          </a:bodyPr>
          <a:lstStyle/>
          <a:p>
            <a:pPr eaLnBrk="1" hangingPunct="1">
              <a:defRPr/>
            </a:pPr>
            <a:r>
              <a:rPr lang="cs-CZ" sz="2800" b="1" dirty="0" smtClean="0"/>
              <a:t>Pro připojení PC k internetu přes telefonní linku</a:t>
            </a:r>
          </a:p>
        </p:txBody>
      </p:sp>
      <p:sp>
        <p:nvSpPr>
          <p:cNvPr id="21506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dirty="0" smtClean="0">
                <a:solidFill>
                  <a:srgbClr val="FFFF00"/>
                </a:solidFill>
              </a:rPr>
              <a:t>Modem</a:t>
            </a:r>
          </a:p>
        </p:txBody>
      </p:sp>
      <p:pic>
        <p:nvPicPr>
          <p:cNvPr id="12290" name="Picture 2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2276872"/>
            <a:ext cx="5832648" cy="446614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411522819"/>
      </p:ext>
    </p:extLst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sz="quarter" idx="13"/>
          </p:nvPr>
        </p:nvSpPr>
        <p:spPr>
          <a:xfrm>
            <a:off x="352426" y="1463040"/>
            <a:ext cx="8612062" cy="4724400"/>
          </a:xfrm>
        </p:spPr>
        <p:txBody>
          <a:bodyPr>
            <a:noAutofit/>
          </a:bodyPr>
          <a:lstStyle/>
          <a:p>
            <a:pPr marL="342900" indent="-342900">
              <a:buFont typeface="+mj-lt"/>
              <a:buAutoNum type="arabicParenR"/>
            </a:pPr>
            <a:r>
              <a:rPr lang="cs-CZ" sz="2400" b="1" dirty="0" smtClean="0"/>
              <a:t>Co ti říká pojem case?				</a:t>
            </a:r>
            <a:r>
              <a:rPr lang="cs-CZ" sz="2400" b="1" dirty="0" smtClean="0">
                <a:hlinkClick r:id="rId2" action="ppaction://hlinksldjump"/>
              </a:rPr>
              <a:t>pomoc</a:t>
            </a:r>
            <a:endParaRPr lang="cs-CZ" sz="2400" b="1" dirty="0" smtClean="0"/>
          </a:p>
          <a:p>
            <a:pPr marL="342900" indent="-342900">
              <a:buFont typeface="+mj-lt"/>
              <a:buAutoNum type="arabicParenR"/>
            </a:pPr>
            <a:r>
              <a:rPr lang="cs-CZ" sz="2400" b="1" dirty="0" smtClean="0"/>
              <a:t>Jakou funkci má základní deska?		</a:t>
            </a:r>
            <a:r>
              <a:rPr lang="cs-CZ" sz="2400" b="1" dirty="0" smtClean="0">
                <a:hlinkClick r:id="rId3" action="ppaction://hlinksldjump"/>
              </a:rPr>
              <a:t>pomoc</a:t>
            </a:r>
            <a:endParaRPr lang="cs-CZ" sz="2400" b="1" dirty="0" smtClean="0"/>
          </a:p>
          <a:p>
            <a:pPr marL="342900" indent="-342900">
              <a:buFont typeface="+mj-lt"/>
              <a:buAutoNum type="arabicParenR"/>
            </a:pPr>
            <a:r>
              <a:rPr lang="cs-CZ" sz="2400" b="1" dirty="0" smtClean="0"/>
              <a:t>V čem se udává výkon procesoru?		</a:t>
            </a:r>
            <a:r>
              <a:rPr lang="cs-CZ" sz="2400" b="1" dirty="0" smtClean="0">
                <a:hlinkClick r:id="rId4" action="ppaction://hlinksldjump"/>
              </a:rPr>
              <a:t>pomoc</a:t>
            </a:r>
            <a:endParaRPr lang="cs-CZ" sz="2400" b="1" dirty="0" smtClean="0"/>
          </a:p>
          <a:p>
            <a:pPr marL="342900" indent="-342900">
              <a:buFont typeface="+mj-lt"/>
              <a:buAutoNum type="arabicParenR"/>
            </a:pPr>
            <a:r>
              <a:rPr lang="cs-CZ" sz="2400" b="1" dirty="0" smtClean="0"/>
              <a:t>Proč je důležité mít dostatečnou paměť RAM	</a:t>
            </a:r>
            <a:r>
              <a:rPr lang="cs-CZ" sz="2400" b="1" dirty="0" smtClean="0">
                <a:hlinkClick r:id="rId5" action="ppaction://hlinksldjump"/>
              </a:rPr>
              <a:t>pomoc</a:t>
            </a:r>
            <a:endParaRPr lang="cs-CZ" sz="2400" b="1" dirty="0" smtClean="0"/>
          </a:p>
          <a:p>
            <a:pPr marL="342900" indent="-342900">
              <a:buFont typeface="+mj-lt"/>
              <a:buAutoNum type="arabicParenR"/>
            </a:pPr>
            <a:r>
              <a:rPr lang="cs-CZ" sz="2400" b="1" dirty="0" smtClean="0"/>
              <a:t>Co víš o pevném disku?				</a:t>
            </a:r>
            <a:r>
              <a:rPr lang="cs-CZ" sz="2400" b="1" dirty="0" smtClean="0">
                <a:hlinkClick r:id="rId6" action="ppaction://hlinksldjump"/>
              </a:rPr>
              <a:t>pomoc</a:t>
            </a:r>
            <a:endParaRPr lang="cs-CZ" sz="2400" b="1" dirty="0" smtClean="0"/>
          </a:p>
          <a:p>
            <a:pPr marL="342900" indent="-342900">
              <a:buFont typeface="+mj-lt"/>
              <a:buAutoNum type="arabicParenR"/>
            </a:pPr>
            <a:r>
              <a:rPr lang="cs-CZ" sz="2400" b="1" dirty="0" smtClean="0"/>
              <a:t>Popiš grafickou a zvukovou kartu.		</a:t>
            </a:r>
            <a:r>
              <a:rPr lang="cs-CZ" sz="2400" b="1" dirty="0" smtClean="0">
                <a:hlinkClick r:id="rId7" action="ppaction://hlinksldjump"/>
              </a:rPr>
              <a:t>pomoc</a:t>
            </a:r>
            <a:endParaRPr lang="cs-CZ" sz="2400" b="1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3">
                    <a:lumMod val="60000"/>
                    <a:lumOff val="40000"/>
                  </a:schemeClr>
                </a:solidFill>
              </a:rPr>
              <a:t>Zkuste si:</a:t>
            </a:r>
            <a:endParaRPr lang="cs-CZ" dirty="0">
              <a:solidFill>
                <a:schemeClr val="accent3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05659610"/>
      </p:ext>
    </p:extLst>
  </p:cSld>
  <p:clrMapOvr>
    <a:masterClrMapping/>
  </p:clrMapOvr>
  <p:transition spd="slow">
    <p:dissolve/>
  </p:transition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4294967295"/>
          </p:nvPr>
        </p:nvSpPr>
        <p:spPr>
          <a:xfrm>
            <a:off x="0" y="1772816"/>
            <a:ext cx="9144000" cy="4896544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342900" indent="-342900">
              <a:spcBef>
                <a:spcPts val="0"/>
              </a:spcBef>
              <a:buAutoNum type="arabicParenR"/>
            </a:pPr>
            <a:r>
              <a:rPr lang="cs-CZ" sz="1200" dirty="0" smtClean="0">
                <a:solidFill>
                  <a:schemeClr val="bg1"/>
                </a:solidFill>
              </a:rPr>
              <a:t>[cit. </a:t>
            </a:r>
            <a:r>
              <a:rPr lang="cs-CZ" sz="1200" dirty="0" smtClean="0">
                <a:solidFill>
                  <a:schemeClr val="bg1"/>
                </a:solidFill>
              </a:rPr>
              <a:t>2012-05-30] </a:t>
            </a:r>
            <a:r>
              <a:rPr lang="cs-CZ" sz="1200" dirty="0" smtClean="0">
                <a:solidFill>
                  <a:schemeClr val="bg1"/>
                </a:solidFill>
              </a:rPr>
              <a:t>dostupné na</a:t>
            </a:r>
            <a:r>
              <a:rPr lang="cs-CZ" sz="1200" dirty="0" smtClean="0">
                <a:solidFill>
                  <a:schemeClr val="bg1"/>
                </a:solidFill>
              </a:rPr>
              <a:t>: </a:t>
            </a:r>
            <a:r>
              <a:rPr lang="cs-CZ" sz="1200" dirty="0">
                <a:hlinkClick r:id="rId2"/>
              </a:rPr>
              <a:t>http://upload.wikimedia.org/wikipedia/commons/3/33/PC_case_modified.jpg</a:t>
            </a:r>
            <a:endParaRPr lang="cs-CZ" sz="1200" dirty="0" smtClean="0">
              <a:solidFill>
                <a:schemeClr val="bg1"/>
              </a:solidFill>
            </a:endParaRPr>
          </a:p>
          <a:p>
            <a:pPr marL="342900" indent="-342900">
              <a:spcBef>
                <a:spcPts val="0"/>
              </a:spcBef>
              <a:buFont typeface="Arial" pitchFamily="34" charset="0"/>
              <a:buAutoNum type="arabicParenR"/>
            </a:pPr>
            <a:r>
              <a:rPr lang="cs-CZ" sz="1200" dirty="0">
                <a:solidFill>
                  <a:schemeClr val="bg1"/>
                </a:solidFill>
              </a:rPr>
              <a:t>[cit. 2012-05-30] dostupné na</a:t>
            </a:r>
            <a:r>
              <a:rPr lang="cs-CZ" sz="1200" dirty="0" smtClean="0">
                <a:solidFill>
                  <a:schemeClr val="bg1"/>
                </a:solidFill>
              </a:rPr>
              <a:t>: </a:t>
            </a:r>
            <a:r>
              <a:rPr lang="cs-CZ" sz="1200" dirty="0">
                <a:hlinkClick r:id="rId3"/>
              </a:rPr>
              <a:t>http://upload.wikimedia.org/wikipedia/commons/c/cc/Modified-pc-case.png</a:t>
            </a:r>
            <a:endParaRPr lang="cs-CZ" sz="1200" dirty="0">
              <a:solidFill>
                <a:schemeClr val="bg1"/>
              </a:solidFill>
            </a:endParaRPr>
          </a:p>
          <a:p>
            <a:pPr marL="342900" indent="-342900">
              <a:spcBef>
                <a:spcPts val="0"/>
              </a:spcBef>
              <a:buFont typeface="Arial" pitchFamily="34" charset="0"/>
              <a:buAutoNum type="arabicParenR"/>
            </a:pPr>
            <a:r>
              <a:rPr lang="cs-CZ" sz="1200" dirty="0">
                <a:solidFill>
                  <a:schemeClr val="bg1"/>
                </a:solidFill>
              </a:rPr>
              <a:t>[cit. 2012-05-30] dostupné na</a:t>
            </a:r>
            <a:r>
              <a:rPr lang="cs-CZ" sz="1200" dirty="0" smtClean="0">
                <a:solidFill>
                  <a:schemeClr val="bg1"/>
                </a:solidFill>
              </a:rPr>
              <a:t>: </a:t>
            </a:r>
            <a:r>
              <a:rPr lang="cs-CZ" sz="1200" dirty="0">
                <a:hlinkClick r:id="rId4"/>
              </a:rPr>
              <a:t>http://farm3.staticflickr.com/2412/2369342045_30f787a98e_o.jpg</a:t>
            </a:r>
            <a:endParaRPr lang="cs-CZ" sz="1200" dirty="0">
              <a:solidFill>
                <a:schemeClr val="bg1"/>
              </a:solidFill>
            </a:endParaRPr>
          </a:p>
          <a:p>
            <a:pPr marL="342900" indent="-342900">
              <a:spcBef>
                <a:spcPts val="0"/>
              </a:spcBef>
              <a:buFont typeface="Arial" pitchFamily="34" charset="0"/>
              <a:buAutoNum type="arabicParenR"/>
            </a:pPr>
            <a:r>
              <a:rPr lang="cs-CZ" sz="1200" dirty="0">
                <a:solidFill>
                  <a:schemeClr val="bg1"/>
                </a:solidFill>
              </a:rPr>
              <a:t>[cit. 2012-05-30] dostupné na</a:t>
            </a:r>
            <a:r>
              <a:rPr lang="cs-CZ" sz="1200" dirty="0" smtClean="0">
                <a:solidFill>
                  <a:schemeClr val="bg1"/>
                </a:solidFill>
              </a:rPr>
              <a:t>: </a:t>
            </a:r>
            <a:r>
              <a:rPr lang="cs-CZ" sz="1200" dirty="0">
                <a:hlinkClick r:id="rId5"/>
              </a:rPr>
              <a:t>http://upload.wikimedia.org/wikipedia/commons/d/d7/PSX-SCPH-5001-Motherboard.jpg</a:t>
            </a:r>
            <a:endParaRPr lang="cs-CZ" sz="1200" dirty="0">
              <a:solidFill>
                <a:schemeClr val="bg1"/>
              </a:solidFill>
            </a:endParaRPr>
          </a:p>
          <a:p>
            <a:pPr marL="342900" indent="-342900">
              <a:spcBef>
                <a:spcPts val="0"/>
              </a:spcBef>
              <a:buFont typeface="Arial" pitchFamily="34" charset="0"/>
              <a:buAutoNum type="arabicParenR"/>
            </a:pPr>
            <a:r>
              <a:rPr lang="cs-CZ" sz="1200" dirty="0">
                <a:solidFill>
                  <a:schemeClr val="bg1"/>
                </a:solidFill>
              </a:rPr>
              <a:t>[cit. 2012-05-30] dostupné na</a:t>
            </a:r>
            <a:r>
              <a:rPr lang="cs-CZ" sz="1200" dirty="0" smtClean="0">
                <a:solidFill>
                  <a:schemeClr val="bg1"/>
                </a:solidFill>
              </a:rPr>
              <a:t>: </a:t>
            </a:r>
            <a:r>
              <a:rPr lang="cs-CZ" sz="1200" dirty="0">
                <a:hlinkClick r:id="rId6"/>
              </a:rPr>
              <a:t>http://upload.wikimedia.org/wikipedia/commons/a/a7/Pentium_M_Dothan_Backside.jpg</a:t>
            </a:r>
            <a:endParaRPr lang="cs-CZ" sz="1200" dirty="0">
              <a:solidFill>
                <a:schemeClr val="bg1"/>
              </a:solidFill>
            </a:endParaRPr>
          </a:p>
          <a:p>
            <a:pPr marL="342900" indent="-342900">
              <a:spcBef>
                <a:spcPts val="0"/>
              </a:spcBef>
              <a:buFont typeface="Arial" pitchFamily="34" charset="0"/>
              <a:buAutoNum type="arabicParenR"/>
            </a:pPr>
            <a:r>
              <a:rPr lang="cs-CZ" sz="1200" dirty="0">
                <a:solidFill>
                  <a:schemeClr val="bg1"/>
                </a:solidFill>
              </a:rPr>
              <a:t>[cit. 2012-05-30] dostupné na</a:t>
            </a:r>
            <a:r>
              <a:rPr lang="cs-CZ" sz="1200" dirty="0" smtClean="0">
                <a:solidFill>
                  <a:schemeClr val="bg1"/>
                </a:solidFill>
              </a:rPr>
              <a:t>: </a:t>
            </a:r>
            <a:r>
              <a:rPr lang="cs-CZ" sz="1200" dirty="0">
                <a:hlinkClick r:id="rId6"/>
              </a:rPr>
              <a:t>http://upload.wikimedia.org/wikipedia/commons/a/a7/Pentium_M_Dothan_Backside.jpg</a:t>
            </a:r>
            <a:endParaRPr lang="cs-CZ" sz="1200" dirty="0">
              <a:solidFill>
                <a:schemeClr val="bg1"/>
              </a:solidFill>
            </a:endParaRPr>
          </a:p>
          <a:p>
            <a:pPr marL="342900" indent="-342900">
              <a:spcBef>
                <a:spcPts val="0"/>
              </a:spcBef>
              <a:buFont typeface="Arial" pitchFamily="34" charset="0"/>
              <a:buAutoNum type="arabicParenR"/>
            </a:pPr>
            <a:r>
              <a:rPr lang="cs-CZ" sz="1200" dirty="0">
                <a:solidFill>
                  <a:schemeClr val="bg1"/>
                </a:solidFill>
              </a:rPr>
              <a:t>[cit. 2012-05-30] dostupné na</a:t>
            </a:r>
            <a:r>
              <a:rPr lang="cs-CZ" sz="1200" dirty="0" smtClean="0">
                <a:solidFill>
                  <a:schemeClr val="bg1"/>
                </a:solidFill>
              </a:rPr>
              <a:t>: </a:t>
            </a:r>
            <a:r>
              <a:rPr lang="cs-CZ" sz="1200" dirty="0">
                <a:hlinkClick r:id="rId7"/>
              </a:rPr>
              <a:t>http://upload.wikimedia.org/wikipedia/commons/3/3c/DDR_RAM-3.jpg</a:t>
            </a:r>
            <a:endParaRPr lang="cs-CZ" sz="1200" dirty="0">
              <a:solidFill>
                <a:schemeClr val="bg1"/>
              </a:solidFill>
            </a:endParaRPr>
          </a:p>
          <a:p>
            <a:pPr marL="342900" indent="-342900">
              <a:spcBef>
                <a:spcPts val="0"/>
              </a:spcBef>
              <a:buFont typeface="Arial" pitchFamily="34" charset="0"/>
              <a:buAutoNum type="arabicParenR"/>
            </a:pPr>
            <a:r>
              <a:rPr lang="cs-CZ" sz="1200" dirty="0">
                <a:solidFill>
                  <a:schemeClr val="bg1"/>
                </a:solidFill>
              </a:rPr>
              <a:t>[cit. 2012-05-30] dostupné na</a:t>
            </a:r>
            <a:r>
              <a:rPr lang="cs-CZ" sz="1200" dirty="0" smtClean="0">
                <a:solidFill>
                  <a:schemeClr val="bg1"/>
                </a:solidFill>
              </a:rPr>
              <a:t>: </a:t>
            </a:r>
            <a:r>
              <a:rPr lang="cs-CZ" sz="1200" dirty="0">
                <a:hlinkClick r:id="rId8"/>
              </a:rPr>
              <a:t>http://upload.wikimedia.org/wikipedia/commons/4/49/Hdd_od_srodka.jpg</a:t>
            </a:r>
            <a:endParaRPr lang="cs-CZ" sz="1200" dirty="0">
              <a:solidFill>
                <a:schemeClr val="bg1"/>
              </a:solidFill>
            </a:endParaRPr>
          </a:p>
          <a:p>
            <a:pPr marL="342900" indent="-342900">
              <a:spcBef>
                <a:spcPts val="0"/>
              </a:spcBef>
              <a:buFont typeface="Arial" pitchFamily="34" charset="0"/>
              <a:buAutoNum type="arabicParenR"/>
            </a:pPr>
            <a:r>
              <a:rPr lang="cs-CZ" sz="1200" dirty="0">
                <a:solidFill>
                  <a:schemeClr val="bg1"/>
                </a:solidFill>
              </a:rPr>
              <a:t>[cit. 2012-05-30] dostupné na</a:t>
            </a:r>
            <a:r>
              <a:rPr lang="cs-CZ" sz="1200" dirty="0" smtClean="0">
                <a:solidFill>
                  <a:schemeClr val="bg1"/>
                </a:solidFill>
              </a:rPr>
              <a:t>: </a:t>
            </a:r>
            <a:r>
              <a:rPr lang="cs-CZ" sz="1200" dirty="0">
                <a:hlinkClick r:id="rId6"/>
              </a:rPr>
              <a:t>http://upload.wikimedia.org/wikipedia/commons/a/a7/Pentium_M_Dothan_Backside.jpg</a:t>
            </a:r>
            <a:endParaRPr lang="cs-CZ" sz="1200" dirty="0">
              <a:solidFill>
                <a:schemeClr val="bg1"/>
              </a:solidFill>
            </a:endParaRPr>
          </a:p>
          <a:p>
            <a:pPr marL="342900" indent="-342900">
              <a:spcBef>
                <a:spcPts val="0"/>
              </a:spcBef>
              <a:buFont typeface="Arial" pitchFamily="34" charset="0"/>
              <a:buAutoNum type="arabicParenR"/>
            </a:pPr>
            <a:r>
              <a:rPr lang="cs-CZ" sz="1200" dirty="0">
                <a:solidFill>
                  <a:schemeClr val="bg1"/>
                </a:solidFill>
              </a:rPr>
              <a:t>[cit. 2012-05-30] dostupné na</a:t>
            </a:r>
            <a:r>
              <a:rPr lang="cs-CZ" sz="1200" dirty="0" smtClean="0">
                <a:solidFill>
                  <a:schemeClr val="bg1"/>
                </a:solidFill>
              </a:rPr>
              <a:t>: </a:t>
            </a:r>
            <a:r>
              <a:rPr lang="cs-CZ" sz="1200" dirty="0">
                <a:hlinkClick r:id="rId9"/>
              </a:rPr>
              <a:t>http://upload.wikimedia.org/wikipedia/commons/8/8d/Intel_Pentium_Processor_(backside)_with_heat_sink.jpg</a:t>
            </a:r>
            <a:endParaRPr lang="cs-CZ" sz="1200" dirty="0">
              <a:solidFill>
                <a:schemeClr val="bg1"/>
              </a:solidFill>
            </a:endParaRPr>
          </a:p>
          <a:p>
            <a:pPr marL="342900" indent="-342900">
              <a:spcBef>
                <a:spcPts val="0"/>
              </a:spcBef>
              <a:buFont typeface="Arial" pitchFamily="34" charset="0"/>
              <a:buAutoNum type="arabicParenR"/>
            </a:pPr>
            <a:r>
              <a:rPr lang="cs-CZ" sz="1200" dirty="0">
                <a:solidFill>
                  <a:schemeClr val="bg1"/>
                </a:solidFill>
              </a:rPr>
              <a:t>[cit. 2012-05-30] dostupné na</a:t>
            </a:r>
            <a:r>
              <a:rPr lang="cs-CZ" sz="1200" dirty="0" smtClean="0">
                <a:solidFill>
                  <a:schemeClr val="bg1"/>
                </a:solidFill>
              </a:rPr>
              <a:t>: </a:t>
            </a:r>
            <a:r>
              <a:rPr lang="cs-CZ" sz="1200" dirty="0">
                <a:hlinkClick r:id="rId8"/>
              </a:rPr>
              <a:t>http://upload.wikimedia.org/wikipedia/commons/4/49/Hdd_od_srodka.jpg</a:t>
            </a:r>
            <a:endParaRPr lang="cs-CZ" sz="1200" dirty="0">
              <a:solidFill>
                <a:schemeClr val="bg1"/>
              </a:solidFill>
            </a:endParaRPr>
          </a:p>
          <a:p>
            <a:pPr marL="342900" indent="-342900">
              <a:spcBef>
                <a:spcPts val="0"/>
              </a:spcBef>
              <a:buFont typeface="Arial" pitchFamily="34" charset="0"/>
              <a:buAutoNum type="arabicParenR"/>
            </a:pPr>
            <a:r>
              <a:rPr lang="cs-CZ" sz="1200" dirty="0">
                <a:solidFill>
                  <a:schemeClr val="bg1"/>
                </a:solidFill>
              </a:rPr>
              <a:t>[cit. 2012-05-30] dostupné na</a:t>
            </a:r>
            <a:r>
              <a:rPr lang="cs-CZ" sz="1200" dirty="0" smtClean="0">
                <a:solidFill>
                  <a:schemeClr val="bg1"/>
                </a:solidFill>
              </a:rPr>
              <a:t>: </a:t>
            </a:r>
            <a:r>
              <a:rPr lang="cs-CZ" sz="1200" dirty="0">
                <a:hlinkClick r:id="rId7"/>
              </a:rPr>
              <a:t>http://upload.wikimedia.org/wikipedia/commons/3/3c/DDR_RAM-3.jpg</a:t>
            </a:r>
            <a:endParaRPr lang="cs-CZ" sz="1200" dirty="0">
              <a:solidFill>
                <a:schemeClr val="bg1"/>
              </a:solidFill>
            </a:endParaRPr>
          </a:p>
          <a:p>
            <a:pPr marL="342900" indent="-342900">
              <a:spcBef>
                <a:spcPts val="0"/>
              </a:spcBef>
              <a:buFont typeface="Arial" pitchFamily="34" charset="0"/>
              <a:buAutoNum type="arabicParenR"/>
            </a:pPr>
            <a:r>
              <a:rPr lang="cs-CZ" sz="1200" dirty="0">
                <a:solidFill>
                  <a:schemeClr val="bg1"/>
                </a:solidFill>
              </a:rPr>
              <a:t>[cit. 2012-05-30] dostupné na</a:t>
            </a:r>
            <a:r>
              <a:rPr lang="cs-CZ" sz="1200" dirty="0" smtClean="0">
                <a:solidFill>
                  <a:schemeClr val="bg1"/>
                </a:solidFill>
              </a:rPr>
              <a:t>: </a:t>
            </a:r>
            <a:r>
              <a:rPr lang="cs-CZ" sz="1200" dirty="0">
                <a:hlinkClick r:id="rId10"/>
              </a:rPr>
              <a:t>http://upload.wikimedia.org/wikipedia/commons/thumb/3/38/ASUS_NVIDIA_GeForce_210_silent_graphics_card_with_HDMI.JPG/1280px-ASUS_NVIDIA_GeForce_210_silent_graphics_card_with_HDMI.JPG</a:t>
            </a:r>
            <a:endParaRPr lang="cs-CZ" sz="1200" dirty="0">
              <a:solidFill>
                <a:schemeClr val="bg1"/>
              </a:solidFill>
            </a:endParaRPr>
          </a:p>
          <a:p>
            <a:pPr marL="342900" indent="-342900">
              <a:spcBef>
                <a:spcPts val="0"/>
              </a:spcBef>
              <a:buFont typeface="Arial" pitchFamily="34" charset="0"/>
              <a:buAutoNum type="arabicParenR"/>
            </a:pPr>
            <a:r>
              <a:rPr lang="cs-CZ" sz="1200" dirty="0" smtClean="0">
                <a:solidFill>
                  <a:schemeClr val="bg1"/>
                </a:solidFill>
              </a:rPr>
              <a:t>[cit. 2012-05-30] dostupné na: </a:t>
            </a:r>
            <a:r>
              <a:rPr lang="cs-CZ" sz="1200" dirty="0">
                <a:hlinkClick r:id="rId11"/>
              </a:rPr>
              <a:t>http://upload.wikimedia.org/wikipedia/commons/8/8a/Turtle-Beach-Sound-Card.jpg</a:t>
            </a:r>
            <a:endParaRPr lang="cs-CZ" sz="1200" dirty="0" smtClean="0">
              <a:solidFill>
                <a:schemeClr val="bg1"/>
              </a:solidFill>
            </a:endParaRPr>
          </a:p>
          <a:p>
            <a:pPr marL="342900" indent="-342900">
              <a:spcBef>
                <a:spcPts val="0"/>
              </a:spcBef>
              <a:buFont typeface="Arial" pitchFamily="34" charset="0"/>
              <a:buAutoNum type="arabicParenR"/>
            </a:pPr>
            <a:r>
              <a:rPr lang="cs-CZ" sz="1200" dirty="0">
                <a:solidFill>
                  <a:schemeClr val="bg1"/>
                </a:solidFill>
              </a:rPr>
              <a:t>[cit. 2012-05-30] dostupné na</a:t>
            </a:r>
            <a:r>
              <a:rPr lang="cs-CZ" sz="1200" dirty="0" smtClean="0">
                <a:solidFill>
                  <a:schemeClr val="bg1"/>
                </a:solidFill>
              </a:rPr>
              <a:t>: </a:t>
            </a:r>
            <a:r>
              <a:rPr lang="cs-CZ" sz="1200" dirty="0">
                <a:hlinkClick r:id="rId12"/>
              </a:rPr>
              <a:t>http://upload.wikimedia.org/wikipedia/commons/8/82/NIC-FA312.jpg</a:t>
            </a:r>
            <a:endParaRPr lang="cs-CZ" sz="1200" dirty="0">
              <a:solidFill>
                <a:schemeClr val="bg1"/>
              </a:solidFill>
            </a:endParaRPr>
          </a:p>
          <a:p>
            <a:pPr marL="342900" indent="-342900">
              <a:spcBef>
                <a:spcPts val="0"/>
              </a:spcBef>
              <a:buFont typeface="Arial" pitchFamily="34" charset="0"/>
              <a:buAutoNum type="arabicParenR"/>
            </a:pPr>
            <a:r>
              <a:rPr lang="cs-CZ" sz="1200" dirty="0">
                <a:solidFill>
                  <a:schemeClr val="bg1"/>
                </a:solidFill>
              </a:rPr>
              <a:t>[cit. 2012-05-30] dostupné na</a:t>
            </a:r>
            <a:r>
              <a:rPr lang="cs-CZ" sz="1200" dirty="0" smtClean="0">
                <a:solidFill>
                  <a:schemeClr val="bg1"/>
                </a:solidFill>
              </a:rPr>
              <a:t>: </a:t>
            </a:r>
            <a:r>
              <a:rPr lang="cs-CZ" sz="1200" dirty="0">
                <a:hlinkClick r:id="rId13"/>
              </a:rPr>
              <a:t>https://upload.wikimedia.org/wikipedia/commons/5/58/WinmodemAndRegularModem.jpg</a:t>
            </a:r>
            <a:endParaRPr lang="cs-CZ" sz="1200" dirty="0">
              <a:solidFill>
                <a:schemeClr val="bg1"/>
              </a:solidFill>
            </a:endParaRPr>
          </a:p>
          <a:p>
            <a:pPr>
              <a:spcBef>
                <a:spcPts val="0"/>
              </a:spcBef>
            </a:pPr>
            <a:endParaRPr lang="cs-CZ" sz="1200" dirty="0" smtClean="0">
              <a:solidFill>
                <a:schemeClr val="bg1"/>
              </a:solidFill>
            </a:endParaRPr>
          </a:p>
          <a:p>
            <a:pPr marL="342900" indent="-342900">
              <a:buAutoNum type="arabicParenR"/>
            </a:pPr>
            <a:endParaRPr lang="cs-CZ" sz="1200" dirty="0">
              <a:solidFill>
                <a:schemeClr val="bg1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1"/>
                </a:solidFill>
              </a:rPr>
              <a:t>Použité zdroje:</a:t>
            </a:r>
            <a:endParaRPr lang="cs-CZ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66929119"/>
      </p:ext>
    </p:extLst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ylar">
  <a:themeElements>
    <a:clrScheme name="Mylar">
      <a:dk1>
        <a:srgbClr val="000000"/>
      </a:dk1>
      <a:lt1>
        <a:srgbClr val="FFFFFF"/>
      </a:lt1>
      <a:dk2>
        <a:srgbClr val="656162"/>
      </a:dk2>
      <a:lt2>
        <a:srgbClr val="E0DACC"/>
      </a:lt2>
      <a:accent1>
        <a:srgbClr val="4A5A7A"/>
      </a:accent1>
      <a:accent2>
        <a:srgbClr val="F7BD40"/>
      </a:accent2>
      <a:accent3>
        <a:srgbClr val="975C00"/>
      </a:accent3>
      <a:accent4>
        <a:srgbClr val="754D41"/>
      </a:accent4>
      <a:accent5>
        <a:srgbClr val="838995"/>
      </a:accent5>
      <a:accent6>
        <a:srgbClr val="687B66"/>
      </a:accent6>
      <a:hlink>
        <a:srgbClr val="B5740B"/>
      </a:hlink>
      <a:folHlink>
        <a:srgbClr val="7483A0"/>
      </a:folHlink>
    </a:clrScheme>
    <a:fontScheme name="Mylar">
      <a:majorFont>
        <a:latin typeface="Corbel"/>
        <a:ea typeface=""/>
        <a:cs typeface=""/>
        <a:font script="Jpan" typeface="HGｺﾞｼｯｸM"/>
        <a:font script="Hang" typeface="맑은 고딕"/>
        <a:font script="Hans" typeface="华文楷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/>
        <a:ea typeface=""/>
        <a:cs typeface=""/>
        <a:font script="Jpan" typeface="HGｺﾞｼｯｸM"/>
        <a:font script="Hang" typeface="맑은 고딕"/>
        <a:font script="Hans" typeface="华文楷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Mylar">
      <a:fillStyleLst>
        <a:solidFill>
          <a:schemeClr val="phClr"/>
        </a:solidFill>
        <a:gradFill rotWithShape="1">
          <a:gsLst>
            <a:gs pos="0">
              <a:schemeClr val="phClr">
                <a:tint val="45000"/>
                <a:satMod val="200000"/>
              </a:schemeClr>
            </a:gs>
            <a:gs pos="30000">
              <a:schemeClr val="phClr">
                <a:tint val="61000"/>
                <a:satMod val="200000"/>
              </a:schemeClr>
            </a:gs>
            <a:gs pos="45000">
              <a:schemeClr val="phClr">
                <a:tint val="66000"/>
                <a:satMod val="200000"/>
              </a:schemeClr>
            </a:gs>
            <a:gs pos="55000">
              <a:schemeClr val="phClr">
                <a:tint val="66000"/>
                <a:satMod val="200000"/>
              </a:schemeClr>
            </a:gs>
            <a:gs pos="73000">
              <a:schemeClr val="phClr">
                <a:tint val="61000"/>
                <a:satMod val="200000"/>
              </a:schemeClr>
            </a:gs>
            <a:gs pos="100000">
              <a:schemeClr val="phClr">
                <a:tint val="45000"/>
                <a:satMod val="200000"/>
              </a:schemeClr>
            </a:gs>
          </a:gsLst>
          <a:lin ang="950000" scaled="1"/>
        </a:gradFill>
        <a:gradFill rotWithShape="1">
          <a:gsLst>
            <a:gs pos="0">
              <a:schemeClr val="phClr">
                <a:shade val="63000"/>
              </a:schemeClr>
            </a:gs>
            <a:gs pos="30000">
              <a:schemeClr val="phClr">
                <a:shade val="90000"/>
                <a:satMod val="110000"/>
              </a:schemeClr>
            </a:gs>
            <a:gs pos="45000">
              <a:schemeClr val="phClr">
                <a:shade val="100000"/>
                <a:satMod val="118000"/>
              </a:schemeClr>
            </a:gs>
            <a:gs pos="55000">
              <a:schemeClr val="phClr">
                <a:shade val="100000"/>
                <a:satMod val="118000"/>
              </a:schemeClr>
            </a:gs>
            <a:gs pos="73000">
              <a:schemeClr val="phClr">
                <a:shade val="90000"/>
                <a:satMod val="110000"/>
              </a:schemeClr>
            </a:gs>
            <a:gs pos="100000">
              <a:schemeClr val="phClr">
                <a:shade val="63000"/>
              </a:schemeClr>
            </a:gs>
          </a:gsLst>
          <a:lin ang="950000" scaled="1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43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innerShdw blurRad="50800" dist="25400" dir="13500000">
              <a:srgbClr val="000000">
                <a:alpha val="75000"/>
              </a:srgbClr>
            </a:innerShdw>
            <a:outerShdw blurRad="50800" dist="25400" dir="5400000" rotWithShape="0">
              <a:srgbClr val="000000">
                <a:alpha val="5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dkEdge">
            <a:bevelT w="25400" h="50800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tint val="100000"/>
                <a:shade val="30000"/>
                <a:alpha val="100000"/>
                <a:satMod val="255000"/>
                <a:lumMod val="100000"/>
              </a:schemeClr>
            </a:gs>
          </a:gsLst>
          <a:path path="circle">
            <a:fillToRect l="50000" t="-80000" r="50000" b="18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lumMod val="80000"/>
              </a:schemeClr>
              <a:schemeClr val="phClr">
                <a:tint val="50000"/>
                <a:lumMod val="150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Mylar</Template>
  <TotalTime>231</TotalTime>
  <Words>442</Words>
  <Application>Microsoft Office PowerPoint</Application>
  <PresentationFormat>Předvádění na obrazovce (4:3)</PresentationFormat>
  <Paragraphs>77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Mylar</vt:lpstr>
      <vt:lpstr>Prezentace aplikace PowerPoint</vt:lpstr>
      <vt:lpstr>Složení počítače</vt:lpstr>
      <vt:lpstr>PC = velká stavebnice</vt:lpstr>
      <vt:lpstr>Skříň - case</vt:lpstr>
      <vt:lpstr>1) Základní deska (Motherboard)</vt:lpstr>
      <vt:lpstr>1) Základní deska (Motherboard)</vt:lpstr>
      <vt:lpstr>2) Procesor (CPU)</vt:lpstr>
      <vt:lpstr>2) Procesor (CPU)</vt:lpstr>
      <vt:lpstr>3) Pevný disk (Harddisk-HDD)</vt:lpstr>
      <vt:lpstr>4) Operační paměť (RAM)</vt:lpstr>
      <vt:lpstr>5) Grafická karta (VGA)</vt:lpstr>
      <vt:lpstr>6) Zvuková karta</vt:lpstr>
      <vt:lpstr>Síťová karta (LAN)</vt:lpstr>
      <vt:lpstr>Modem</vt:lpstr>
      <vt:lpstr>Zkuste si: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AdminICT</dc:creator>
  <cp:lastModifiedBy>Petr</cp:lastModifiedBy>
  <cp:revision>19</cp:revision>
  <dcterms:created xsi:type="dcterms:W3CDTF">2012-10-30T14:29:37Z</dcterms:created>
  <dcterms:modified xsi:type="dcterms:W3CDTF">2013-09-26T13:59:30Z</dcterms:modified>
</cp:coreProperties>
</file>